
<file path=[Content_Types].xml><?xml version="1.0" encoding="utf-8"?>
<Types xmlns="http://schemas.openxmlformats.org/package/2006/content-types">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94" r:id="rId1"/>
    <p:sldMasterId id="2147483702" r:id="rId2"/>
  </p:sldMasterIdLst>
  <p:notesMasterIdLst>
    <p:notesMasterId r:id="rId18"/>
  </p:notesMasterIdLst>
  <p:sldIdLst>
    <p:sldId id="312" r:id="rId3"/>
    <p:sldId id="367" r:id="rId4"/>
    <p:sldId id="368" r:id="rId5"/>
    <p:sldId id="363" r:id="rId6"/>
    <p:sldId id="352" r:id="rId7"/>
    <p:sldId id="313" r:id="rId8"/>
    <p:sldId id="365" r:id="rId9"/>
    <p:sldId id="315" r:id="rId10"/>
    <p:sldId id="353" r:id="rId11"/>
    <p:sldId id="360" r:id="rId12"/>
    <p:sldId id="354" r:id="rId13"/>
    <p:sldId id="355" r:id="rId14"/>
    <p:sldId id="364" r:id="rId15"/>
    <p:sldId id="358" r:id="rId16"/>
    <p:sldId id="359" r:id="rId17"/>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3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6031"/>
    <a:srgbClr val="00B050"/>
    <a:srgbClr val="FF0066"/>
    <a:srgbClr val="000000"/>
    <a:srgbClr val="D6E187"/>
    <a:srgbClr val="A8B91E"/>
    <a:srgbClr val="BEE3F6"/>
    <a:srgbClr val="1EACE5"/>
    <a:srgbClr val="F6CBD2"/>
    <a:srgbClr val="AE1E3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221" autoAdjust="0"/>
    <p:restoredTop sz="95060" autoAdjust="0"/>
  </p:normalViewPr>
  <p:slideViewPr>
    <p:cSldViewPr snapToObjects="1">
      <p:cViewPr varScale="1">
        <p:scale>
          <a:sx n="68" d="100"/>
          <a:sy n="68" d="100"/>
        </p:scale>
        <p:origin x="1866" y="72"/>
      </p:cViewPr>
      <p:guideLst>
        <p:guide orient="horz" pos="2160"/>
        <p:guide pos="2835"/>
      </p:guideLst>
    </p:cSldViewPr>
  </p:slideViewPr>
  <p:notesTextViewPr>
    <p:cViewPr>
      <p:scale>
        <a:sx n="1" d="1"/>
        <a:sy n="1" d="1"/>
      </p:scale>
      <p:origin x="0" y="0"/>
    </p:cViewPr>
  </p:notesTextViewPr>
  <p:sorterViewPr>
    <p:cViewPr>
      <p:scale>
        <a:sx n="125" d="100"/>
        <a:sy n="125" d="100"/>
      </p:scale>
      <p:origin x="0" y="23208"/>
    </p:cViewPr>
  </p:sorter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831" cy="49331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0"/>
            <a:ext cx="2918831" cy="493315"/>
          </a:xfrm>
          <a:prstGeom prst="rect">
            <a:avLst/>
          </a:prstGeom>
        </p:spPr>
        <p:txBody>
          <a:bodyPr vert="horz" lIns="91440" tIns="45720" rIns="91440" bIns="45720" rtlCol="0"/>
          <a:lstStyle>
            <a:lvl1pPr algn="r">
              <a:defRPr sz="1200"/>
            </a:lvl1pPr>
          </a:lstStyle>
          <a:p>
            <a:fld id="{535B9D8A-7090-4F4B-B1AC-55AC238F1609}" type="datetimeFigureOut">
              <a:rPr kumimoji="1" lang="ja-JP" altLang="en-US" smtClean="0"/>
              <a:t>2021/11/1</a:t>
            </a:fld>
            <a:endParaRPr kumimoji="1" lang="ja-JP" altLang="en-US"/>
          </a:p>
        </p:txBody>
      </p:sp>
      <p:sp>
        <p:nvSpPr>
          <p:cNvPr id="4" name="スライド イメージ プレースホルダー 3"/>
          <p:cNvSpPr>
            <a:spLocks noGrp="1" noRot="1" noChangeAspect="1"/>
          </p:cNvSpPr>
          <p:nvPr>
            <p:ph type="sldImg" idx="2"/>
          </p:nvPr>
        </p:nvSpPr>
        <p:spPr>
          <a:xfrm>
            <a:off x="900113" y="739775"/>
            <a:ext cx="4935537"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371285"/>
            <a:ext cx="2918831" cy="49331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5"/>
            <a:ext cx="2918831" cy="493315"/>
          </a:xfrm>
          <a:prstGeom prst="rect">
            <a:avLst/>
          </a:prstGeom>
        </p:spPr>
        <p:txBody>
          <a:bodyPr vert="horz" lIns="91440" tIns="45720" rIns="91440" bIns="45720" rtlCol="0" anchor="b"/>
          <a:lstStyle>
            <a:lvl1pPr algn="r">
              <a:defRPr sz="1200"/>
            </a:lvl1pPr>
          </a:lstStyle>
          <a:p>
            <a:fld id="{53F50014-0CE9-4384-B17E-7C97FA29A11A}" type="slidenum">
              <a:rPr kumimoji="1" lang="ja-JP" altLang="en-US" smtClean="0"/>
              <a:t>‹#›</a:t>
            </a:fld>
            <a:endParaRPr kumimoji="1" lang="ja-JP" altLang="en-US"/>
          </a:p>
        </p:txBody>
      </p:sp>
    </p:spTree>
    <p:extLst>
      <p:ext uri="{BB962C8B-B14F-4D97-AF65-F5344CB8AC3E}">
        <p14:creationId xmlns:p14="http://schemas.microsoft.com/office/powerpoint/2010/main" val="40587328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社内用　表紙">
    <p:bg bwMode="gray">
      <p:bgRef idx="1001">
        <a:schemeClr val="bg1"/>
      </p:bgRef>
    </p:bg>
    <p:spTree>
      <p:nvGrpSpPr>
        <p:cNvPr id="1" name=""/>
        <p:cNvGrpSpPr/>
        <p:nvPr/>
      </p:nvGrpSpPr>
      <p:grpSpPr>
        <a:xfrm>
          <a:off x="0" y="0"/>
          <a:ext cx="0" cy="0"/>
          <a:chOff x="0" y="0"/>
          <a:chExt cx="0" cy="0"/>
        </a:xfrm>
      </p:grpSpPr>
      <p:sp>
        <p:nvSpPr>
          <p:cNvPr id="11" name="正方形/長方形 10">
            <a:extLst>
              <a:ext uri="{FF2B5EF4-FFF2-40B4-BE49-F238E27FC236}">
                <a16:creationId xmlns:a16="http://schemas.microsoft.com/office/drawing/2014/main" id="{E7C20E8B-4477-454C-80AB-2507A126B699}"/>
              </a:ext>
            </a:extLst>
          </p:cNvPr>
          <p:cNvSpPr/>
          <p:nvPr userDrawn="1"/>
        </p:nvSpPr>
        <p:spPr>
          <a:xfrm>
            <a:off x="399240" y="0"/>
            <a:ext cx="2126400" cy="5423880"/>
          </a:xfrm>
          <a:prstGeom prst="rect">
            <a:avLst/>
          </a:prstGeom>
          <a:blipFill>
            <a:blip r:embed="rId2"/>
            <a:stretch>
              <a:fillRect t="-24138"/>
            </a:stretch>
          </a:blip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kumimoji="1" lang="ja-JP" altLang="en-US" sz="2400" dirty="0">
              <a:solidFill>
                <a:schemeClr val="bg1"/>
              </a:solidFill>
            </a:endParaRPr>
          </a:p>
        </p:txBody>
      </p:sp>
      <p:sp>
        <p:nvSpPr>
          <p:cNvPr id="9" name="タイトル 1">
            <a:extLst>
              <a:ext uri="{FF2B5EF4-FFF2-40B4-BE49-F238E27FC236}">
                <a16:creationId xmlns:a16="http://schemas.microsoft.com/office/drawing/2014/main" id="{74EDCBBC-24B4-48C0-AC6C-4784D09DCA93}"/>
              </a:ext>
            </a:extLst>
          </p:cNvPr>
          <p:cNvSpPr>
            <a:spLocks noGrp="1"/>
          </p:cNvSpPr>
          <p:nvPr>
            <p:ph type="ctrTitle" hasCustomPrompt="1"/>
          </p:nvPr>
        </p:nvSpPr>
        <p:spPr>
          <a:xfrm>
            <a:off x="2990972" y="839616"/>
            <a:ext cx="6152520" cy="1470025"/>
          </a:xfrm>
          <a:prstGeom prst="rect">
            <a:avLst/>
          </a:prstGeom>
        </p:spPr>
        <p:txBody>
          <a:bodyPr anchor="b">
            <a:normAutofit/>
          </a:bodyPr>
          <a:lstStyle>
            <a:lvl1pPr algn="l">
              <a:defRPr sz="3200" b="1">
                <a:solidFill>
                  <a:schemeClr val="tx1"/>
                </a:solidFill>
                <a:latin typeface="+mj-ea"/>
                <a:ea typeface="+mj-ea"/>
              </a:defRPr>
            </a:lvl1pPr>
          </a:lstStyle>
          <a:p>
            <a:r>
              <a:rPr kumimoji="1" lang="ja-JP" altLang="en-US" dirty="0"/>
              <a:t>クリックしてタイトルを入力</a:t>
            </a:r>
          </a:p>
        </p:txBody>
      </p:sp>
      <p:sp>
        <p:nvSpPr>
          <p:cNvPr id="10" name="テキスト プレースホルダー 6">
            <a:extLst>
              <a:ext uri="{FF2B5EF4-FFF2-40B4-BE49-F238E27FC236}">
                <a16:creationId xmlns:a16="http://schemas.microsoft.com/office/drawing/2014/main" id="{80BDF5A3-4F9C-4B3E-A49A-F4229EEFCA0D}"/>
              </a:ext>
            </a:extLst>
          </p:cNvPr>
          <p:cNvSpPr>
            <a:spLocks noGrp="1"/>
          </p:cNvSpPr>
          <p:nvPr>
            <p:ph type="body" sz="quarter" idx="13" hasCustomPrompt="1"/>
          </p:nvPr>
        </p:nvSpPr>
        <p:spPr>
          <a:xfrm>
            <a:off x="2990973" y="2315988"/>
            <a:ext cx="6152028" cy="363600"/>
          </a:xfrm>
          <a:prstGeom prst="rect">
            <a:avLst/>
          </a:prstGeom>
        </p:spPr>
        <p:txBody>
          <a:bodyPr>
            <a:noAutofit/>
          </a:bodyPr>
          <a:lstStyle>
            <a:lvl1pPr marL="0" indent="0">
              <a:spcBef>
                <a:spcPts val="400"/>
              </a:spcBef>
              <a:buNone/>
              <a:defRPr sz="1600">
                <a:latin typeface="+mn-ea"/>
                <a:ea typeface="+mn-ea"/>
              </a:defRPr>
            </a:lvl1pPr>
          </a:lstStyle>
          <a:p>
            <a:pPr lvl="0"/>
            <a:r>
              <a:rPr kumimoji="1" lang="ja-JP" altLang="en-US" dirty="0"/>
              <a:t>部署名記入欄</a:t>
            </a:r>
          </a:p>
        </p:txBody>
      </p:sp>
      <p:pic>
        <p:nvPicPr>
          <p:cNvPr id="3" name="図 2">
            <a:extLst>
              <a:ext uri="{FF2B5EF4-FFF2-40B4-BE49-F238E27FC236}">
                <a16:creationId xmlns:a16="http://schemas.microsoft.com/office/drawing/2014/main" id="{54C2A80A-98B9-48AD-B44D-4CD5F13F1708}"/>
              </a:ext>
            </a:extLst>
          </p:cNvPr>
          <p:cNvPicPr>
            <a:picLocks noChangeAspect="1"/>
          </p:cNvPicPr>
          <p:nvPr userDrawn="1"/>
        </p:nvPicPr>
        <p:blipFill>
          <a:blip r:embed="rId3"/>
          <a:stretch>
            <a:fillRect/>
          </a:stretch>
        </p:blipFill>
        <p:spPr>
          <a:xfrm>
            <a:off x="707540" y="5595801"/>
            <a:ext cx="1576248" cy="782400"/>
          </a:xfrm>
          <a:prstGeom prst="rect">
            <a:avLst/>
          </a:prstGeom>
        </p:spPr>
      </p:pic>
      <p:cxnSp>
        <p:nvCxnSpPr>
          <p:cNvPr id="12" name="直線コネクタ 11">
            <a:extLst>
              <a:ext uri="{FF2B5EF4-FFF2-40B4-BE49-F238E27FC236}">
                <a16:creationId xmlns:a16="http://schemas.microsoft.com/office/drawing/2014/main" id="{4B7A299A-B9C5-484F-ADCD-7AF62BA203DF}"/>
              </a:ext>
            </a:extLst>
          </p:cNvPr>
          <p:cNvCxnSpPr>
            <a:cxnSpLocks/>
          </p:cNvCxnSpPr>
          <p:nvPr userDrawn="1"/>
        </p:nvCxnSpPr>
        <p:spPr>
          <a:xfrm>
            <a:off x="6677027" y="5460996"/>
            <a:ext cx="2466973"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124505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社内用　本文　1カラム01">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053657" y="261727"/>
            <a:ext cx="7824000" cy="456000"/>
          </a:xfrm>
          <a:prstGeom prst="rect">
            <a:avLst/>
          </a:prstGeom>
        </p:spPr>
        <p:txBody>
          <a:bodyPr/>
          <a:lstStyle>
            <a:lvl1pPr algn="l">
              <a:defRPr lang="ja-JP" altLang="en-US" sz="2667" dirty="0"/>
            </a:lvl1pPr>
          </a:lstStyle>
          <a:p>
            <a:pPr marL="0" lvl="0" algn="l" defTabSz="1219170"/>
            <a:r>
              <a:rPr kumimoji="1" lang="ja-JP" altLang="en-US" dirty="0"/>
              <a:t>クリックしてタイトルを入力</a:t>
            </a:r>
          </a:p>
        </p:txBody>
      </p:sp>
    </p:spTree>
    <p:extLst>
      <p:ext uri="{BB962C8B-B14F-4D97-AF65-F5344CB8AC3E}">
        <p14:creationId xmlns:p14="http://schemas.microsoft.com/office/powerpoint/2010/main" val="317861955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2160">
          <p15:clr>
            <a:srgbClr val="FBAE40"/>
          </p15:clr>
        </p15:guide>
        <p15:guide id="2" orient="horz" pos="2160">
          <p15:clr>
            <a:srgbClr val="FBAE40"/>
          </p15:clr>
        </p15:guide>
        <p15:guide id="3" orient="horz" pos="572">
          <p15:clr>
            <a:srgbClr val="FBAE40"/>
          </p15:clr>
        </p15:guide>
        <p15:guide id="4" orient="horz" pos="3974">
          <p15:clr>
            <a:srgbClr val="FBAE40"/>
          </p15:clr>
        </p15:guide>
        <p15:guide id="5" pos="4202">
          <p15:clr>
            <a:srgbClr val="FBAE40"/>
          </p15:clr>
        </p15:guide>
        <p15:guide id="6" pos="119">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社内用　本文　1カラム01 フッターな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053657" y="261727"/>
            <a:ext cx="7824000" cy="456000"/>
          </a:xfrm>
          <a:prstGeom prst="rect">
            <a:avLst/>
          </a:prstGeom>
        </p:spPr>
        <p:txBody>
          <a:bodyPr/>
          <a:lstStyle>
            <a:lvl1pPr algn="l">
              <a:defRPr lang="ja-JP" altLang="en-US" sz="2667" dirty="0"/>
            </a:lvl1pPr>
          </a:lstStyle>
          <a:p>
            <a:pPr marL="0" lvl="0" algn="l" defTabSz="1219170"/>
            <a:r>
              <a:rPr kumimoji="1" lang="ja-JP" altLang="en-US" dirty="0"/>
              <a:t>クリックしてタイトルを入力</a:t>
            </a:r>
          </a:p>
        </p:txBody>
      </p:sp>
      <p:grpSp>
        <p:nvGrpSpPr>
          <p:cNvPr id="5" name="グループ化 4">
            <a:extLst>
              <a:ext uri="{FF2B5EF4-FFF2-40B4-BE49-F238E27FC236}">
                <a16:creationId xmlns:a16="http://schemas.microsoft.com/office/drawing/2014/main" id="{44F705D2-3F26-4558-9E1E-110480EA422B}"/>
              </a:ext>
            </a:extLst>
          </p:cNvPr>
          <p:cNvGrpSpPr/>
          <p:nvPr userDrawn="1"/>
        </p:nvGrpSpPr>
        <p:grpSpPr>
          <a:xfrm>
            <a:off x="261979" y="6327749"/>
            <a:ext cx="8615680" cy="392328"/>
            <a:chOff x="196484" y="4745812"/>
            <a:chExt cx="6461760" cy="294246"/>
          </a:xfrm>
        </p:grpSpPr>
        <p:sp>
          <p:nvSpPr>
            <p:cNvPr id="6" name="正方形/長方形 5">
              <a:extLst>
                <a:ext uri="{FF2B5EF4-FFF2-40B4-BE49-F238E27FC236}">
                  <a16:creationId xmlns:a16="http://schemas.microsoft.com/office/drawing/2014/main" id="{825434F9-3363-4FFA-91DC-82B47CD6B8D7}"/>
                </a:ext>
              </a:extLst>
            </p:cNvPr>
            <p:cNvSpPr/>
            <p:nvPr userDrawn="1"/>
          </p:nvSpPr>
          <p:spPr>
            <a:xfrm>
              <a:off x="196484" y="4745812"/>
              <a:ext cx="6461760" cy="75591"/>
            </a:xfrm>
            <a:prstGeom prst="rect">
              <a:avLst/>
            </a:prstGeom>
            <a:solidFill>
              <a:schemeClr val="bg1"/>
            </a:solid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2400" dirty="0">
                <a:solidFill>
                  <a:schemeClr val="bg1"/>
                </a:solidFill>
              </a:endParaRPr>
            </a:p>
          </p:txBody>
        </p:sp>
        <p:sp>
          <p:nvSpPr>
            <p:cNvPr id="7" name="正方形/長方形 6">
              <a:extLst>
                <a:ext uri="{FF2B5EF4-FFF2-40B4-BE49-F238E27FC236}">
                  <a16:creationId xmlns:a16="http://schemas.microsoft.com/office/drawing/2014/main" id="{5C0305D0-4599-4941-A711-9B4194F037BB}"/>
                </a:ext>
              </a:extLst>
            </p:cNvPr>
            <p:cNvSpPr/>
            <p:nvPr userDrawn="1"/>
          </p:nvSpPr>
          <p:spPr>
            <a:xfrm>
              <a:off x="5517355" y="4883943"/>
              <a:ext cx="1140887" cy="156115"/>
            </a:xfrm>
            <a:prstGeom prst="rect">
              <a:avLst/>
            </a:prstGeom>
            <a:solidFill>
              <a:schemeClr val="bg1"/>
            </a:solid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2400" dirty="0">
                <a:solidFill>
                  <a:schemeClr val="bg1"/>
                </a:solidFill>
              </a:endParaRPr>
            </a:p>
          </p:txBody>
        </p:sp>
      </p:grpSp>
    </p:spTree>
    <p:extLst>
      <p:ext uri="{BB962C8B-B14F-4D97-AF65-F5344CB8AC3E}">
        <p14:creationId xmlns:p14="http://schemas.microsoft.com/office/powerpoint/2010/main" val="3398312848"/>
      </p:ext>
    </p:extLst>
  </p:cSld>
  <p:clrMapOvr>
    <a:masterClrMapping/>
  </p:clrMapOvr>
  <p:extLst mod="1">
    <p:ext uri="{DCECCB84-F9BA-43D5-87BE-67443E8EF086}">
      <p15:sldGuideLst xmlns:p15="http://schemas.microsoft.com/office/powerpoint/2012/main">
        <p15:guide id="1" pos="2160">
          <p15:clr>
            <a:srgbClr val="FBAE40"/>
          </p15:clr>
        </p15:guide>
        <p15:guide id="2" orient="horz" pos="2160">
          <p15:clr>
            <a:srgbClr val="FBAE40"/>
          </p15:clr>
        </p15:guide>
        <p15:guide id="3" orient="horz" pos="572">
          <p15:clr>
            <a:srgbClr val="FBAE40"/>
          </p15:clr>
        </p15:guide>
        <p15:guide id="4" orient="horz" pos="3974">
          <p15:clr>
            <a:srgbClr val="FBAE40"/>
          </p15:clr>
        </p15:guide>
        <p15:guide id="5" pos="4202">
          <p15:clr>
            <a:srgbClr val="FBAE40"/>
          </p15:clr>
        </p15:guide>
        <p15:guide id="6" pos="119">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社内用　本文　1カラム02">
    <p:spTree>
      <p:nvGrpSpPr>
        <p:cNvPr id="1" name=""/>
        <p:cNvGrpSpPr/>
        <p:nvPr/>
      </p:nvGrpSpPr>
      <p:grpSpPr>
        <a:xfrm>
          <a:off x="0" y="0"/>
          <a:ext cx="0" cy="0"/>
          <a:chOff x="0" y="0"/>
          <a:chExt cx="0" cy="0"/>
        </a:xfrm>
      </p:grpSpPr>
      <p:sp>
        <p:nvSpPr>
          <p:cNvPr id="4" name="コンテンツ プレースホルダー 2">
            <a:extLst>
              <a:ext uri="{FF2B5EF4-FFF2-40B4-BE49-F238E27FC236}">
                <a16:creationId xmlns:a16="http://schemas.microsoft.com/office/drawing/2014/main" id="{21C1C364-347D-4E49-9CC8-9988800F5015}"/>
              </a:ext>
            </a:extLst>
          </p:cNvPr>
          <p:cNvSpPr>
            <a:spLocks noGrp="1"/>
          </p:cNvSpPr>
          <p:nvPr>
            <p:ph idx="1" hasCustomPrompt="1"/>
          </p:nvPr>
        </p:nvSpPr>
        <p:spPr bwMode="gray">
          <a:xfrm>
            <a:off x="390768" y="974468"/>
            <a:ext cx="8390400" cy="5170133"/>
          </a:xfrm>
          <a:prstGeom prst="rect">
            <a:avLst/>
          </a:prstGeom>
        </p:spPr>
        <p:txBody>
          <a:bodyPr/>
          <a:lstStyle>
            <a:lvl1pPr marL="319609" indent="-319609">
              <a:buClr>
                <a:schemeClr val="tx1"/>
              </a:buClr>
              <a:buFont typeface="Wingdings" panose="05000000000000000000" pitchFamily="2" charset="2"/>
              <a:buChar char="n"/>
              <a:defRPr sz="2667" b="1">
                <a:solidFill>
                  <a:schemeClr val="tx1"/>
                </a:solidFill>
              </a:defRPr>
            </a:lvl1pPr>
            <a:lvl2pPr marL="539737" indent="-273044">
              <a:buClr>
                <a:schemeClr val="tx1"/>
              </a:buClr>
              <a:buFont typeface="Wingdings" panose="05000000000000000000" pitchFamily="2" charset="2"/>
              <a:buChar char="l"/>
              <a:defRPr sz="2400" b="1">
                <a:solidFill>
                  <a:schemeClr val="tx1"/>
                </a:solidFill>
              </a:defRPr>
            </a:lvl2pPr>
            <a:lvl3pPr marL="719121" indent="-179384">
              <a:buClr>
                <a:schemeClr val="tx1"/>
              </a:buClr>
              <a:defRPr sz="2133">
                <a:solidFill>
                  <a:schemeClr val="tx1"/>
                </a:solidFill>
              </a:defRPr>
            </a:lvl3pPr>
            <a:lvl4pPr marL="896916" indent="-177796">
              <a:buClr>
                <a:schemeClr val="tx1"/>
              </a:buClr>
              <a:defRPr sz="1867">
                <a:solidFill>
                  <a:schemeClr val="tx1"/>
                </a:solidFill>
              </a:defRPr>
            </a:lvl4pPr>
            <a:lvl5pPr marL="1074712" indent="-177796">
              <a:defRPr sz="1400"/>
            </a:lvl5pPr>
          </a:lstStyle>
          <a:p>
            <a:pPr lvl="0"/>
            <a:r>
              <a:rPr kumimoji="1" lang="ja-JP" altLang="en-US" dirty="0"/>
              <a:t>クリックしてテキストを入力</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p:txBody>
      </p:sp>
      <p:sp>
        <p:nvSpPr>
          <p:cNvPr id="3" name="タイトル 2">
            <a:extLst>
              <a:ext uri="{FF2B5EF4-FFF2-40B4-BE49-F238E27FC236}">
                <a16:creationId xmlns:a16="http://schemas.microsoft.com/office/drawing/2014/main" id="{C2077C08-ACF5-43D3-81E0-E3DA504F361B}"/>
              </a:ext>
            </a:extLst>
          </p:cNvPr>
          <p:cNvSpPr>
            <a:spLocks noGrp="1"/>
          </p:cNvSpPr>
          <p:nvPr>
            <p:ph type="title" hasCustomPrompt="1"/>
          </p:nvPr>
        </p:nvSpPr>
        <p:spPr>
          <a:xfrm>
            <a:off x="1053657" y="261727"/>
            <a:ext cx="7824000" cy="456000"/>
          </a:xfrm>
          <a:prstGeom prst="rect">
            <a:avLst/>
          </a:prstGeom>
        </p:spPr>
        <p:txBody>
          <a:bodyPr/>
          <a:lstStyle>
            <a:lvl1pPr algn="l">
              <a:defRPr lang="ja-JP" altLang="en-US" sz="2667" dirty="0"/>
            </a:lvl1pPr>
          </a:lstStyle>
          <a:p>
            <a:pPr marL="0" lvl="0" algn="l" defTabSz="1219170"/>
            <a:r>
              <a:rPr kumimoji="1" lang="ja-JP" altLang="en-US" dirty="0"/>
              <a:t>クリックしてタイトルを入力</a:t>
            </a:r>
          </a:p>
        </p:txBody>
      </p:sp>
    </p:spTree>
    <p:extLst>
      <p:ext uri="{BB962C8B-B14F-4D97-AF65-F5344CB8AC3E}">
        <p14:creationId xmlns:p14="http://schemas.microsoft.com/office/powerpoint/2010/main" val="147091981"/>
      </p:ext>
    </p:extLst>
  </p:cSld>
  <p:clrMapOvr>
    <a:masterClrMapping/>
  </p:clrMapOvr>
  <p:extLst mod="1">
    <p:ext uri="{DCECCB84-F9BA-43D5-87BE-67443E8EF086}">
      <p15:sldGuideLst xmlns:p15="http://schemas.microsoft.com/office/powerpoint/2012/main">
        <p15:guide id="1" pos="2160">
          <p15:clr>
            <a:srgbClr val="FBAE40"/>
          </p15:clr>
        </p15:guide>
        <p15:guide id="2" orient="horz" pos="2160">
          <p15:clr>
            <a:srgbClr val="FBAE40"/>
          </p15:clr>
        </p15:guide>
        <p15:guide id="3" orient="horz" pos="572">
          <p15:clr>
            <a:srgbClr val="FBAE40"/>
          </p15:clr>
        </p15:guide>
        <p15:guide id="4" orient="horz" pos="3974">
          <p15:clr>
            <a:srgbClr val="FBAE40"/>
          </p15:clr>
        </p15:guide>
        <p15:guide id="5" pos="4202">
          <p15:clr>
            <a:srgbClr val="FBAE40"/>
          </p15:clr>
        </p15:guide>
        <p15:guide id="6" pos="119">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社内用　本文　2カラム01">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053657" y="261727"/>
            <a:ext cx="7824000" cy="456000"/>
          </a:xfrm>
          <a:prstGeom prst="rect">
            <a:avLst/>
          </a:prstGeom>
        </p:spPr>
        <p:txBody>
          <a:bodyPr/>
          <a:lstStyle>
            <a:lvl1pPr algn="l">
              <a:defRPr lang="ja-JP" altLang="en-US" sz="2667" dirty="0"/>
            </a:lvl1pPr>
          </a:lstStyle>
          <a:p>
            <a:pPr marL="0" lvl="0" algn="l" defTabSz="1219170"/>
            <a:r>
              <a:rPr kumimoji="1" lang="ja-JP" altLang="en-US" dirty="0"/>
              <a:t>クリックしてタイトルを入力</a:t>
            </a:r>
          </a:p>
        </p:txBody>
      </p:sp>
      <p:sp>
        <p:nvSpPr>
          <p:cNvPr id="5" name="コンテンツ プレースホルダー 2">
            <a:extLst>
              <a:ext uri="{FF2B5EF4-FFF2-40B4-BE49-F238E27FC236}">
                <a16:creationId xmlns:a16="http://schemas.microsoft.com/office/drawing/2014/main" id="{AAD10D2D-AD51-42AE-8973-FBB4B286505B}"/>
              </a:ext>
            </a:extLst>
          </p:cNvPr>
          <p:cNvSpPr>
            <a:spLocks noGrp="1"/>
          </p:cNvSpPr>
          <p:nvPr>
            <p:ph sz="half" idx="10" hasCustomPrompt="1"/>
          </p:nvPr>
        </p:nvSpPr>
        <p:spPr bwMode="gray">
          <a:xfrm>
            <a:off x="390769" y="974470"/>
            <a:ext cx="4056000" cy="5170133"/>
          </a:xfrm>
          <a:prstGeom prst="rect">
            <a:avLst/>
          </a:prstGeom>
        </p:spPr>
        <p:txBody>
          <a:bodyPr/>
          <a:lstStyle>
            <a:lvl1pPr marL="266693" indent="-266693">
              <a:buClr>
                <a:schemeClr val="tx1"/>
              </a:buClr>
              <a:buFont typeface="Wingdings" panose="05000000000000000000" pitchFamily="2" charset="2"/>
              <a:buChar char="n"/>
              <a:defRPr kumimoji="1" lang="ja-JP" altLang="en-US" sz="2133" b="1" kern="1200" dirty="0" smtClean="0">
                <a:solidFill>
                  <a:schemeClr val="tx1"/>
                </a:solidFill>
                <a:latin typeface="+mn-lt"/>
                <a:ea typeface="+mn-ea"/>
                <a:cs typeface="+mn-cs"/>
              </a:defRPr>
            </a:lvl1pPr>
            <a:lvl2pPr marL="507987" indent="-241294">
              <a:buClr>
                <a:schemeClr val="tx1"/>
              </a:buClr>
              <a:buFont typeface="Wingdings" panose="05000000000000000000" pitchFamily="2" charset="2"/>
              <a:buChar char="l"/>
              <a:defRPr sz="1867" b="1">
                <a:solidFill>
                  <a:schemeClr val="tx1"/>
                </a:solidFill>
              </a:defRPr>
            </a:lvl2pPr>
            <a:lvl3pPr marL="628635" indent="-182558">
              <a:buClr>
                <a:schemeClr val="tx1"/>
              </a:buClr>
              <a:defRPr sz="1600">
                <a:solidFill>
                  <a:schemeClr val="tx1"/>
                </a:solidFill>
              </a:defRPr>
            </a:lvl3pPr>
            <a:lvl4pPr marL="808018" indent="-179384">
              <a:buClr>
                <a:schemeClr val="tx1"/>
              </a:buClr>
              <a:defRPr sz="1333">
                <a:solidFill>
                  <a:schemeClr val="tx1"/>
                </a:solidFill>
              </a:defRPr>
            </a:lvl4pPr>
            <a:lvl5pPr>
              <a:defRPr sz="1800"/>
            </a:lvl5pPr>
            <a:lvl6pPr>
              <a:defRPr sz="1800"/>
            </a:lvl6pPr>
            <a:lvl7pPr>
              <a:defRPr sz="1800"/>
            </a:lvl7pPr>
            <a:lvl8pPr>
              <a:defRPr sz="1800"/>
            </a:lvl8pPr>
            <a:lvl9pPr>
              <a:defRPr sz="1800"/>
            </a:lvl9pPr>
          </a:lstStyle>
          <a:p>
            <a:pPr lvl="0"/>
            <a:r>
              <a:rPr kumimoji="1" lang="ja-JP" altLang="en-US" dirty="0"/>
              <a:t>クリックしてテキストを入力</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p:txBody>
      </p:sp>
      <p:sp>
        <p:nvSpPr>
          <p:cNvPr id="7" name="コンテンツ プレースホルダー 3">
            <a:extLst>
              <a:ext uri="{FF2B5EF4-FFF2-40B4-BE49-F238E27FC236}">
                <a16:creationId xmlns:a16="http://schemas.microsoft.com/office/drawing/2014/main" id="{F1E395B9-DD2F-48DF-B429-F1C5A30A6CA7}"/>
              </a:ext>
            </a:extLst>
          </p:cNvPr>
          <p:cNvSpPr>
            <a:spLocks noGrp="1"/>
          </p:cNvSpPr>
          <p:nvPr>
            <p:ph sz="half" idx="2" hasCustomPrompt="1"/>
          </p:nvPr>
        </p:nvSpPr>
        <p:spPr bwMode="gray">
          <a:xfrm>
            <a:off x="4724283" y="974470"/>
            <a:ext cx="4056000" cy="5170133"/>
          </a:xfrm>
          <a:prstGeom prst="rect">
            <a:avLst/>
          </a:prstGeom>
        </p:spPr>
        <p:txBody>
          <a:bodyPr/>
          <a:lstStyle>
            <a:lvl1pPr marL="266693" indent="-266693">
              <a:buClr>
                <a:schemeClr val="tx1"/>
              </a:buClr>
              <a:buFont typeface="Wingdings" panose="05000000000000000000" pitchFamily="2" charset="2"/>
              <a:buChar char="n"/>
              <a:tabLst/>
              <a:defRPr kumimoji="1" lang="ja-JP" altLang="en-US" sz="2133" b="1" kern="1200" dirty="0" smtClean="0">
                <a:solidFill>
                  <a:schemeClr val="tx1"/>
                </a:solidFill>
                <a:latin typeface="+mn-lt"/>
                <a:ea typeface="+mn-ea"/>
                <a:cs typeface="+mn-cs"/>
              </a:defRPr>
            </a:lvl1pPr>
            <a:lvl2pPr marL="609585" indent="-342891">
              <a:buClr>
                <a:schemeClr val="tx1"/>
              </a:buClr>
              <a:defRPr kumimoji="1" lang="ja-JP" altLang="en-US" sz="1867" b="1" kern="1200" dirty="0" smtClean="0">
                <a:solidFill>
                  <a:schemeClr val="tx1"/>
                </a:solidFill>
                <a:latin typeface="+mn-lt"/>
                <a:ea typeface="+mn-ea"/>
                <a:cs typeface="+mn-cs"/>
              </a:defRPr>
            </a:lvl2pPr>
            <a:lvl3pPr marL="788967" indent="-342891">
              <a:buClr>
                <a:schemeClr val="tx1"/>
              </a:buClr>
              <a:defRPr kumimoji="1" lang="ja-JP" altLang="en-US" sz="1600" kern="1200" dirty="0" smtClean="0">
                <a:solidFill>
                  <a:schemeClr val="tx1"/>
                </a:solidFill>
                <a:latin typeface="+mn-lt"/>
                <a:ea typeface="+mn-ea"/>
                <a:cs typeface="+mn-cs"/>
              </a:defRPr>
            </a:lvl3pPr>
            <a:lvl4pPr marL="914377" indent="-285744">
              <a:defRPr kumimoji="1" lang="ja-JP" altLang="en-US" sz="1333" kern="1200" dirty="0" smtClean="0">
                <a:solidFill>
                  <a:schemeClr val="tx1"/>
                </a:solidFill>
                <a:latin typeface="+mn-lt"/>
                <a:ea typeface="+mn-ea"/>
                <a:cs typeface="+mn-cs"/>
              </a:defRPr>
            </a:lvl4pPr>
            <a:lvl5pPr>
              <a:defRPr sz="1800"/>
            </a:lvl5pPr>
            <a:lvl6pPr>
              <a:defRPr sz="1800"/>
            </a:lvl6pPr>
            <a:lvl7pPr>
              <a:defRPr sz="1800"/>
            </a:lvl7pPr>
            <a:lvl8pPr>
              <a:defRPr sz="1800"/>
            </a:lvl8pPr>
            <a:lvl9pPr>
              <a:defRPr sz="1800"/>
            </a:lvl9pPr>
          </a:lstStyle>
          <a:p>
            <a:pPr marL="266693" marR="0" lvl="0" indent="-266693" algn="l" defTabSz="914377" rtl="0" eaLnBrk="1" fontAlgn="auto" latinLnBrk="0" hangingPunct="1">
              <a:lnSpc>
                <a:spcPct val="100000"/>
              </a:lnSpc>
              <a:spcBef>
                <a:spcPct val="20000"/>
              </a:spcBef>
              <a:spcAft>
                <a:spcPts val="0"/>
              </a:spcAft>
              <a:buClr>
                <a:schemeClr val="tx1"/>
              </a:buClr>
              <a:buSzTx/>
              <a:buFont typeface="Wingdings" panose="05000000000000000000" pitchFamily="2" charset="2"/>
              <a:buChar char="n"/>
              <a:tabLst/>
            </a:pPr>
            <a:r>
              <a:rPr kumimoji="1" lang="ja-JP" altLang="en-US" dirty="0"/>
              <a:t>クリックしてテキストを入力</a:t>
            </a:r>
          </a:p>
          <a:p>
            <a:pPr marL="507987" marR="0" lvl="1" indent="-241294" algn="l" defTabSz="914377" rtl="0" eaLnBrk="1" fontAlgn="auto" latinLnBrk="0" hangingPunct="1">
              <a:lnSpc>
                <a:spcPct val="100000"/>
              </a:lnSpc>
              <a:spcBef>
                <a:spcPct val="20000"/>
              </a:spcBef>
              <a:spcAft>
                <a:spcPts val="0"/>
              </a:spcAft>
              <a:buClr>
                <a:schemeClr val="tx1"/>
              </a:buClr>
              <a:buSzTx/>
              <a:buFont typeface="Wingdings" panose="05000000000000000000" pitchFamily="2" charset="2"/>
              <a:buChar char="l"/>
              <a:tabLst/>
            </a:pPr>
            <a:r>
              <a:rPr kumimoji="1" lang="ja-JP" altLang="en-US" dirty="0"/>
              <a:t>第 </a:t>
            </a:r>
            <a:r>
              <a:rPr kumimoji="1" lang="en-US" altLang="ja-JP" dirty="0"/>
              <a:t>2 </a:t>
            </a:r>
            <a:r>
              <a:rPr kumimoji="1" lang="ja-JP" altLang="en-US" dirty="0"/>
              <a:t>レベル</a:t>
            </a:r>
          </a:p>
          <a:p>
            <a:pPr marL="628635" marR="0" lvl="2" indent="-182558" algn="l" defTabSz="914377" rtl="0" eaLnBrk="1" fontAlgn="auto" latinLnBrk="0" hangingPunct="1">
              <a:lnSpc>
                <a:spcPct val="100000"/>
              </a:lnSpc>
              <a:spcBef>
                <a:spcPct val="20000"/>
              </a:spcBef>
              <a:spcAft>
                <a:spcPts val="0"/>
              </a:spcAft>
              <a:buClrTx/>
              <a:buSzTx/>
              <a:buFont typeface="Arial" pitchFamily="34" charset="0"/>
              <a:buChar char="•"/>
              <a:tabLst/>
            </a:pPr>
            <a:r>
              <a:rPr kumimoji="1" lang="ja-JP" altLang="en-US" dirty="0"/>
              <a:t>第 </a:t>
            </a:r>
            <a:r>
              <a:rPr kumimoji="1" lang="en-US" altLang="ja-JP" dirty="0"/>
              <a:t>3 </a:t>
            </a:r>
            <a:r>
              <a:rPr kumimoji="1" lang="ja-JP" altLang="en-US" dirty="0"/>
              <a:t>レベル</a:t>
            </a:r>
          </a:p>
          <a:p>
            <a:pPr marL="808018" marR="0" lvl="3" indent="-179384" algn="l" defTabSz="914377" rtl="0" eaLnBrk="1" fontAlgn="auto" latinLnBrk="0" hangingPunct="1">
              <a:lnSpc>
                <a:spcPct val="100000"/>
              </a:lnSpc>
              <a:spcBef>
                <a:spcPct val="20000"/>
              </a:spcBef>
              <a:spcAft>
                <a:spcPts val="0"/>
              </a:spcAft>
              <a:buClrTx/>
              <a:buSzTx/>
              <a:buFont typeface="Arial" pitchFamily="34" charset="0"/>
              <a:buChar char="–"/>
              <a:tabLst/>
            </a:pPr>
            <a:r>
              <a:rPr kumimoji="1" lang="ja-JP" altLang="en-US" dirty="0"/>
              <a:t>第 </a:t>
            </a:r>
            <a:r>
              <a:rPr kumimoji="1" lang="en-US" altLang="ja-JP" dirty="0"/>
              <a:t>4 </a:t>
            </a:r>
            <a:r>
              <a:rPr kumimoji="1" lang="ja-JP" altLang="en-US" dirty="0"/>
              <a:t>レベル</a:t>
            </a:r>
          </a:p>
        </p:txBody>
      </p:sp>
    </p:spTree>
    <p:extLst>
      <p:ext uri="{BB962C8B-B14F-4D97-AF65-F5344CB8AC3E}">
        <p14:creationId xmlns:p14="http://schemas.microsoft.com/office/powerpoint/2010/main" val="4101936742"/>
      </p:ext>
    </p:extLst>
  </p:cSld>
  <p:clrMapOvr>
    <a:masterClrMapping/>
  </p:clrMapOvr>
  <p:extLst mod="1">
    <p:ext uri="{DCECCB84-F9BA-43D5-87BE-67443E8EF086}">
      <p15:sldGuideLst xmlns:p15="http://schemas.microsoft.com/office/powerpoint/2012/main">
        <p15:guide id="1" pos="2160">
          <p15:clr>
            <a:srgbClr val="FBAE40"/>
          </p15:clr>
        </p15:guide>
        <p15:guide id="2" orient="horz" pos="2160">
          <p15:clr>
            <a:srgbClr val="FBAE40"/>
          </p15:clr>
        </p15:guide>
        <p15:guide id="3" orient="horz" pos="572">
          <p15:clr>
            <a:srgbClr val="FBAE40"/>
          </p15:clr>
        </p15:guide>
        <p15:guide id="4" orient="horz" pos="3974">
          <p15:clr>
            <a:srgbClr val="FBAE40"/>
          </p15:clr>
        </p15:guide>
        <p15:guide id="5" pos="4202">
          <p15:clr>
            <a:srgbClr val="FBAE40"/>
          </p15:clr>
        </p15:guide>
        <p15:guide id="6" pos="119">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社内用　本文　2カラム02">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053657" y="261727"/>
            <a:ext cx="7824000" cy="456000"/>
          </a:xfrm>
          <a:prstGeom prst="rect">
            <a:avLst/>
          </a:prstGeom>
        </p:spPr>
        <p:txBody>
          <a:bodyPr/>
          <a:lstStyle>
            <a:lvl1pPr algn="l">
              <a:defRPr lang="ja-JP" altLang="en-US" sz="2667" dirty="0"/>
            </a:lvl1pPr>
          </a:lstStyle>
          <a:p>
            <a:pPr marL="0" lvl="0" algn="l" defTabSz="1219170"/>
            <a:r>
              <a:rPr kumimoji="1" lang="ja-JP" altLang="en-US" dirty="0"/>
              <a:t>クリックしてタイトルを入力</a:t>
            </a:r>
          </a:p>
        </p:txBody>
      </p:sp>
      <p:sp>
        <p:nvSpPr>
          <p:cNvPr id="6" name="テキスト プレースホルダー 2">
            <a:extLst>
              <a:ext uri="{FF2B5EF4-FFF2-40B4-BE49-F238E27FC236}">
                <a16:creationId xmlns:a16="http://schemas.microsoft.com/office/drawing/2014/main" id="{02300FF6-2F0A-411A-94DD-F6E352F197E2}"/>
              </a:ext>
            </a:extLst>
          </p:cNvPr>
          <p:cNvSpPr>
            <a:spLocks noGrp="1"/>
          </p:cNvSpPr>
          <p:nvPr>
            <p:ph type="body" idx="1" hasCustomPrompt="1"/>
          </p:nvPr>
        </p:nvSpPr>
        <p:spPr>
          <a:xfrm>
            <a:off x="390769" y="974467"/>
            <a:ext cx="4056000" cy="492443"/>
          </a:xfrm>
          <a:prstGeom prst="rect">
            <a:avLst/>
          </a:prstGeom>
          <a:solidFill>
            <a:schemeClr val="accent1"/>
          </a:solidFill>
        </p:spPr>
        <p:txBody>
          <a:bodyPr wrap="square" lIns="0" rIns="0" bIns="0" anchor="ctr">
            <a:noAutofit/>
          </a:bodyPr>
          <a:lstStyle>
            <a:lvl1pPr marL="0" indent="0" algn="ctr">
              <a:buNone/>
              <a:defRPr sz="2133" b="1">
                <a:solidFill>
                  <a:schemeClr val="bg1"/>
                </a:solidFill>
                <a:latin typeface="+mj-ea"/>
                <a:ea typeface="+mj-ea"/>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kumimoji="1" lang="ja-JP" altLang="en-US" dirty="0"/>
              <a:t>クリックしてテキストを入力</a:t>
            </a:r>
          </a:p>
        </p:txBody>
      </p:sp>
      <p:sp>
        <p:nvSpPr>
          <p:cNvPr id="8" name="テキスト プレースホルダー 4">
            <a:extLst>
              <a:ext uri="{FF2B5EF4-FFF2-40B4-BE49-F238E27FC236}">
                <a16:creationId xmlns:a16="http://schemas.microsoft.com/office/drawing/2014/main" id="{578175B2-19A8-419C-84BA-F2107D6CA153}"/>
              </a:ext>
            </a:extLst>
          </p:cNvPr>
          <p:cNvSpPr>
            <a:spLocks noGrp="1"/>
          </p:cNvSpPr>
          <p:nvPr>
            <p:ph type="body" sz="quarter" idx="3" hasCustomPrompt="1"/>
          </p:nvPr>
        </p:nvSpPr>
        <p:spPr>
          <a:xfrm>
            <a:off x="4724283" y="974467"/>
            <a:ext cx="4056000" cy="492443"/>
          </a:xfrm>
          <a:prstGeom prst="rect">
            <a:avLst/>
          </a:prstGeom>
          <a:solidFill>
            <a:schemeClr val="accent1"/>
          </a:solidFill>
        </p:spPr>
        <p:txBody>
          <a:bodyPr wrap="square" lIns="0" rIns="0" bIns="0" anchor="ctr">
            <a:noAutofit/>
          </a:bodyPr>
          <a:lstStyle>
            <a:lvl1pPr marL="0" indent="0" algn="ctr">
              <a:buNone/>
              <a:defRPr sz="2133" b="1">
                <a:solidFill>
                  <a:schemeClr val="bg1"/>
                </a:solidFill>
                <a:latin typeface="+mj-ea"/>
                <a:ea typeface="+mj-ea"/>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kumimoji="1" lang="ja-JP" altLang="en-US" dirty="0"/>
              <a:t>クリックしてテキストを入力</a:t>
            </a:r>
          </a:p>
        </p:txBody>
      </p:sp>
      <p:sp>
        <p:nvSpPr>
          <p:cNvPr id="9" name="コンテンツ プレースホルダー 2">
            <a:extLst>
              <a:ext uri="{FF2B5EF4-FFF2-40B4-BE49-F238E27FC236}">
                <a16:creationId xmlns:a16="http://schemas.microsoft.com/office/drawing/2014/main" id="{AC66164F-9FA0-448A-8ADB-23AC9CF7991B}"/>
              </a:ext>
            </a:extLst>
          </p:cNvPr>
          <p:cNvSpPr>
            <a:spLocks noGrp="1"/>
          </p:cNvSpPr>
          <p:nvPr>
            <p:ph sz="half" idx="11" hasCustomPrompt="1"/>
          </p:nvPr>
        </p:nvSpPr>
        <p:spPr bwMode="gray">
          <a:xfrm>
            <a:off x="390769" y="1537809"/>
            <a:ext cx="4056000" cy="4608000"/>
          </a:xfrm>
          <a:prstGeom prst="rect">
            <a:avLst/>
          </a:prstGeom>
        </p:spPr>
        <p:txBody>
          <a:bodyPr/>
          <a:lstStyle>
            <a:lvl1pPr marL="266693" indent="-266693">
              <a:buClr>
                <a:schemeClr val="tx1"/>
              </a:buClr>
              <a:buFont typeface="Wingdings" panose="05000000000000000000" pitchFamily="2" charset="2"/>
              <a:buChar char="n"/>
              <a:defRPr kumimoji="1" lang="ja-JP" altLang="en-US" sz="2133" b="1" kern="1200" dirty="0" smtClean="0">
                <a:solidFill>
                  <a:schemeClr val="tx1"/>
                </a:solidFill>
                <a:latin typeface="+mn-lt"/>
                <a:ea typeface="+mn-ea"/>
                <a:cs typeface="+mn-cs"/>
              </a:defRPr>
            </a:lvl1pPr>
            <a:lvl2pPr marL="507987" indent="-241294">
              <a:buClr>
                <a:schemeClr val="tx1"/>
              </a:buClr>
              <a:buFont typeface="Wingdings" panose="05000000000000000000" pitchFamily="2" charset="2"/>
              <a:buChar char="l"/>
              <a:defRPr sz="1867" b="1">
                <a:solidFill>
                  <a:schemeClr val="tx1"/>
                </a:solidFill>
              </a:defRPr>
            </a:lvl2pPr>
            <a:lvl3pPr marL="628635" indent="-182558">
              <a:buClr>
                <a:schemeClr val="tx1"/>
              </a:buClr>
              <a:defRPr sz="1600">
                <a:solidFill>
                  <a:schemeClr val="tx1"/>
                </a:solidFill>
              </a:defRPr>
            </a:lvl3pPr>
            <a:lvl4pPr marL="808018" indent="-179384">
              <a:buClr>
                <a:schemeClr val="tx1"/>
              </a:buClr>
              <a:defRPr sz="1333">
                <a:solidFill>
                  <a:schemeClr val="tx1"/>
                </a:solidFill>
              </a:defRPr>
            </a:lvl4pPr>
            <a:lvl5pPr>
              <a:defRPr sz="1800"/>
            </a:lvl5pPr>
            <a:lvl6pPr>
              <a:defRPr sz="1800"/>
            </a:lvl6pPr>
            <a:lvl7pPr>
              <a:defRPr sz="1800"/>
            </a:lvl7pPr>
            <a:lvl8pPr>
              <a:defRPr sz="1800"/>
            </a:lvl8pPr>
            <a:lvl9pPr>
              <a:defRPr sz="1800"/>
            </a:lvl9pPr>
          </a:lstStyle>
          <a:p>
            <a:pPr lvl="0"/>
            <a:r>
              <a:rPr kumimoji="1" lang="ja-JP" altLang="en-US" dirty="0"/>
              <a:t>クリックしてテキストを入力</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p:txBody>
      </p:sp>
      <p:sp>
        <p:nvSpPr>
          <p:cNvPr id="10" name="コンテンツ プレースホルダー 3">
            <a:extLst>
              <a:ext uri="{FF2B5EF4-FFF2-40B4-BE49-F238E27FC236}">
                <a16:creationId xmlns:a16="http://schemas.microsoft.com/office/drawing/2014/main" id="{F7A636A9-36BE-4F88-BD6F-786A257447B5}"/>
              </a:ext>
            </a:extLst>
          </p:cNvPr>
          <p:cNvSpPr>
            <a:spLocks noGrp="1"/>
          </p:cNvSpPr>
          <p:nvPr>
            <p:ph sz="half" idx="12" hasCustomPrompt="1"/>
          </p:nvPr>
        </p:nvSpPr>
        <p:spPr bwMode="gray">
          <a:xfrm>
            <a:off x="4724283" y="1537809"/>
            <a:ext cx="4056000" cy="4608000"/>
          </a:xfrm>
          <a:prstGeom prst="rect">
            <a:avLst/>
          </a:prstGeom>
        </p:spPr>
        <p:txBody>
          <a:bodyPr/>
          <a:lstStyle>
            <a:lvl1pPr marL="266693" indent="-266693">
              <a:buClr>
                <a:schemeClr val="tx1"/>
              </a:buClr>
              <a:buFont typeface="Wingdings" panose="05000000000000000000" pitchFamily="2" charset="2"/>
              <a:buChar char="n"/>
              <a:tabLst/>
              <a:defRPr kumimoji="1" lang="ja-JP" altLang="en-US" sz="2133" b="1" kern="1200" dirty="0" smtClean="0">
                <a:solidFill>
                  <a:schemeClr val="tx1"/>
                </a:solidFill>
                <a:latin typeface="+mn-lt"/>
                <a:ea typeface="+mn-ea"/>
                <a:cs typeface="+mn-cs"/>
              </a:defRPr>
            </a:lvl1pPr>
            <a:lvl2pPr marL="609585" indent="-342891">
              <a:buClr>
                <a:schemeClr val="tx1"/>
              </a:buClr>
              <a:defRPr kumimoji="1" lang="ja-JP" altLang="en-US" sz="1867" b="1" kern="1200" dirty="0" smtClean="0">
                <a:solidFill>
                  <a:schemeClr val="tx1"/>
                </a:solidFill>
                <a:latin typeface="+mn-lt"/>
                <a:ea typeface="+mn-ea"/>
                <a:cs typeface="+mn-cs"/>
              </a:defRPr>
            </a:lvl2pPr>
            <a:lvl3pPr marL="788967" indent="-342891">
              <a:buClr>
                <a:schemeClr val="tx1"/>
              </a:buClr>
              <a:defRPr kumimoji="1" lang="ja-JP" altLang="en-US" sz="1600" kern="1200" dirty="0" smtClean="0">
                <a:solidFill>
                  <a:schemeClr val="tx1"/>
                </a:solidFill>
                <a:latin typeface="+mn-lt"/>
                <a:ea typeface="+mn-ea"/>
                <a:cs typeface="+mn-cs"/>
              </a:defRPr>
            </a:lvl3pPr>
            <a:lvl4pPr marL="914377" indent="-285744">
              <a:defRPr kumimoji="1" lang="ja-JP" altLang="en-US" sz="1333" kern="1200" dirty="0" smtClean="0">
                <a:solidFill>
                  <a:schemeClr val="tx1"/>
                </a:solidFill>
                <a:latin typeface="+mn-lt"/>
                <a:ea typeface="+mn-ea"/>
                <a:cs typeface="+mn-cs"/>
              </a:defRPr>
            </a:lvl4pPr>
            <a:lvl5pPr>
              <a:defRPr sz="1800"/>
            </a:lvl5pPr>
            <a:lvl6pPr>
              <a:defRPr sz="1800"/>
            </a:lvl6pPr>
            <a:lvl7pPr>
              <a:defRPr sz="1800"/>
            </a:lvl7pPr>
            <a:lvl8pPr>
              <a:defRPr sz="1800"/>
            </a:lvl8pPr>
            <a:lvl9pPr>
              <a:defRPr sz="1800"/>
            </a:lvl9pPr>
          </a:lstStyle>
          <a:p>
            <a:pPr marL="266693" marR="0" lvl="0" indent="-266693" algn="l" defTabSz="914377" rtl="0" eaLnBrk="1" fontAlgn="auto" latinLnBrk="0" hangingPunct="1">
              <a:lnSpc>
                <a:spcPct val="100000"/>
              </a:lnSpc>
              <a:spcBef>
                <a:spcPct val="20000"/>
              </a:spcBef>
              <a:spcAft>
                <a:spcPts val="0"/>
              </a:spcAft>
              <a:buClr>
                <a:schemeClr val="tx1"/>
              </a:buClr>
              <a:buSzTx/>
              <a:buFont typeface="Wingdings" panose="05000000000000000000" pitchFamily="2" charset="2"/>
              <a:buChar char="n"/>
              <a:tabLst/>
            </a:pPr>
            <a:r>
              <a:rPr kumimoji="1" lang="ja-JP" altLang="en-US" dirty="0"/>
              <a:t>クリックしてテキストを入力</a:t>
            </a:r>
          </a:p>
          <a:p>
            <a:pPr marL="507987" marR="0" lvl="1" indent="-241294" algn="l" defTabSz="914377" rtl="0" eaLnBrk="1" fontAlgn="auto" latinLnBrk="0" hangingPunct="1">
              <a:lnSpc>
                <a:spcPct val="100000"/>
              </a:lnSpc>
              <a:spcBef>
                <a:spcPct val="20000"/>
              </a:spcBef>
              <a:spcAft>
                <a:spcPts val="0"/>
              </a:spcAft>
              <a:buClr>
                <a:schemeClr val="tx1"/>
              </a:buClr>
              <a:buSzTx/>
              <a:buFont typeface="Wingdings" panose="05000000000000000000" pitchFamily="2" charset="2"/>
              <a:buChar char="l"/>
              <a:tabLst/>
            </a:pPr>
            <a:r>
              <a:rPr kumimoji="1" lang="ja-JP" altLang="en-US" dirty="0"/>
              <a:t>第 </a:t>
            </a:r>
            <a:r>
              <a:rPr kumimoji="1" lang="en-US" altLang="ja-JP" dirty="0"/>
              <a:t>2 </a:t>
            </a:r>
            <a:r>
              <a:rPr kumimoji="1" lang="ja-JP" altLang="en-US" dirty="0"/>
              <a:t>レベル</a:t>
            </a:r>
          </a:p>
          <a:p>
            <a:pPr marL="628635" marR="0" lvl="2" indent="-182558" algn="l" defTabSz="914377" rtl="0" eaLnBrk="1" fontAlgn="auto" latinLnBrk="0" hangingPunct="1">
              <a:lnSpc>
                <a:spcPct val="100000"/>
              </a:lnSpc>
              <a:spcBef>
                <a:spcPct val="20000"/>
              </a:spcBef>
              <a:spcAft>
                <a:spcPts val="0"/>
              </a:spcAft>
              <a:buClrTx/>
              <a:buSzTx/>
              <a:buFont typeface="Arial" pitchFamily="34" charset="0"/>
              <a:buChar char="•"/>
              <a:tabLst/>
            </a:pPr>
            <a:r>
              <a:rPr kumimoji="1" lang="ja-JP" altLang="en-US" dirty="0"/>
              <a:t>第 </a:t>
            </a:r>
            <a:r>
              <a:rPr kumimoji="1" lang="en-US" altLang="ja-JP" dirty="0"/>
              <a:t>3 </a:t>
            </a:r>
            <a:r>
              <a:rPr kumimoji="1" lang="ja-JP" altLang="en-US" dirty="0"/>
              <a:t>レベル</a:t>
            </a:r>
          </a:p>
          <a:p>
            <a:pPr marL="808018" marR="0" lvl="3" indent="-179384" algn="l" defTabSz="914377" rtl="0" eaLnBrk="1" fontAlgn="auto" latinLnBrk="0" hangingPunct="1">
              <a:lnSpc>
                <a:spcPct val="100000"/>
              </a:lnSpc>
              <a:spcBef>
                <a:spcPct val="20000"/>
              </a:spcBef>
              <a:spcAft>
                <a:spcPts val="0"/>
              </a:spcAft>
              <a:buClrTx/>
              <a:buSzTx/>
              <a:buFont typeface="Arial" pitchFamily="34" charset="0"/>
              <a:buChar char="–"/>
              <a:tabLst/>
            </a:pPr>
            <a:r>
              <a:rPr kumimoji="1" lang="ja-JP" altLang="en-US" dirty="0"/>
              <a:t>第 </a:t>
            </a:r>
            <a:r>
              <a:rPr kumimoji="1" lang="en-US" altLang="ja-JP" dirty="0"/>
              <a:t>4 </a:t>
            </a:r>
            <a:r>
              <a:rPr kumimoji="1" lang="ja-JP" altLang="en-US" dirty="0"/>
              <a:t>レベル</a:t>
            </a:r>
          </a:p>
        </p:txBody>
      </p:sp>
    </p:spTree>
    <p:extLst>
      <p:ext uri="{BB962C8B-B14F-4D97-AF65-F5344CB8AC3E}">
        <p14:creationId xmlns:p14="http://schemas.microsoft.com/office/powerpoint/2010/main" val="2813531979"/>
      </p:ext>
    </p:extLst>
  </p:cSld>
  <p:clrMapOvr>
    <a:masterClrMapping/>
  </p:clrMapOvr>
  <p:extLst mod="1">
    <p:ext uri="{DCECCB84-F9BA-43D5-87BE-67443E8EF086}">
      <p15:sldGuideLst xmlns:p15="http://schemas.microsoft.com/office/powerpoint/2012/main">
        <p15:guide id="1" pos="2160">
          <p15:clr>
            <a:srgbClr val="FBAE40"/>
          </p15:clr>
        </p15:guide>
        <p15:guide id="2" orient="horz" pos="2160">
          <p15:clr>
            <a:srgbClr val="FBAE40"/>
          </p15:clr>
        </p15:guide>
        <p15:guide id="3" orient="horz" pos="572">
          <p15:clr>
            <a:srgbClr val="FBAE40"/>
          </p15:clr>
        </p15:guide>
        <p15:guide id="4" orient="horz" pos="3974">
          <p15:clr>
            <a:srgbClr val="FBAE40"/>
          </p15:clr>
        </p15:guide>
        <p15:guide id="5" pos="4202">
          <p15:clr>
            <a:srgbClr val="FBAE40"/>
          </p15:clr>
        </p15:guide>
        <p15:guide id="6" pos="119">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blank" preserve="1">
  <p:cSld name="裏表紙">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7B360750-87C6-4946-BAA8-F19A62B8DCA5}"/>
              </a:ext>
            </a:extLst>
          </p:cNvPr>
          <p:cNvPicPr>
            <a:picLocks noChangeAspect="1"/>
          </p:cNvPicPr>
          <p:nvPr userDrawn="1"/>
        </p:nvPicPr>
        <p:blipFill>
          <a:blip r:embed="rId2"/>
          <a:stretch>
            <a:fillRect/>
          </a:stretch>
        </p:blipFill>
        <p:spPr>
          <a:xfrm>
            <a:off x="2979571" y="2636875"/>
            <a:ext cx="3195031" cy="1584000"/>
          </a:xfrm>
          <a:prstGeom prst="rect">
            <a:avLst/>
          </a:prstGeom>
        </p:spPr>
      </p:pic>
    </p:spTree>
    <p:extLst>
      <p:ext uri="{BB962C8B-B14F-4D97-AF65-F5344CB8AC3E}">
        <p14:creationId xmlns:p14="http://schemas.microsoft.com/office/powerpoint/2010/main" val="3201405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社内用　本文　1カラム01">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053657" y="261727"/>
            <a:ext cx="6398663" cy="456000"/>
          </a:xfrm>
          <a:prstGeom prst="rect">
            <a:avLst/>
          </a:prstGeom>
        </p:spPr>
        <p:txBody>
          <a:bodyPr/>
          <a:lstStyle>
            <a:lvl1pPr algn="l">
              <a:defRPr lang="ja-JP" altLang="en-US" sz="2667" dirty="0"/>
            </a:lvl1pPr>
          </a:lstStyle>
          <a:p>
            <a:pPr marL="0" lvl="0" algn="l" defTabSz="1219170"/>
            <a:r>
              <a:rPr kumimoji="1" lang="ja-JP" altLang="en-US" dirty="0"/>
              <a:t>クリックしてタイトルを入力</a:t>
            </a:r>
          </a:p>
        </p:txBody>
      </p:sp>
    </p:spTree>
    <p:extLst>
      <p:ext uri="{BB962C8B-B14F-4D97-AF65-F5344CB8AC3E}">
        <p14:creationId xmlns:p14="http://schemas.microsoft.com/office/powerpoint/2010/main" val="3802002408"/>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2160">
          <p15:clr>
            <a:srgbClr val="FBAE40"/>
          </p15:clr>
        </p15:guide>
        <p15:guide id="2" orient="horz" pos="2160">
          <p15:clr>
            <a:srgbClr val="FBAE40"/>
          </p15:clr>
        </p15:guide>
        <p15:guide id="3" orient="horz" pos="572">
          <p15:clr>
            <a:srgbClr val="FBAE40"/>
          </p15:clr>
        </p15:guide>
        <p15:guide id="4" orient="horz" pos="3974">
          <p15:clr>
            <a:srgbClr val="FBAE40"/>
          </p15:clr>
        </p15:guide>
        <p15:guide id="5" pos="4202">
          <p15:clr>
            <a:srgbClr val="FBAE40"/>
          </p15:clr>
        </p15:guide>
        <p15:guide id="6" pos="119">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社内用　本文　1カラム01 フッターな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053657" y="261727"/>
            <a:ext cx="7824000" cy="456000"/>
          </a:xfrm>
          <a:prstGeom prst="rect">
            <a:avLst/>
          </a:prstGeom>
        </p:spPr>
        <p:txBody>
          <a:bodyPr/>
          <a:lstStyle>
            <a:lvl1pPr algn="l">
              <a:defRPr lang="ja-JP" altLang="en-US" sz="2667" dirty="0"/>
            </a:lvl1pPr>
          </a:lstStyle>
          <a:p>
            <a:pPr marL="0" lvl="0" algn="l" defTabSz="1219170"/>
            <a:r>
              <a:rPr kumimoji="1" lang="ja-JP" altLang="en-US" dirty="0"/>
              <a:t>クリックしてタイトルを入力</a:t>
            </a:r>
          </a:p>
        </p:txBody>
      </p:sp>
      <p:grpSp>
        <p:nvGrpSpPr>
          <p:cNvPr id="5" name="グループ化 4">
            <a:extLst>
              <a:ext uri="{FF2B5EF4-FFF2-40B4-BE49-F238E27FC236}">
                <a16:creationId xmlns:a16="http://schemas.microsoft.com/office/drawing/2014/main" id="{44F705D2-3F26-4558-9E1E-110480EA422B}"/>
              </a:ext>
            </a:extLst>
          </p:cNvPr>
          <p:cNvGrpSpPr/>
          <p:nvPr userDrawn="1"/>
        </p:nvGrpSpPr>
        <p:grpSpPr>
          <a:xfrm>
            <a:off x="261979" y="6327749"/>
            <a:ext cx="8615680" cy="392328"/>
            <a:chOff x="196484" y="4745812"/>
            <a:chExt cx="6461760" cy="294246"/>
          </a:xfrm>
        </p:grpSpPr>
        <p:sp>
          <p:nvSpPr>
            <p:cNvPr id="6" name="正方形/長方形 5">
              <a:extLst>
                <a:ext uri="{FF2B5EF4-FFF2-40B4-BE49-F238E27FC236}">
                  <a16:creationId xmlns:a16="http://schemas.microsoft.com/office/drawing/2014/main" id="{825434F9-3363-4FFA-91DC-82B47CD6B8D7}"/>
                </a:ext>
              </a:extLst>
            </p:cNvPr>
            <p:cNvSpPr/>
            <p:nvPr userDrawn="1"/>
          </p:nvSpPr>
          <p:spPr>
            <a:xfrm>
              <a:off x="196484" y="4745812"/>
              <a:ext cx="6461760" cy="75591"/>
            </a:xfrm>
            <a:prstGeom prst="rect">
              <a:avLst/>
            </a:prstGeom>
            <a:solidFill>
              <a:schemeClr val="bg1"/>
            </a:solid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2400" dirty="0">
                <a:solidFill>
                  <a:schemeClr val="bg1"/>
                </a:solidFill>
              </a:endParaRPr>
            </a:p>
          </p:txBody>
        </p:sp>
        <p:sp>
          <p:nvSpPr>
            <p:cNvPr id="7" name="正方形/長方形 6">
              <a:extLst>
                <a:ext uri="{FF2B5EF4-FFF2-40B4-BE49-F238E27FC236}">
                  <a16:creationId xmlns:a16="http://schemas.microsoft.com/office/drawing/2014/main" id="{5C0305D0-4599-4941-A711-9B4194F037BB}"/>
                </a:ext>
              </a:extLst>
            </p:cNvPr>
            <p:cNvSpPr/>
            <p:nvPr userDrawn="1"/>
          </p:nvSpPr>
          <p:spPr>
            <a:xfrm>
              <a:off x="5517355" y="4883943"/>
              <a:ext cx="1140887" cy="156115"/>
            </a:xfrm>
            <a:prstGeom prst="rect">
              <a:avLst/>
            </a:prstGeom>
            <a:solidFill>
              <a:schemeClr val="bg1"/>
            </a:solid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2400" dirty="0">
                <a:solidFill>
                  <a:schemeClr val="bg1"/>
                </a:solidFill>
              </a:endParaRPr>
            </a:p>
          </p:txBody>
        </p:sp>
      </p:grpSp>
    </p:spTree>
    <p:extLst>
      <p:ext uri="{BB962C8B-B14F-4D97-AF65-F5344CB8AC3E}">
        <p14:creationId xmlns:p14="http://schemas.microsoft.com/office/powerpoint/2010/main" val="93721107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2160">
          <p15:clr>
            <a:srgbClr val="FBAE40"/>
          </p15:clr>
        </p15:guide>
        <p15:guide id="2" orient="horz" pos="2160">
          <p15:clr>
            <a:srgbClr val="FBAE40"/>
          </p15:clr>
        </p15:guide>
        <p15:guide id="3" orient="horz" pos="572">
          <p15:clr>
            <a:srgbClr val="FBAE40"/>
          </p15:clr>
        </p15:guide>
        <p15:guide id="4" orient="horz" pos="3974">
          <p15:clr>
            <a:srgbClr val="FBAE40"/>
          </p15:clr>
        </p15:guide>
        <p15:guide id="5" pos="4202">
          <p15:clr>
            <a:srgbClr val="FBAE40"/>
          </p15:clr>
        </p15:guide>
        <p15:guide id="6" pos="119">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社内用　本文　1カラム02">
    <p:spTree>
      <p:nvGrpSpPr>
        <p:cNvPr id="1" name=""/>
        <p:cNvGrpSpPr/>
        <p:nvPr/>
      </p:nvGrpSpPr>
      <p:grpSpPr>
        <a:xfrm>
          <a:off x="0" y="0"/>
          <a:ext cx="0" cy="0"/>
          <a:chOff x="0" y="0"/>
          <a:chExt cx="0" cy="0"/>
        </a:xfrm>
      </p:grpSpPr>
      <p:sp>
        <p:nvSpPr>
          <p:cNvPr id="4" name="コンテンツ プレースホルダー 2">
            <a:extLst>
              <a:ext uri="{FF2B5EF4-FFF2-40B4-BE49-F238E27FC236}">
                <a16:creationId xmlns:a16="http://schemas.microsoft.com/office/drawing/2014/main" id="{21C1C364-347D-4E49-9CC8-9988800F5015}"/>
              </a:ext>
            </a:extLst>
          </p:cNvPr>
          <p:cNvSpPr>
            <a:spLocks noGrp="1"/>
          </p:cNvSpPr>
          <p:nvPr>
            <p:ph idx="1" hasCustomPrompt="1"/>
          </p:nvPr>
        </p:nvSpPr>
        <p:spPr bwMode="gray">
          <a:xfrm>
            <a:off x="390768" y="974468"/>
            <a:ext cx="8390400" cy="5170133"/>
          </a:xfrm>
          <a:prstGeom prst="rect">
            <a:avLst/>
          </a:prstGeom>
        </p:spPr>
        <p:txBody>
          <a:bodyPr/>
          <a:lstStyle>
            <a:lvl1pPr marL="319609" indent="-319609">
              <a:buClr>
                <a:schemeClr val="tx1"/>
              </a:buClr>
              <a:buFont typeface="Wingdings" panose="05000000000000000000" pitchFamily="2" charset="2"/>
              <a:buChar char="n"/>
              <a:defRPr sz="2667" b="1">
                <a:solidFill>
                  <a:schemeClr val="tx1"/>
                </a:solidFill>
              </a:defRPr>
            </a:lvl1pPr>
            <a:lvl2pPr marL="539737" indent="-273044">
              <a:buClr>
                <a:schemeClr val="tx1"/>
              </a:buClr>
              <a:buFont typeface="Wingdings" panose="05000000000000000000" pitchFamily="2" charset="2"/>
              <a:buChar char="l"/>
              <a:defRPr sz="2400" b="1">
                <a:solidFill>
                  <a:schemeClr val="tx1"/>
                </a:solidFill>
              </a:defRPr>
            </a:lvl2pPr>
            <a:lvl3pPr marL="719121" indent="-179384">
              <a:buClr>
                <a:schemeClr val="tx1"/>
              </a:buClr>
              <a:defRPr sz="2133">
                <a:solidFill>
                  <a:schemeClr val="tx1"/>
                </a:solidFill>
              </a:defRPr>
            </a:lvl3pPr>
            <a:lvl4pPr marL="896916" indent="-177796">
              <a:buClr>
                <a:schemeClr val="tx1"/>
              </a:buClr>
              <a:defRPr sz="1867">
                <a:solidFill>
                  <a:schemeClr val="tx1"/>
                </a:solidFill>
              </a:defRPr>
            </a:lvl4pPr>
            <a:lvl5pPr marL="1074712" indent="-177796">
              <a:defRPr sz="1400"/>
            </a:lvl5pPr>
          </a:lstStyle>
          <a:p>
            <a:pPr lvl="0"/>
            <a:r>
              <a:rPr kumimoji="1" lang="ja-JP" altLang="en-US" dirty="0"/>
              <a:t>クリックしてテキストを入力</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p:txBody>
      </p:sp>
      <p:sp>
        <p:nvSpPr>
          <p:cNvPr id="3" name="タイトル 2">
            <a:extLst>
              <a:ext uri="{FF2B5EF4-FFF2-40B4-BE49-F238E27FC236}">
                <a16:creationId xmlns:a16="http://schemas.microsoft.com/office/drawing/2014/main" id="{C2077C08-ACF5-43D3-81E0-E3DA504F361B}"/>
              </a:ext>
            </a:extLst>
          </p:cNvPr>
          <p:cNvSpPr>
            <a:spLocks noGrp="1"/>
          </p:cNvSpPr>
          <p:nvPr>
            <p:ph type="title" hasCustomPrompt="1"/>
          </p:nvPr>
        </p:nvSpPr>
        <p:spPr>
          <a:xfrm>
            <a:off x="1053657" y="261727"/>
            <a:ext cx="7824000" cy="456000"/>
          </a:xfrm>
          <a:prstGeom prst="rect">
            <a:avLst/>
          </a:prstGeom>
        </p:spPr>
        <p:txBody>
          <a:bodyPr/>
          <a:lstStyle>
            <a:lvl1pPr algn="l">
              <a:defRPr lang="ja-JP" altLang="en-US" sz="2667" dirty="0"/>
            </a:lvl1pPr>
          </a:lstStyle>
          <a:p>
            <a:pPr marL="0" lvl="0" algn="l" defTabSz="1219170"/>
            <a:r>
              <a:rPr kumimoji="1" lang="ja-JP" altLang="en-US" dirty="0"/>
              <a:t>クリックしてタイトルを入力</a:t>
            </a:r>
          </a:p>
        </p:txBody>
      </p:sp>
    </p:spTree>
    <p:extLst>
      <p:ext uri="{BB962C8B-B14F-4D97-AF65-F5344CB8AC3E}">
        <p14:creationId xmlns:p14="http://schemas.microsoft.com/office/powerpoint/2010/main" val="2609343530"/>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2160">
          <p15:clr>
            <a:srgbClr val="FBAE40"/>
          </p15:clr>
        </p15:guide>
        <p15:guide id="2" orient="horz" pos="2160">
          <p15:clr>
            <a:srgbClr val="FBAE40"/>
          </p15:clr>
        </p15:guide>
        <p15:guide id="3" orient="horz" pos="572">
          <p15:clr>
            <a:srgbClr val="FBAE40"/>
          </p15:clr>
        </p15:guide>
        <p15:guide id="4" orient="horz" pos="3974">
          <p15:clr>
            <a:srgbClr val="FBAE40"/>
          </p15:clr>
        </p15:guide>
        <p15:guide id="5" pos="4202">
          <p15:clr>
            <a:srgbClr val="FBAE40"/>
          </p15:clr>
        </p15:guide>
        <p15:guide id="6" pos="119">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社内用　本文　2カラム01">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053657" y="261727"/>
            <a:ext cx="7824000" cy="456000"/>
          </a:xfrm>
          <a:prstGeom prst="rect">
            <a:avLst/>
          </a:prstGeom>
        </p:spPr>
        <p:txBody>
          <a:bodyPr/>
          <a:lstStyle>
            <a:lvl1pPr algn="l">
              <a:defRPr lang="ja-JP" altLang="en-US" sz="2667" dirty="0"/>
            </a:lvl1pPr>
          </a:lstStyle>
          <a:p>
            <a:pPr marL="0" lvl="0" algn="l" defTabSz="1219170"/>
            <a:r>
              <a:rPr kumimoji="1" lang="ja-JP" altLang="en-US" dirty="0"/>
              <a:t>クリックしてタイトルを入力</a:t>
            </a:r>
          </a:p>
        </p:txBody>
      </p:sp>
      <p:sp>
        <p:nvSpPr>
          <p:cNvPr id="5" name="コンテンツ プレースホルダー 2">
            <a:extLst>
              <a:ext uri="{FF2B5EF4-FFF2-40B4-BE49-F238E27FC236}">
                <a16:creationId xmlns:a16="http://schemas.microsoft.com/office/drawing/2014/main" id="{AAD10D2D-AD51-42AE-8973-FBB4B286505B}"/>
              </a:ext>
            </a:extLst>
          </p:cNvPr>
          <p:cNvSpPr>
            <a:spLocks noGrp="1"/>
          </p:cNvSpPr>
          <p:nvPr>
            <p:ph sz="half" idx="10" hasCustomPrompt="1"/>
          </p:nvPr>
        </p:nvSpPr>
        <p:spPr bwMode="gray">
          <a:xfrm>
            <a:off x="390769" y="974470"/>
            <a:ext cx="4056000" cy="5170133"/>
          </a:xfrm>
          <a:prstGeom prst="rect">
            <a:avLst/>
          </a:prstGeom>
        </p:spPr>
        <p:txBody>
          <a:bodyPr/>
          <a:lstStyle>
            <a:lvl1pPr marL="266693" indent="-266693">
              <a:buClr>
                <a:schemeClr val="tx1"/>
              </a:buClr>
              <a:buFont typeface="Wingdings" panose="05000000000000000000" pitchFamily="2" charset="2"/>
              <a:buChar char="n"/>
              <a:defRPr kumimoji="1" lang="ja-JP" altLang="en-US" sz="2133" b="1" kern="1200" dirty="0" smtClean="0">
                <a:solidFill>
                  <a:schemeClr val="tx1"/>
                </a:solidFill>
                <a:latin typeface="+mn-lt"/>
                <a:ea typeface="+mn-ea"/>
                <a:cs typeface="+mn-cs"/>
              </a:defRPr>
            </a:lvl1pPr>
            <a:lvl2pPr marL="507987" indent="-241294">
              <a:buClr>
                <a:schemeClr val="tx1"/>
              </a:buClr>
              <a:buFont typeface="Wingdings" panose="05000000000000000000" pitchFamily="2" charset="2"/>
              <a:buChar char="l"/>
              <a:defRPr sz="1867" b="1">
                <a:solidFill>
                  <a:schemeClr val="tx1"/>
                </a:solidFill>
              </a:defRPr>
            </a:lvl2pPr>
            <a:lvl3pPr marL="628635" indent="-182558">
              <a:buClr>
                <a:schemeClr val="tx1"/>
              </a:buClr>
              <a:defRPr sz="1600">
                <a:solidFill>
                  <a:schemeClr val="tx1"/>
                </a:solidFill>
              </a:defRPr>
            </a:lvl3pPr>
            <a:lvl4pPr marL="808018" indent="-179384">
              <a:buClr>
                <a:schemeClr val="tx1"/>
              </a:buClr>
              <a:defRPr sz="1333">
                <a:solidFill>
                  <a:schemeClr val="tx1"/>
                </a:solidFill>
              </a:defRPr>
            </a:lvl4pPr>
            <a:lvl5pPr>
              <a:defRPr sz="1800"/>
            </a:lvl5pPr>
            <a:lvl6pPr>
              <a:defRPr sz="1800"/>
            </a:lvl6pPr>
            <a:lvl7pPr>
              <a:defRPr sz="1800"/>
            </a:lvl7pPr>
            <a:lvl8pPr>
              <a:defRPr sz="1800"/>
            </a:lvl8pPr>
            <a:lvl9pPr>
              <a:defRPr sz="1800"/>
            </a:lvl9pPr>
          </a:lstStyle>
          <a:p>
            <a:pPr lvl="0"/>
            <a:r>
              <a:rPr kumimoji="1" lang="ja-JP" altLang="en-US" dirty="0"/>
              <a:t>クリックしてテキストを入力</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p:txBody>
      </p:sp>
      <p:sp>
        <p:nvSpPr>
          <p:cNvPr id="7" name="コンテンツ プレースホルダー 3">
            <a:extLst>
              <a:ext uri="{FF2B5EF4-FFF2-40B4-BE49-F238E27FC236}">
                <a16:creationId xmlns:a16="http://schemas.microsoft.com/office/drawing/2014/main" id="{F1E395B9-DD2F-48DF-B429-F1C5A30A6CA7}"/>
              </a:ext>
            </a:extLst>
          </p:cNvPr>
          <p:cNvSpPr>
            <a:spLocks noGrp="1"/>
          </p:cNvSpPr>
          <p:nvPr>
            <p:ph sz="half" idx="2" hasCustomPrompt="1"/>
          </p:nvPr>
        </p:nvSpPr>
        <p:spPr bwMode="gray">
          <a:xfrm>
            <a:off x="4724283" y="974470"/>
            <a:ext cx="4056000" cy="5170133"/>
          </a:xfrm>
          <a:prstGeom prst="rect">
            <a:avLst/>
          </a:prstGeom>
        </p:spPr>
        <p:txBody>
          <a:bodyPr/>
          <a:lstStyle>
            <a:lvl1pPr marL="266693" indent="-266693">
              <a:buClr>
                <a:schemeClr val="tx1"/>
              </a:buClr>
              <a:buFont typeface="Wingdings" panose="05000000000000000000" pitchFamily="2" charset="2"/>
              <a:buChar char="n"/>
              <a:tabLst/>
              <a:defRPr kumimoji="1" lang="ja-JP" altLang="en-US" sz="2133" b="1" kern="1200" dirty="0" smtClean="0">
                <a:solidFill>
                  <a:schemeClr val="tx1"/>
                </a:solidFill>
                <a:latin typeface="+mn-lt"/>
                <a:ea typeface="+mn-ea"/>
                <a:cs typeface="+mn-cs"/>
              </a:defRPr>
            </a:lvl1pPr>
            <a:lvl2pPr marL="609585" indent="-342891">
              <a:buClr>
                <a:schemeClr val="tx1"/>
              </a:buClr>
              <a:defRPr kumimoji="1" lang="ja-JP" altLang="en-US" sz="1867" b="1" kern="1200" dirty="0" smtClean="0">
                <a:solidFill>
                  <a:schemeClr val="tx1"/>
                </a:solidFill>
                <a:latin typeface="+mn-lt"/>
                <a:ea typeface="+mn-ea"/>
                <a:cs typeface="+mn-cs"/>
              </a:defRPr>
            </a:lvl2pPr>
            <a:lvl3pPr marL="788967" indent="-342891">
              <a:buClr>
                <a:schemeClr val="tx1"/>
              </a:buClr>
              <a:defRPr kumimoji="1" lang="ja-JP" altLang="en-US" sz="1600" kern="1200" dirty="0" smtClean="0">
                <a:solidFill>
                  <a:schemeClr val="tx1"/>
                </a:solidFill>
                <a:latin typeface="+mn-lt"/>
                <a:ea typeface="+mn-ea"/>
                <a:cs typeface="+mn-cs"/>
              </a:defRPr>
            </a:lvl3pPr>
            <a:lvl4pPr marL="914377" indent="-285744">
              <a:defRPr kumimoji="1" lang="ja-JP" altLang="en-US" sz="1333" kern="1200" dirty="0" smtClean="0">
                <a:solidFill>
                  <a:schemeClr val="tx1"/>
                </a:solidFill>
                <a:latin typeface="+mn-lt"/>
                <a:ea typeface="+mn-ea"/>
                <a:cs typeface="+mn-cs"/>
              </a:defRPr>
            </a:lvl4pPr>
            <a:lvl5pPr>
              <a:defRPr sz="1800"/>
            </a:lvl5pPr>
            <a:lvl6pPr>
              <a:defRPr sz="1800"/>
            </a:lvl6pPr>
            <a:lvl7pPr>
              <a:defRPr sz="1800"/>
            </a:lvl7pPr>
            <a:lvl8pPr>
              <a:defRPr sz="1800"/>
            </a:lvl8pPr>
            <a:lvl9pPr>
              <a:defRPr sz="1800"/>
            </a:lvl9pPr>
          </a:lstStyle>
          <a:p>
            <a:pPr marL="266693" marR="0" lvl="0" indent="-266693" algn="l" defTabSz="914377" rtl="0" eaLnBrk="1" fontAlgn="auto" latinLnBrk="0" hangingPunct="1">
              <a:lnSpc>
                <a:spcPct val="100000"/>
              </a:lnSpc>
              <a:spcBef>
                <a:spcPct val="20000"/>
              </a:spcBef>
              <a:spcAft>
                <a:spcPts val="0"/>
              </a:spcAft>
              <a:buClr>
                <a:schemeClr val="tx1"/>
              </a:buClr>
              <a:buSzTx/>
              <a:buFont typeface="Wingdings" panose="05000000000000000000" pitchFamily="2" charset="2"/>
              <a:buChar char="n"/>
              <a:tabLst/>
            </a:pPr>
            <a:r>
              <a:rPr kumimoji="1" lang="ja-JP" altLang="en-US" dirty="0"/>
              <a:t>クリックしてテキストを入力</a:t>
            </a:r>
          </a:p>
          <a:p>
            <a:pPr marL="507987" marR="0" lvl="1" indent="-241294" algn="l" defTabSz="914377" rtl="0" eaLnBrk="1" fontAlgn="auto" latinLnBrk="0" hangingPunct="1">
              <a:lnSpc>
                <a:spcPct val="100000"/>
              </a:lnSpc>
              <a:spcBef>
                <a:spcPct val="20000"/>
              </a:spcBef>
              <a:spcAft>
                <a:spcPts val="0"/>
              </a:spcAft>
              <a:buClr>
                <a:schemeClr val="tx1"/>
              </a:buClr>
              <a:buSzTx/>
              <a:buFont typeface="Wingdings" panose="05000000000000000000" pitchFamily="2" charset="2"/>
              <a:buChar char="l"/>
              <a:tabLst/>
            </a:pPr>
            <a:r>
              <a:rPr kumimoji="1" lang="ja-JP" altLang="en-US" dirty="0"/>
              <a:t>第 </a:t>
            </a:r>
            <a:r>
              <a:rPr kumimoji="1" lang="en-US" altLang="ja-JP" dirty="0"/>
              <a:t>2 </a:t>
            </a:r>
            <a:r>
              <a:rPr kumimoji="1" lang="ja-JP" altLang="en-US" dirty="0"/>
              <a:t>レベル</a:t>
            </a:r>
          </a:p>
          <a:p>
            <a:pPr marL="628635" marR="0" lvl="2" indent="-182558" algn="l" defTabSz="914377" rtl="0" eaLnBrk="1" fontAlgn="auto" latinLnBrk="0" hangingPunct="1">
              <a:lnSpc>
                <a:spcPct val="100000"/>
              </a:lnSpc>
              <a:spcBef>
                <a:spcPct val="20000"/>
              </a:spcBef>
              <a:spcAft>
                <a:spcPts val="0"/>
              </a:spcAft>
              <a:buClrTx/>
              <a:buSzTx/>
              <a:buFont typeface="Arial" pitchFamily="34" charset="0"/>
              <a:buChar char="•"/>
              <a:tabLst/>
            </a:pPr>
            <a:r>
              <a:rPr kumimoji="1" lang="ja-JP" altLang="en-US" dirty="0"/>
              <a:t>第 </a:t>
            </a:r>
            <a:r>
              <a:rPr kumimoji="1" lang="en-US" altLang="ja-JP" dirty="0"/>
              <a:t>3 </a:t>
            </a:r>
            <a:r>
              <a:rPr kumimoji="1" lang="ja-JP" altLang="en-US" dirty="0"/>
              <a:t>レベル</a:t>
            </a:r>
          </a:p>
          <a:p>
            <a:pPr marL="808018" marR="0" lvl="3" indent="-179384" algn="l" defTabSz="914377" rtl="0" eaLnBrk="1" fontAlgn="auto" latinLnBrk="0" hangingPunct="1">
              <a:lnSpc>
                <a:spcPct val="100000"/>
              </a:lnSpc>
              <a:spcBef>
                <a:spcPct val="20000"/>
              </a:spcBef>
              <a:spcAft>
                <a:spcPts val="0"/>
              </a:spcAft>
              <a:buClrTx/>
              <a:buSzTx/>
              <a:buFont typeface="Arial" pitchFamily="34" charset="0"/>
              <a:buChar char="–"/>
              <a:tabLst/>
            </a:pPr>
            <a:r>
              <a:rPr kumimoji="1" lang="ja-JP" altLang="en-US" dirty="0"/>
              <a:t>第 </a:t>
            </a:r>
            <a:r>
              <a:rPr kumimoji="1" lang="en-US" altLang="ja-JP" dirty="0"/>
              <a:t>4 </a:t>
            </a:r>
            <a:r>
              <a:rPr kumimoji="1" lang="ja-JP" altLang="en-US" dirty="0"/>
              <a:t>レベル</a:t>
            </a:r>
          </a:p>
        </p:txBody>
      </p:sp>
    </p:spTree>
    <p:extLst>
      <p:ext uri="{BB962C8B-B14F-4D97-AF65-F5344CB8AC3E}">
        <p14:creationId xmlns:p14="http://schemas.microsoft.com/office/powerpoint/2010/main" val="263690833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2160">
          <p15:clr>
            <a:srgbClr val="FBAE40"/>
          </p15:clr>
        </p15:guide>
        <p15:guide id="2" orient="horz" pos="2160">
          <p15:clr>
            <a:srgbClr val="FBAE40"/>
          </p15:clr>
        </p15:guide>
        <p15:guide id="3" orient="horz" pos="572">
          <p15:clr>
            <a:srgbClr val="FBAE40"/>
          </p15:clr>
        </p15:guide>
        <p15:guide id="4" orient="horz" pos="3974">
          <p15:clr>
            <a:srgbClr val="FBAE40"/>
          </p15:clr>
        </p15:guide>
        <p15:guide id="5" pos="4202">
          <p15:clr>
            <a:srgbClr val="FBAE40"/>
          </p15:clr>
        </p15:guide>
        <p15:guide id="6" pos="119">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社内用　本文　2カラム02">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053657" y="261727"/>
            <a:ext cx="7824000" cy="456000"/>
          </a:xfrm>
          <a:prstGeom prst="rect">
            <a:avLst/>
          </a:prstGeom>
        </p:spPr>
        <p:txBody>
          <a:bodyPr/>
          <a:lstStyle>
            <a:lvl1pPr algn="l">
              <a:defRPr lang="ja-JP" altLang="en-US" sz="2667" dirty="0"/>
            </a:lvl1pPr>
          </a:lstStyle>
          <a:p>
            <a:pPr marL="0" lvl="0" algn="l" defTabSz="1219170"/>
            <a:r>
              <a:rPr kumimoji="1" lang="ja-JP" altLang="en-US" dirty="0"/>
              <a:t>クリックしてタイトルを入力</a:t>
            </a:r>
          </a:p>
        </p:txBody>
      </p:sp>
      <p:sp>
        <p:nvSpPr>
          <p:cNvPr id="6" name="テキスト プレースホルダー 2">
            <a:extLst>
              <a:ext uri="{FF2B5EF4-FFF2-40B4-BE49-F238E27FC236}">
                <a16:creationId xmlns:a16="http://schemas.microsoft.com/office/drawing/2014/main" id="{02300FF6-2F0A-411A-94DD-F6E352F197E2}"/>
              </a:ext>
            </a:extLst>
          </p:cNvPr>
          <p:cNvSpPr>
            <a:spLocks noGrp="1"/>
          </p:cNvSpPr>
          <p:nvPr>
            <p:ph type="body" idx="1" hasCustomPrompt="1"/>
          </p:nvPr>
        </p:nvSpPr>
        <p:spPr>
          <a:xfrm>
            <a:off x="390769" y="974467"/>
            <a:ext cx="4056000" cy="492443"/>
          </a:xfrm>
          <a:prstGeom prst="rect">
            <a:avLst/>
          </a:prstGeom>
          <a:solidFill>
            <a:schemeClr val="accent1"/>
          </a:solidFill>
        </p:spPr>
        <p:txBody>
          <a:bodyPr wrap="square" lIns="0" rIns="0" bIns="0" anchor="ctr">
            <a:noAutofit/>
          </a:bodyPr>
          <a:lstStyle>
            <a:lvl1pPr marL="0" indent="0" algn="ctr">
              <a:buNone/>
              <a:defRPr sz="2133" b="1">
                <a:solidFill>
                  <a:schemeClr val="bg1"/>
                </a:solidFill>
                <a:latin typeface="+mj-ea"/>
                <a:ea typeface="+mj-ea"/>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kumimoji="1" lang="ja-JP" altLang="en-US" dirty="0"/>
              <a:t>クリックしてテキストを入力</a:t>
            </a:r>
          </a:p>
        </p:txBody>
      </p:sp>
      <p:sp>
        <p:nvSpPr>
          <p:cNvPr id="8" name="テキスト プレースホルダー 4">
            <a:extLst>
              <a:ext uri="{FF2B5EF4-FFF2-40B4-BE49-F238E27FC236}">
                <a16:creationId xmlns:a16="http://schemas.microsoft.com/office/drawing/2014/main" id="{578175B2-19A8-419C-84BA-F2107D6CA153}"/>
              </a:ext>
            </a:extLst>
          </p:cNvPr>
          <p:cNvSpPr>
            <a:spLocks noGrp="1"/>
          </p:cNvSpPr>
          <p:nvPr>
            <p:ph type="body" sz="quarter" idx="3" hasCustomPrompt="1"/>
          </p:nvPr>
        </p:nvSpPr>
        <p:spPr>
          <a:xfrm>
            <a:off x="4724283" y="974467"/>
            <a:ext cx="4056000" cy="492443"/>
          </a:xfrm>
          <a:prstGeom prst="rect">
            <a:avLst/>
          </a:prstGeom>
          <a:solidFill>
            <a:schemeClr val="accent1"/>
          </a:solidFill>
        </p:spPr>
        <p:txBody>
          <a:bodyPr wrap="square" lIns="0" rIns="0" bIns="0" anchor="ctr">
            <a:noAutofit/>
          </a:bodyPr>
          <a:lstStyle>
            <a:lvl1pPr marL="0" indent="0" algn="ctr">
              <a:buNone/>
              <a:defRPr sz="2133" b="1">
                <a:solidFill>
                  <a:schemeClr val="bg1"/>
                </a:solidFill>
                <a:latin typeface="+mj-ea"/>
                <a:ea typeface="+mj-ea"/>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kumimoji="1" lang="ja-JP" altLang="en-US" dirty="0"/>
              <a:t>クリックしてテキストを入力</a:t>
            </a:r>
          </a:p>
        </p:txBody>
      </p:sp>
      <p:sp>
        <p:nvSpPr>
          <p:cNvPr id="9" name="コンテンツ プレースホルダー 2">
            <a:extLst>
              <a:ext uri="{FF2B5EF4-FFF2-40B4-BE49-F238E27FC236}">
                <a16:creationId xmlns:a16="http://schemas.microsoft.com/office/drawing/2014/main" id="{AC66164F-9FA0-448A-8ADB-23AC9CF7991B}"/>
              </a:ext>
            </a:extLst>
          </p:cNvPr>
          <p:cNvSpPr>
            <a:spLocks noGrp="1"/>
          </p:cNvSpPr>
          <p:nvPr>
            <p:ph sz="half" idx="11" hasCustomPrompt="1"/>
          </p:nvPr>
        </p:nvSpPr>
        <p:spPr bwMode="gray">
          <a:xfrm>
            <a:off x="390769" y="1537809"/>
            <a:ext cx="4056000" cy="4608000"/>
          </a:xfrm>
          <a:prstGeom prst="rect">
            <a:avLst/>
          </a:prstGeom>
        </p:spPr>
        <p:txBody>
          <a:bodyPr/>
          <a:lstStyle>
            <a:lvl1pPr marL="266693" indent="-266693">
              <a:buClr>
                <a:schemeClr val="tx1"/>
              </a:buClr>
              <a:buFont typeface="Wingdings" panose="05000000000000000000" pitchFamily="2" charset="2"/>
              <a:buChar char="n"/>
              <a:defRPr kumimoji="1" lang="ja-JP" altLang="en-US" sz="2133" b="1" kern="1200" dirty="0" smtClean="0">
                <a:solidFill>
                  <a:schemeClr val="tx1"/>
                </a:solidFill>
                <a:latin typeface="+mn-lt"/>
                <a:ea typeface="+mn-ea"/>
                <a:cs typeface="+mn-cs"/>
              </a:defRPr>
            </a:lvl1pPr>
            <a:lvl2pPr marL="507987" indent="-241294">
              <a:buClr>
                <a:schemeClr val="tx1"/>
              </a:buClr>
              <a:buFont typeface="Wingdings" panose="05000000000000000000" pitchFamily="2" charset="2"/>
              <a:buChar char="l"/>
              <a:defRPr sz="1867" b="1">
                <a:solidFill>
                  <a:schemeClr val="tx1"/>
                </a:solidFill>
              </a:defRPr>
            </a:lvl2pPr>
            <a:lvl3pPr marL="628635" indent="-182558">
              <a:buClr>
                <a:schemeClr val="tx1"/>
              </a:buClr>
              <a:defRPr sz="1600">
                <a:solidFill>
                  <a:schemeClr val="tx1"/>
                </a:solidFill>
              </a:defRPr>
            </a:lvl3pPr>
            <a:lvl4pPr marL="808018" indent="-179384">
              <a:buClr>
                <a:schemeClr val="tx1"/>
              </a:buClr>
              <a:defRPr sz="1333">
                <a:solidFill>
                  <a:schemeClr val="tx1"/>
                </a:solidFill>
              </a:defRPr>
            </a:lvl4pPr>
            <a:lvl5pPr>
              <a:defRPr sz="1800"/>
            </a:lvl5pPr>
            <a:lvl6pPr>
              <a:defRPr sz="1800"/>
            </a:lvl6pPr>
            <a:lvl7pPr>
              <a:defRPr sz="1800"/>
            </a:lvl7pPr>
            <a:lvl8pPr>
              <a:defRPr sz="1800"/>
            </a:lvl8pPr>
            <a:lvl9pPr>
              <a:defRPr sz="1800"/>
            </a:lvl9pPr>
          </a:lstStyle>
          <a:p>
            <a:pPr lvl="0"/>
            <a:r>
              <a:rPr kumimoji="1" lang="ja-JP" altLang="en-US" dirty="0"/>
              <a:t>クリックしてテキストを入力</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p:txBody>
      </p:sp>
      <p:sp>
        <p:nvSpPr>
          <p:cNvPr id="10" name="コンテンツ プレースホルダー 3">
            <a:extLst>
              <a:ext uri="{FF2B5EF4-FFF2-40B4-BE49-F238E27FC236}">
                <a16:creationId xmlns:a16="http://schemas.microsoft.com/office/drawing/2014/main" id="{F7A636A9-36BE-4F88-BD6F-786A257447B5}"/>
              </a:ext>
            </a:extLst>
          </p:cNvPr>
          <p:cNvSpPr>
            <a:spLocks noGrp="1"/>
          </p:cNvSpPr>
          <p:nvPr>
            <p:ph sz="half" idx="12" hasCustomPrompt="1"/>
          </p:nvPr>
        </p:nvSpPr>
        <p:spPr bwMode="gray">
          <a:xfrm>
            <a:off x="4724283" y="1537809"/>
            <a:ext cx="4056000" cy="4608000"/>
          </a:xfrm>
          <a:prstGeom prst="rect">
            <a:avLst/>
          </a:prstGeom>
        </p:spPr>
        <p:txBody>
          <a:bodyPr/>
          <a:lstStyle>
            <a:lvl1pPr marL="266693" indent="-266693">
              <a:buClr>
                <a:schemeClr val="tx1"/>
              </a:buClr>
              <a:buFont typeface="Wingdings" panose="05000000000000000000" pitchFamily="2" charset="2"/>
              <a:buChar char="n"/>
              <a:tabLst/>
              <a:defRPr kumimoji="1" lang="ja-JP" altLang="en-US" sz="2133" b="1" kern="1200" dirty="0" smtClean="0">
                <a:solidFill>
                  <a:schemeClr val="tx1"/>
                </a:solidFill>
                <a:latin typeface="+mn-lt"/>
                <a:ea typeface="+mn-ea"/>
                <a:cs typeface="+mn-cs"/>
              </a:defRPr>
            </a:lvl1pPr>
            <a:lvl2pPr marL="609585" indent="-342891">
              <a:buClr>
                <a:schemeClr val="tx1"/>
              </a:buClr>
              <a:defRPr kumimoji="1" lang="ja-JP" altLang="en-US" sz="1867" b="1" kern="1200" dirty="0" smtClean="0">
                <a:solidFill>
                  <a:schemeClr val="tx1"/>
                </a:solidFill>
                <a:latin typeface="+mn-lt"/>
                <a:ea typeface="+mn-ea"/>
                <a:cs typeface="+mn-cs"/>
              </a:defRPr>
            </a:lvl2pPr>
            <a:lvl3pPr marL="788967" indent="-342891">
              <a:buClr>
                <a:schemeClr val="tx1"/>
              </a:buClr>
              <a:defRPr kumimoji="1" lang="ja-JP" altLang="en-US" sz="1600" kern="1200" dirty="0" smtClean="0">
                <a:solidFill>
                  <a:schemeClr val="tx1"/>
                </a:solidFill>
                <a:latin typeface="+mn-lt"/>
                <a:ea typeface="+mn-ea"/>
                <a:cs typeface="+mn-cs"/>
              </a:defRPr>
            </a:lvl3pPr>
            <a:lvl4pPr marL="914377" indent="-285744">
              <a:defRPr kumimoji="1" lang="ja-JP" altLang="en-US" sz="1333" kern="1200" dirty="0" smtClean="0">
                <a:solidFill>
                  <a:schemeClr val="tx1"/>
                </a:solidFill>
                <a:latin typeface="+mn-lt"/>
                <a:ea typeface="+mn-ea"/>
                <a:cs typeface="+mn-cs"/>
              </a:defRPr>
            </a:lvl4pPr>
            <a:lvl5pPr>
              <a:defRPr sz="1800"/>
            </a:lvl5pPr>
            <a:lvl6pPr>
              <a:defRPr sz="1800"/>
            </a:lvl6pPr>
            <a:lvl7pPr>
              <a:defRPr sz="1800"/>
            </a:lvl7pPr>
            <a:lvl8pPr>
              <a:defRPr sz="1800"/>
            </a:lvl8pPr>
            <a:lvl9pPr>
              <a:defRPr sz="1800"/>
            </a:lvl9pPr>
          </a:lstStyle>
          <a:p>
            <a:pPr marL="266693" marR="0" lvl="0" indent="-266693" algn="l" defTabSz="914377" rtl="0" eaLnBrk="1" fontAlgn="auto" latinLnBrk="0" hangingPunct="1">
              <a:lnSpc>
                <a:spcPct val="100000"/>
              </a:lnSpc>
              <a:spcBef>
                <a:spcPct val="20000"/>
              </a:spcBef>
              <a:spcAft>
                <a:spcPts val="0"/>
              </a:spcAft>
              <a:buClr>
                <a:schemeClr val="tx1"/>
              </a:buClr>
              <a:buSzTx/>
              <a:buFont typeface="Wingdings" panose="05000000000000000000" pitchFamily="2" charset="2"/>
              <a:buChar char="n"/>
              <a:tabLst/>
            </a:pPr>
            <a:r>
              <a:rPr kumimoji="1" lang="ja-JP" altLang="en-US" dirty="0"/>
              <a:t>クリックしてテキストを入力</a:t>
            </a:r>
          </a:p>
          <a:p>
            <a:pPr marL="507987" marR="0" lvl="1" indent="-241294" algn="l" defTabSz="914377" rtl="0" eaLnBrk="1" fontAlgn="auto" latinLnBrk="0" hangingPunct="1">
              <a:lnSpc>
                <a:spcPct val="100000"/>
              </a:lnSpc>
              <a:spcBef>
                <a:spcPct val="20000"/>
              </a:spcBef>
              <a:spcAft>
                <a:spcPts val="0"/>
              </a:spcAft>
              <a:buClr>
                <a:schemeClr val="tx1"/>
              </a:buClr>
              <a:buSzTx/>
              <a:buFont typeface="Wingdings" panose="05000000000000000000" pitchFamily="2" charset="2"/>
              <a:buChar char="l"/>
              <a:tabLst/>
            </a:pPr>
            <a:r>
              <a:rPr kumimoji="1" lang="ja-JP" altLang="en-US" dirty="0"/>
              <a:t>第 </a:t>
            </a:r>
            <a:r>
              <a:rPr kumimoji="1" lang="en-US" altLang="ja-JP" dirty="0"/>
              <a:t>2 </a:t>
            </a:r>
            <a:r>
              <a:rPr kumimoji="1" lang="ja-JP" altLang="en-US" dirty="0"/>
              <a:t>レベル</a:t>
            </a:r>
          </a:p>
          <a:p>
            <a:pPr marL="628635" marR="0" lvl="2" indent="-182558" algn="l" defTabSz="914377" rtl="0" eaLnBrk="1" fontAlgn="auto" latinLnBrk="0" hangingPunct="1">
              <a:lnSpc>
                <a:spcPct val="100000"/>
              </a:lnSpc>
              <a:spcBef>
                <a:spcPct val="20000"/>
              </a:spcBef>
              <a:spcAft>
                <a:spcPts val="0"/>
              </a:spcAft>
              <a:buClrTx/>
              <a:buSzTx/>
              <a:buFont typeface="Arial" pitchFamily="34" charset="0"/>
              <a:buChar char="•"/>
              <a:tabLst/>
            </a:pPr>
            <a:r>
              <a:rPr kumimoji="1" lang="ja-JP" altLang="en-US" dirty="0"/>
              <a:t>第 </a:t>
            </a:r>
            <a:r>
              <a:rPr kumimoji="1" lang="en-US" altLang="ja-JP" dirty="0"/>
              <a:t>3 </a:t>
            </a:r>
            <a:r>
              <a:rPr kumimoji="1" lang="ja-JP" altLang="en-US" dirty="0"/>
              <a:t>レベル</a:t>
            </a:r>
          </a:p>
          <a:p>
            <a:pPr marL="808018" marR="0" lvl="3" indent="-179384" algn="l" defTabSz="914377" rtl="0" eaLnBrk="1" fontAlgn="auto" latinLnBrk="0" hangingPunct="1">
              <a:lnSpc>
                <a:spcPct val="100000"/>
              </a:lnSpc>
              <a:spcBef>
                <a:spcPct val="20000"/>
              </a:spcBef>
              <a:spcAft>
                <a:spcPts val="0"/>
              </a:spcAft>
              <a:buClrTx/>
              <a:buSzTx/>
              <a:buFont typeface="Arial" pitchFamily="34" charset="0"/>
              <a:buChar char="–"/>
              <a:tabLst/>
            </a:pPr>
            <a:r>
              <a:rPr kumimoji="1" lang="ja-JP" altLang="en-US" dirty="0"/>
              <a:t>第 </a:t>
            </a:r>
            <a:r>
              <a:rPr kumimoji="1" lang="en-US" altLang="ja-JP" dirty="0"/>
              <a:t>4 </a:t>
            </a:r>
            <a:r>
              <a:rPr kumimoji="1" lang="ja-JP" altLang="en-US" dirty="0"/>
              <a:t>レベル</a:t>
            </a:r>
          </a:p>
        </p:txBody>
      </p:sp>
    </p:spTree>
    <p:extLst>
      <p:ext uri="{BB962C8B-B14F-4D97-AF65-F5344CB8AC3E}">
        <p14:creationId xmlns:p14="http://schemas.microsoft.com/office/powerpoint/2010/main" val="297505123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2160">
          <p15:clr>
            <a:srgbClr val="FBAE40"/>
          </p15:clr>
        </p15:guide>
        <p15:guide id="2" orient="horz" pos="2160">
          <p15:clr>
            <a:srgbClr val="FBAE40"/>
          </p15:clr>
        </p15:guide>
        <p15:guide id="3" orient="horz" pos="572">
          <p15:clr>
            <a:srgbClr val="FBAE40"/>
          </p15:clr>
        </p15:guide>
        <p15:guide id="4" orient="horz" pos="3974">
          <p15:clr>
            <a:srgbClr val="FBAE40"/>
          </p15:clr>
        </p15:guide>
        <p15:guide id="5" pos="4202">
          <p15:clr>
            <a:srgbClr val="FBAE40"/>
          </p15:clr>
        </p15:guide>
        <p15:guide id="6" pos="119">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裏表紙">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7B360750-87C6-4946-BAA8-F19A62B8DCA5}"/>
              </a:ext>
            </a:extLst>
          </p:cNvPr>
          <p:cNvPicPr>
            <a:picLocks noChangeAspect="1"/>
          </p:cNvPicPr>
          <p:nvPr userDrawn="1"/>
        </p:nvPicPr>
        <p:blipFill>
          <a:blip r:embed="rId2"/>
          <a:stretch>
            <a:fillRect/>
          </a:stretch>
        </p:blipFill>
        <p:spPr>
          <a:xfrm>
            <a:off x="2979571" y="2636875"/>
            <a:ext cx="3195031" cy="1584000"/>
          </a:xfrm>
          <a:prstGeom prst="rect">
            <a:avLst/>
          </a:prstGeom>
        </p:spPr>
      </p:pic>
    </p:spTree>
    <p:extLst>
      <p:ext uri="{BB962C8B-B14F-4D97-AF65-F5344CB8AC3E}">
        <p14:creationId xmlns:p14="http://schemas.microsoft.com/office/powerpoint/2010/main" val="174272752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社内用　表紙">
    <p:bg bwMode="gray">
      <p:bgRef idx="1001">
        <a:schemeClr val="bg1"/>
      </p:bgRef>
    </p:bg>
    <p:spTree>
      <p:nvGrpSpPr>
        <p:cNvPr id="1" name=""/>
        <p:cNvGrpSpPr/>
        <p:nvPr/>
      </p:nvGrpSpPr>
      <p:grpSpPr>
        <a:xfrm>
          <a:off x="0" y="0"/>
          <a:ext cx="0" cy="0"/>
          <a:chOff x="0" y="0"/>
          <a:chExt cx="0" cy="0"/>
        </a:xfrm>
      </p:grpSpPr>
      <p:sp>
        <p:nvSpPr>
          <p:cNvPr id="11" name="正方形/長方形 10">
            <a:extLst>
              <a:ext uri="{FF2B5EF4-FFF2-40B4-BE49-F238E27FC236}">
                <a16:creationId xmlns:a16="http://schemas.microsoft.com/office/drawing/2014/main" id="{E7C20E8B-4477-454C-80AB-2507A126B699}"/>
              </a:ext>
            </a:extLst>
          </p:cNvPr>
          <p:cNvSpPr/>
          <p:nvPr userDrawn="1"/>
        </p:nvSpPr>
        <p:spPr>
          <a:xfrm>
            <a:off x="399240" y="0"/>
            <a:ext cx="2126400" cy="5423880"/>
          </a:xfrm>
          <a:prstGeom prst="rect">
            <a:avLst/>
          </a:prstGeom>
          <a:blipFill>
            <a:blip r:embed="rId2"/>
            <a:stretch>
              <a:fillRect t="-24138"/>
            </a:stretch>
          </a:blip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kumimoji="1" lang="ja-JP" altLang="en-US" sz="2400" dirty="0">
              <a:solidFill>
                <a:schemeClr val="bg1"/>
              </a:solidFill>
            </a:endParaRPr>
          </a:p>
        </p:txBody>
      </p:sp>
      <p:sp>
        <p:nvSpPr>
          <p:cNvPr id="9" name="タイトル 1">
            <a:extLst>
              <a:ext uri="{FF2B5EF4-FFF2-40B4-BE49-F238E27FC236}">
                <a16:creationId xmlns:a16="http://schemas.microsoft.com/office/drawing/2014/main" id="{74EDCBBC-24B4-48C0-AC6C-4784D09DCA93}"/>
              </a:ext>
            </a:extLst>
          </p:cNvPr>
          <p:cNvSpPr>
            <a:spLocks noGrp="1"/>
          </p:cNvSpPr>
          <p:nvPr>
            <p:ph type="ctrTitle" hasCustomPrompt="1"/>
          </p:nvPr>
        </p:nvSpPr>
        <p:spPr>
          <a:xfrm>
            <a:off x="2990972" y="839616"/>
            <a:ext cx="6152520" cy="1470025"/>
          </a:xfrm>
          <a:prstGeom prst="rect">
            <a:avLst/>
          </a:prstGeom>
        </p:spPr>
        <p:txBody>
          <a:bodyPr anchor="b">
            <a:normAutofit/>
          </a:bodyPr>
          <a:lstStyle>
            <a:lvl1pPr algn="l">
              <a:defRPr sz="3200" b="1">
                <a:solidFill>
                  <a:schemeClr val="tx1"/>
                </a:solidFill>
                <a:latin typeface="+mj-ea"/>
                <a:ea typeface="+mj-ea"/>
              </a:defRPr>
            </a:lvl1pPr>
          </a:lstStyle>
          <a:p>
            <a:r>
              <a:rPr kumimoji="1" lang="ja-JP" altLang="en-US" dirty="0"/>
              <a:t>クリックしてタイトルを入力</a:t>
            </a:r>
          </a:p>
        </p:txBody>
      </p:sp>
      <p:sp>
        <p:nvSpPr>
          <p:cNvPr id="10" name="テキスト プレースホルダー 6">
            <a:extLst>
              <a:ext uri="{FF2B5EF4-FFF2-40B4-BE49-F238E27FC236}">
                <a16:creationId xmlns:a16="http://schemas.microsoft.com/office/drawing/2014/main" id="{80BDF5A3-4F9C-4B3E-A49A-F4229EEFCA0D}"/>
              </a:ext>
            </a:extLst>
          </p:cNvPr>
          <p:cNvSpPr>
            <a:spLocks noGrp="1"/>
          </p:cNvSpPr>
          <p:nvPr>
            <p:ph type="body" sz="quarter" idx="13" hasCustomPrompt="1"/>
          </p:nvPr>
        </p:nvSpPr>
        <p:spPr>
          <a:xfrm>
            <a:off x="2990973" y="2315988"/>
            <a:ext cx="6152028" cy="363600"/>
          </a:xfrm>
          <a:prstGeom prst="rect">
            <a:avLst/>
          </a:prstGeom>
        </p:spPr>
        <p:txBody>
          <a:bodyPr>
            <a:noAutofit/>
          </a:bodyPr>
          <a:lstStyle>
            <a:lvl1pPr marL="0" indent="0">
              <a:spcBef>
                <a:spcPts val="400"/>
              </a:spcBef>
              <a:buNone/>
              <a:defRPr sz="1600">
                <a:latin typeface="+mn-ea"/>
                <a:ea typeface="+mn-ea"/>
              </a:defRPr>
            </a:lvl1pPr>
          </a:lstStyle>
          <a:p>
            <a:pPr lvl="0"/>
            <a:r>
              <a:rPr kumimoji="1" lang="ja-JP" altLang="en-US" dirty="0"/>
              <a:t>部署名記入欄</a:t>
            </a:r>
          </a:p>
        </p:txBody>
      </p:sp>
      <p:pic>
        <p:nvPicPr>
          <p:cNvPr id="3" name="図 2">
            <a:extLst>
              <a:ext uri="{FF2B5EF4-FFF2-40B4-BE49-F238E27FC236}">
                <a16:creationId xmlns:a16="http://schemas.microsoft.com/office/drawing/2014/main" id="{54C2A80A-98B9-48AD-B44D-4CD5F13F1708}"/>
              </a:ext>
            </a:extLst>
          </p:cNvPr>
          <p:cNvPicPr>
            <a:picLocks noChangeAspect="1"/>
          </p:cNvPicPr>
          <p:nvPr userDrawn="1"/>
        </p:nvPicPr>
        <p:blipFill>
          <a:blip r:embed="rId3"/>
          <a:stretch>
            <a:fillRect/>
          </a:stretch>
        </p:blipFill>
        <p:spPr>
          <a:xfrm>
            <a:off x="707540" y="5595801"/>
            <a:ext cx="1576248" cy="782400"/>
          </a:xfrm>
          <a:prstGeom prst="rect">
            <a:avLst/>
          </a:prstGeom>
        </p:spPr>
      </p:pic>
      <p:cxnSp>
        <p:nvCxnSpPr>
          <p:cNvPr id="12" name="直線コネクタ 11">
            <a:extLst>
              <a:ext uri="{FF2B5EF4-FFF2-40B4-BE49-F238E27FC236}">
                <a16:creationId xmlns:a16="http://schemas.microsoft.com/office/drawing/2014/main" id="{4B7A299A-B9C5-484F-ADCD-7AF62BA203DF}"/>
              </a:ext>
            </a:extLst>
          </p:cNvPr>
          <p:cNvCxnSpPr>
            <a:cxnSpLocks/>
          </p:cNvCxnSpPr>
          <p:nvPr userDrawn="1"/>
        </p:nvCxnSpPr>
        <p:spPr>
          <a:xfrm>
            <a:off x="6677027" y="5460996"/>
            <a:ext cx="2466973"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391074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中表紙">
    <p:bg bwMode="gray">
      <p:bgRef idx="1001">
        <a:schemeClr val="bg1"/>
      </p:bgRef>
    </p:bg>
    <p:spTree>
      <p:nvGrpSpPr>
        <p:cNvPr id="1" name=""/>
        <p:cNvGrpSpPr/>
        <p:nvPr/>
      </p:nvGrpSpPr>
      <p:grpSpPr>
        <a:xfrm>
          <a:off x="0" y="0"/>
          <a:ext cx="0" cy="0"/>
          <a:chOff x="0" y="0"/>
          <a:chExt cx="0" cy="0"/>
        </a:xfrm>
      </p:grpSpPr>
      <p:sp>
        <p:nvSpPr>
          <p:cNvPr id="11" name="正方形/長方形 10">
            <a:extLst>
              <a:ext uri="{FF2B5EF4-FFF2-40B4-BE49-F238E27FC236}">
                <a16:creationId xmlns:a16="http://schemas.microsoft.com/office/drawing/2014/main" id="{E7C20E8B-4477-454C-80AB-2507A126B699}"/>
              </a:ext>
            </a:extLst>
          </p:cNvPr>
          <p:cNvSpPr/>
          <p:nvPr userDrawn="1"/>
        </p:nvSpPr>
        <p:spPr>
          <a:xfrm>
            <a:off x="399240" y="0"/>
            <a:ext cx="2126400" cy="5423880"/>
          </a:xfrm>
          <a:prstGeom prst="rect">
            <a:avLst/>
          </a:prstGeom>
          <a:blipFill>
            <a:blip r:embed="rId2"/>
            <a:stretch>
              <a:fillRect t="-24138"/>
            </a:stretch>
          </a:blip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kumimoji="1" lang="ja-JP" altLang="en-US" sz="2400" dirty="0">
              <a:solidFill>
                <a:schemeClr val="bg1"/>
              </a:solidFill>
            </a:endParaRPr>
          </a:p>
        </p:txBody>
      </p:sp>
      <p:sp>
        <p:nvSpPr>
          <p:cNvPr id="9" name="タイトル 1">
            <a:extLst>
              <a:ext uri="{FF2B5EF4-FFF2-40B4-BE49-F238E27FC236}">
                <a16:creationId xmlns:a16="http://schemas.microsoft.com/office/drawing/2014/main" id="{74EDCBBC-24B4-48C0-AC6C-4784D09DCA93}"/>
              </a:ext>
            </a:extLst>
          </p:cNvPr>
          <p:cNvSpPr>
            <a:spLocks noGrp="1"/>
          </p:cNvSpPr>
          <p:nvPr>
            <p:ph type="ctrTitle" hasCustomPrompt="1"/>
          </p:nvPr>
        </p:nvSpPr>
        <p:spPr>
          <a:xfrm>
            <a:off x="2990972" y="839616"/>
            <a:ext cx="6152520" cy="1470025"/>
          </a:xfrm>
          <a:prstGeom prst="rect">
            <a:avLst/>
          </a:prstGeom>
        </p:spPr>
        <p:txBody>
          <a:bodyPr anchor="b">
            <a:normAutofit/>
          </a:bodyPr>
          <a:lstStyle>
            <a:lvl1pPr algn="l">
              <a:defRPr sz="3200" b="1">
                <a:solidFill>
                  <a:schemeClr val="tx1"/>
                </a:solidFill>
                <a:latin typeface="+mj-ea"/>
                <a:ea typeface="+mj-ea"/>
              </a:defRPr>
            </a:lvl1pPr>
          </a:lstStyle>
          <a:p>
            <a:r>
              <a:rPr kumimoji="1" lang="ja-JP" altLang="en-US" dirty="0"/>
              <a:t>クリックしてタイトルを入力</a:t>
            </a:r>
          </a:p>
        </p:txBody>
      </p:sp>
      <p:pic>
        <p:nvPicPr>
          <p:cNvPr id="7" name="図 6">
            <a:extLst>
              <a:ext uri="{FF2B5EF4-FFF2-40B4-BE49-F238E27FC236}">
                <a16:creationId xmlns:a16="http://schemas.microsoft.com/office/drawing/2014/main" id="{B0894DE4-97C6-44B5-B22D-4D4AFA3ECE26}"/>
              </a:ext>
            </a:extLst>
          </p:cNvPr>
          <p:cNvPicPr>
            <a:picLocks noChangeAspect="1"/>
          </p:cNvPicPr>
          <p:nvPr userDrawn="1"/>
        </p:nvPicPr>
        <p:blipFill>
          <a:blip r:embed="rId3"/>
          <a:stretch>
            <a:fillRect/>
          </a:stretch>
        </p:blipFill>
        <p:spPr>
          <a:xfrm>
            <a:off x="7353192" y="6514115"/>
            <a:ext cx="1521171" cy="201600"/>
          </a:xfrm>
          <a:prstGeom prst="rect">
            <a:avLst/>
          </a:prstGeom>
        </p:spPr>
      </p:pic>
    </p:spTree>
    <p:extLst>
      <p:ext uri="{BB962C8B-B14F-4D97-AF65-F5344CB8AC3E}">
        <p14:creationId xmlns:p14="http://schemas.microsoft.com/office/powerpoint/2010/main" val="35182415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image" Target="../media/image2.png"/><Relationship Id="rId5" Type="http://schemas.openxmlformats.org/officeDocument/2006/relationships/slideLayout" Target="../slideLayouts/slideLayout12.xml"/><Relationship Id="rId10" Type="http://schemas.openxmlformats.org/officeDocument/2006/relationships/image" Target="../media/image1.png"/><Relationship Id="rId4" Type="http://schemas.openxmlformats.org/officeDocument/2006/relationships/slideLayout" Target="../slideLayouts/slideLayout11.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7" name="グループ化 6">
            <a:extLst>
              <a:ext uri="{FF2B5EF4-FFF2-40B4-BE49-F238E27FC236}">
                <a16:creationId xmlns:a16="http://schemas.microsoft.com/office/drawing/2014/main" id="{2C936729-1F11-4524-A5F1-668AB1C90676}"/>
              </a:ext>
            </a:extLst>
          </p:cNvPr>
          <p:cNvGrpSpPr/>
          <p:nvPr userDrawn="1"/>
        </p:nvGrpSpPr>
        <p:grpSpPr>
          <a:xfrm>
            <a:off x="272804" y="1"/>
            <a:ext cx="8598392" cy="734401"/>
            <a:chOff x="204603" y="0"/>
            <a:chExt cx="6448794" cy="550801"/>
          </a:xfrm>
        </p:grpSpPr>
        <p:sp>
          <p:nvSpPr>
            <p:cNvPr id="8" name="正方形/長方形 7">
              <a:extLst>
                <a:ext uri="{FF2B5EF4-FFF2-40B4-BE49-F238E27FC236}">
                  <a16:creationId xmlns:a16="http://schemas.microsoft.com/office/drawing/2014/main" id="{574F2CF4-B0D6-4BDB-94FA-43B64436CC27}"/>
                </a:ext>
              </a:extLst>
            </p:cNvPr>
            <p:cNvSpPr/>
            <p:nvPr userDrawn="1"/>
          </p:nvSpPr>
          <p:spPr>
            <a:xfrm>
              <a:off x="204603" y="0"/>
              <a:ext cx="488342" cy="550801"/>
            </a:xfrm>
            <a:prstGeom prst="rect">
              <a:avLst/>
            </a:prstGeom>
            <a:blipFill>
              <a:blip r:embed="rId9"/>
              <a:stretch>
                <a:fillRect t="-24138"/>
              </a:stretch>
            </a:blip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2400" dirty="0">
                <a:solidFill>
                  <a:schemeClr val="bg1"/>
                </a:solidFill>
              </a:endParaRPr>
            </a:p>
          </p:txBody>
        </p:sp>
        <p:cxnSp>
          <p:nvCxnSpPr>
            <p:cNvPr id="10" name="直線コネクタ 9">
              <a:extLst>
                <a:ext uri="{FF2B5EF4-FFF2-40B4-BE49-F238E27FC236}">
                  <a16:creationId xmlns:a16="http://schemas.microsoft.com/office/drawing/2014/main" id="{21D82376-8407-46E4-8410-813E63E53808}"/>
                </a:ext>
              </a:extLst>
            </p:cNvPr>
            <p:cNvCxnSpPr>
              <a:cxnSpLocks/>
            </p:cNvCxnSpPr>
            <p:nvPr userDrawn="1"/>
          </p:nvCxnSpPr>
          <p:spPr>
            <a:xfrm>
              <a:off x="648799" y="542927"/>
              <a:ext cx="6004598"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9" name="テキスト ボックス 8">
            <a:extLst>
              <a:ext uri="{FF2B5EF4-FFF2-40B4-BE49-F238E27FC236}">
                <a16:creationId xmlns:a16="http://schemas.microsoft.com/office/drawing/2014/main" id="{721DB6A0-375E-4FFD-9347-042F4B7E4130}"/>
              </a:ext>
            </a:extLst>
          </p:cNvPr>
          <p:cNvSpPr txBox="1"/>
          <p:nvPr userDrawn="1"/>
        </p:nvSpPr>
        <p:spPr>
          <a:xfrm>
            <a:off x="266454" y="6619792"/>
            <a:ext cx="772647" cy="164212"/>
          </a:xfrm>
          <a:prstGeom prst="rect">
            <a:avLst/>
          </a:prstGeom>
          <a:noFill/>
        </p:spPr>
        <p:txBody>
          <a:bodyPr wrap="none" lIns="0" tIns="0" rIns="0" bIns="0" rtlCol="0">
            <a:spAutoFit/>
          </a:bodyPr>
          <a:lstStyle/>
          <a:p>
            <a:r>
              <a:rPr kumimoji="1" lang="en-US" altLang="ja-JP" sz="1067" dirty="0" smtClean="0"/>
              <a:t>C</a:t>
            </a:r>
            <a:r>
              <a:rPr kumimoji="1" lang="ja-JP" altLang="en-US" sz="1067" dirty="0" smtClean="0"/>
              <a:t>販売促進部</a:t>
            </a:r>
            <a:endParaRPr kumimoji="1" lang="ja-JP" altLang="en-US" sz="1067" dirty="0"/>
          </a:p>
        </p:txBody>
      </p:sp>
      <p:pic>
        <p:nvPicPr>
          <p:cNvPr id="4" name="図 3">
            <a:extLst>
              <a:ext uri="{FF2B5EF4-FFF2-40B4-BE49-F238E27FC236}">
                <a16:creationId xmlns:a16="http://schemas.microsoft.com/office/drawing/2014/main" id="{B0894DE4-97C6-44B5-B22D-4D4AFA3ECE26}"/>
              </a:ext>
            </a:extLst>
          </p:cNvPr>
          <p:cNvPicPr>
            <a:picLocks noChangeAspect="1"/>
          </p:cNvPicPr>
          <p:nvPr userDrawn="1"/>
        </p:nvPicPr>
        <p:blipFill>
          <a:blip r:embed="rId10"/>
          <a:stretch>
            <a:fillRect/>
          </a:stretch>
        </p:blipFill>
        <p:spPr>
          <a:xfrm>
            <a:off x="7353192" y="6514115"/>
            <a:ext cx="1521171" cy="201600"/>
          </a:xfrm>
          <a:prstGeom prst="rect">
            <a:avLst/>
          </a:prstGeom>
        </p:spPr>
      </p:pic>
      <p:cxnSp>
        <p:nvCxnSpPr>
          <p:cNvPr id="11" name="直線コネクタ 10">
            <a:extLst>
              <a:ext uri="{FF2B5EF4-FFF2-40B4-BE49-F238E27FC236}">
                <a16:creationId xmlns:a16="http://schemas.microsoft.com/office/drawing/2014/main" id="{5E4FF56D-D540-43AD-BE4F-29D5F0F449D4}"/>
              </a:ext>
            </a:extLst>
          </p:cNvPr>
          <p:cNvCxnSpPr>
            <a:cxnSpLocks/>
          </p:cNvCxnSpPr>
          <p:nvPr userDrawn="1"/>
        </p:nvCxnSpPr>
        <p:spPr>
          <a:xfrm>
            <a:off x="272804" y="6375649"/>
            <a:ext cx="8598392" cy="0"/>
          </a:xfrm>
          <a:prstGeom prst="line">
            <a:avLst/>
          </a:prstGeom>
          <a:ln w="889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AFBC6EC7-59A2-4027-95D5-983EA40B8E6F}"/>
              </a:ext>
            </a:extLst>
          </p:cNvPr>
          <p:cNvSpPr txBox="1"/>
          <p:nvPr userDrawn="1"/>
        </p:nvSpPr>
        <p:spPr>
          <a:xfrm>
            <a:off x="8690105" y="419108"/>
            <a:ext cx="187552" cy="184666"/>
          </a:xfrm>
          <a:prstGeom prst="rect">
            <a:avLst/>
          </a:prstGeom>
          <a:noFill/>
        </p:spPr>
        <p:txBody>
          <a:bodyPr wrap="none" lIns="0" tIns="0" rIns="0" bIns="0" rtlCol="0">
            <a:spAutoFit/>
          </a:bodyPr>
          <a:lstStyle/>
          <a:p>
            <a:pPr algn="r"/>
            <a:fld id="{E92F5356-8360-4518-8584-93A8F6983246}" type="slidenum">
              <a:rPr kumimoji="1" lang="ja-JP" altLang="en-US" sz="1200" smtClean="0">
                <a:solidFill>
                  <a:schemeClr val="tx1"/>
                </a:solidFill>
                <a:latin typeface="Arial" panose="020B0604020202020204" pitchFamily="34" charset="0"/>
                <a:cs typeface="Arial" panose="020B0604020202020204" pitchFamily="34" charset="0"/>
              </a:rPr>
              <a:pPr algn="r"/>
              <a:t>‹#›</a:t>
            </a:fld>
            <a:endParaRPr kumimoji="1" lang="ja-JP" altLang="en-US" sz="1200" dirty="0">
              <a:solidFill>
                <a:schemeClr val="tx1"/>
              </a:solidFill>
              <a:latin typeface="Arial" panose="020B0604020202020204" pitchFamily="34" charset="0"/>
              <a:cs typeface="Arial" panose="020B0604020202020204" pitchFamily="34" charset="0"/>
            </a:endParaRPr>
          </a:p>
        </p:txBody>
      </p:sp>
      <p:sp>
        <p:nvSpPr>
          <p:cNvPr id="13" name="Text Box 49"/>
          <p:cNvSpPr txBox="1">
            <a:spLocks noChangeArrowheads="1"/>
          </p:cNvSpPr>
          <p:nvPr userDrawn="1"/>
        </p:nvSpPr>
        <p:spPr bwMode="ltGray">
          <a:xfrm>
            <a:off x="7677345" y="65640"/>
            <a:ext cx="1408625" cy="261150"/>
          </a:xfrm>
          <a:prstGeom prst="roundRect">
            <a:avLst>
              <a:gd name="adj" fmla="val 0"/>
            </a:avLst>
          </a:prstGeom>
          <a:solidFill>
            <a:schemeClr val="accent4"/>
          </a:solidFill>
          <a:ln w="9525">
            <a:noFill/>
            <a:miter lim="800000"/>
            <a:headEnd/>
            <a:tailEnd/>
          </a:ln>
          <a:effectLst/>
          <a:extLst/>
        </p:spPr>
        <p:txBody>
          <a:bodyPr wrap="square" tIns="48000" bIns="48000" anchor="ctr">
            <a:spAutoFit/>
          </a:bodyPr>
          <a:lstStyle>
            <a:defPPr>
              <a:defRPr lang="ja-JP"/>
            </a:defPPr>
            <a:lvl1pPr algn="ctr">
              <a:defRPr sz="900">
                <a:solidFill>
                  <a:schemeClr val="bg1"/>
                </a:solidFill>
                <a:latin typeface="Arial" charset="0"/>
                <a:ea typeface="HGPｺﾞｼｯｸM" pitchFamily="50" charset="-128"/>
              </a:defRPr>
            </a:lvl1pPr>
            <a:lvl2pPr marL="742950" indent="-285750" eaLnBrk="0" hangingPunct="0">
              <a:defRPr>
                <a:latin typeface="Arial" charset="0"/>
                <a:ea typeface="ＭＳ Ｐゴシック" charset="-128"/>
              </a:defRPr>
            </a:lvl2pPr>
            <a:lvl3pPr marL="1143000" indent="-228600" eaLnBrk="0" hangingPunct="0">
              <a:defRPr>
                <a:latin typeface="Arial" charset="0"/>
                <a:ea typeface="ＭＳ Ｐゴシック" charset="-128"/>
              </a:defRPr>
            </a:lvl3pPr>
            <a:lvl4pPr marL="1600200" indent="-228600" eaLnBrk="0" hangingPunct="0">
              <a:defRPr>
                <a:latin typeface="Arial" charset="0"/>
                <a:ea typeface="ＭＳ Ｐゴシック" charset="-128"/>
              </a:defRPr>
            </a:lvl4pPr>
            <a:lvl5pPr marL="2057400" indent="-228600" eaLnBrk="0" hangingPunct="0">
              <a:defRPr>
                <a:latin typeface="Arial" charset="0"/>
                <a:ea typeface="ＭＳ Ｐゴシック" charset="-128"/>
              </a:defRPr>
            </a:lvl5pPr>
            <a:lvl6pPr marL="2514600" indent="-228600" eaLnBrk="0" fontAlgn="base" hangingPunct="0">
              <a:spcBef>
                <a:spcPct val="0"/>
              </a:spcBef>
              <a:spcAft>
                <a:spcPct val="0"/>
              </a:spcAft>
              <a:defRPr>
                <a:latin typeface="Arial" charset="0"/>
                <a:ea typeface="ＭＳ Ｐゴシック" charset="-128"/>
              </a:defRPr>
            </a:lvl6pPr>
            <a:lvl7pPr marL="2971800" indent="-228600" eaLnBrk="0" fontAlgn="base" hangingPunct="0">
              <a:spcBef>
                <a:spcPct val="0"/>
              </a:spcBef>
              <a:spcAft>
                <a:spcPct val="0"/>
              </a:spcAft>
              <a:defRPr>
                <a:latin typeface="Arial" charset="0"/>
                <a:ea typeface="ＭＳ Ｐゴシック" charset="-128"/>
              </a:defRPr>
            </a:lvl7pPr>
            <a:lvl8pPr marL="3429000" indent="-228600" eaLnBrk="0" fontAlgn="base" hangingPunct="0">
              <a:spcBef>
                <a:spcPct val="0"/>
              </a:spcBef>
              <a:spcAft>
                <a:spcPct val="0"/>
              </a:spcAft>
              <a:defRPr>
                <a:latin typeface="Arial" charset="0"/>
                <a:ea typeface="ＭＳ Ｐゴシック" charset="-128"/>
              </a:defRPr>
            </a:lvl8pPr>
            <a:lvl9pPr marL="3886200" indent="-228600" eaLnBrk="0" fontAlgn="base" hangingPunct="0">
              <a:spcBef>
                <a:spcPct val="0"/>
              </a:spcBef>
              <a:spcAft>
                <a:spcPct val="0"/>
              </a:spcAft>
              <a:defRPr>
                <a:latin typeface="Arial" charset="0"/>
                <a:ea typeface="ＭＳ Ｐゴシック" charset="-128"/>
              </a:defRPr>
            </a:lvl9pPr>
          </a:lstStyle>
          <a:p>
            <a:pPr lvl="0"/>
            <a:r>
              <a:rPr lang="ja-JP" altLang="en-US" sz="1067" dirty="0" smtClean="0">
                <a:latin typeface="+mn-lt"/>
                <a:ea typeface="+mn-ea"/>
              </a:rPr>
              <a:t>販売代理店様限り</a:t>
            </a:r>
          </a:p>
        </p:txBody>
      </p:sp>
    </p:spTree>
    <p:extLst>
      <p:ext uri="{BB962C8B-B14F-4D97-AF65-F5344CB8AC3E}">
        <p14:creationId xmlns:p14="http://schemas.microsoft.com/office/powerpoint/2010/main" val="3162612283"/>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Lst>
  <p:timing>
    <p:tnLst>
      <p:par>
        <p:cTn id="1" dur="indefinite" restart="never" nodeType="tmRoot"/>
      </p:par>
    </p:tnLst>
  </p:timing>
  <p:hf hdr="0" ftr="0"/>
  <p:txStyles>
    <p:titleStyle>
      <a:lvl1pPr algn="ctr" defTabSz="914377" rtl="0" eaLnBrk="1" latinLnBrk="0" hangingPunct="1">
        <a:spcBef>
          <a:spcPct val="0"/>
        </a:spcBef>
        <a:buNone/>
        <a:defRPr kumimoji="1" lang="ja-JP" altLang="en-US" sz="1800" b="1" kern="1200" smtClean="0">
          <a:solidFill>
            <a:schemeClr val="tx1"/>
          </a:solidFill>
          <a:latin typeface="+mj-ea"/>
          <a:ea typeface="+mj-ea"/>
          <a:cs typeface="+mj-cs"/>
        </a:defRPr>
      </a:lvl1pPr>
    </p:titleStyle>
    <p:bodyStyle>
      <a:lvl1pPr marL="342891" marR="0" indent="-342891" algn="l" defTabSz="914377" rtl="0" eaLnBrk="1" fontAlgn="auto" latinLnBrk="0" hangingPunct="1">
        <a:lnSpc>
          <a:spcPct val="100000"/>
        </a:lnSpc>
        <a:spcBef>
          <a:spcPct val="20000"/>
        </a:spcBef>
        <a:spcAft>
          <a:spcPts val="0"/>
        </a:spcAft>
        <a:buClrTx/>
        <a:buSzTx/>
        <a:buFont typeface="Arial" pitchFamily="34" charset="0"/>
        <a:buChar char="•"/>
        <a:tabLst/>
        <a:defRPr kumimoji="1" lang="ja-JP" altLang="en-US" sz="800" kern="1200" dirty="0" smtClean="0">
          <a:solidFill>
            <a:schemeClr val="tx1"/>
          </a:solidFill>
          <a:latin typeface="+mn-ea"/>
          <a:ea typeface="+mn-ea"/>
          <a:cs typeface="+mn-cs"/>
        </a:defRPr>
      </a:lvl1pPr>
      <a:lvl2pPr marL="742932" marR="0" indent="-285744" algn="l" defTabSz="914377" rtl="0" eaLnBrk="1" fontAlgn="auto" latinLnBrk="0" hangingPunct="1">
        <a:lnSpc>
          <a:spcPct val="100000"/>
        </a:lnSpc>
        <a:spcBef>
          <a:spcPct val="20000"/>
        </a:spcBef>
        <a:spcAft>
          <a:spcPts val="0"/>
        </a:spcAft>
        <a:buClrTx/>
        <a:buSzTx/>
        <a:buFont typeface="Arial" pitchFamily="34" charset="0"/>
        <a:buChar char="–"/>
        <a:tabLst/>
        <a:defRPr kumimoji="1" sz="2800" kern="1200">
          <a:solidFill>
            <a:schemeClr val="tx1"/>
          </a:solidFill>
          <a:latin typeface="+mn-lt"/>
          <a:ea typeface="+mn-ea"/>
          <a:cs typeface="+mn-cs"/>
        </a:defRPr>
      </a:lvl2pPr>
      <a:lvl3pPr marL="1142971" marR="0" indent="-228594" algn="l" defTabSz="914377" rtl="0" eaLnBrk="1" fontAlgn="auto" latinLnBrk="0" hangingPunct="1">
        <a:lnSpc>
          <a:spcPct val="100000"/>
        </a:lnSpc>
        <a:spcBef>
          <a:spcPct val="20000"/>
        </a:spcBef>
        <a:spcAft>
          <a:spcPts val="0"/>
        </a:spcAft>
        <a:buClrTx/>
        <a:buSzTx/>
        <a:buFont typeface="Arial" pitchFamily="34" charset="0"/>
        <a:buChar char="•"/>
        <a:tabLst/>
        <a:defRPr kumimoji="1" sz="2400" kern="1200">
          <a:solidFill>
            <a:schemeClr val="tx1"/>
          </a:solidFill>
          <a:latin typeface="+mn-lt"/>
          <a:ea typeface="+mn-ea"/>
          <a:cs typeface="+mn-cs"/>
        </a:defRPr>
      </a:lvl3pPr>
      <a:lvl4pPr marL="1600160" marR="0" indent="-228594" algn="l" defTabSz="914377" rtl="0" eaLnBrk="1" fontAlgn="auto" latinLnBrk="0" hangingPunct="1">
        <a:lnSpc>
          <a:spcPct val="100000"/>
        </a:lnSpc>
        <a:spcBef>
          <a:spcPct val="20000"/>
        </a:spcBef>
        <a:spcAft>
          <a:spcPts val="0"/>
        </a:spcAft>
        <a:buClrTx/>
        <a:buSzTx/>
        <a:buFont typeface="Arial" pitchFamily="34" charset="0"/>
        <a:buChar char="–"/>
        <a:tabLst/>
        <a:defRPr kumimoji="1" sz="2000" kern="1200">
          <a:solidFill>
            <a:schemeClr val="tx1"/>
          </a:solidFill>
          <a:latin typeface="+mn-lt"/>
          <a:ea typeface="+mn-ea"/>
          <a:cs typeface="+mn-cs"/>
        </a:defRPr>
      </a:lvl4pPr>
      <a:lvl5pPr marL="2057349" marR="0" indent="-228594" algn="l" defTabSz="914377" rtl="0" eaLnBrk="1" fontAlgn="auto" latinLnBrk="0" hangingPunct="1">
        <a:lnSpc>
          <a:spcPct val="100000"/>
        </a:lnSpc>
        <a:spcBef>
          <a:spcPct val="20000"/>
        </a:spcBef>
        <a:spcAft>
          <a:spcPts val="0"/>
        </a:spcAft>
        <a:buClrTx/>
        <a:buSzTx/>
        <a:buFont typeface="Arial" pitchFamily="34" charset="0"/>
        <a:buChar char="»"/>
        <a:tabLst/>
        <a:defRPr kumimoji="1" sz="2000" kern="1200">
          <a:solidFill>
            <a:schemeClr val="tx1"/>
          </a:solidFill>
          <a:latin typeface="+mn-lt"/>
          <a:ea typeface="+mn-ea"/>
          <a:cs typeface="+mn-cs"/>
        </a:defRPr>
      </a:lvl5pPr>
      <a:lvl6pPr marL="2514537" indent="-228594" algn="l" defTabSz="914377"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377" rtl="0" eaLnBrk="1" latinLnBrk="0" hangingPunct="1">
        <a:defRPr kumimoji="1" sz="1800" kern="1200">
          <a:solidFill>
            <a:schemeClr val="tx1"/>
          </a:solidFill>
          <a:latin typeface="+mn-lt"/>
          <a:ea typeface="+mn-ea"/>
          <a:cs typeface="+mn-cs"/>
        </a:defRPr>
      </a:lvl1pPr>
      <a:lvl2pPr marL="457189" algn="l" defTabSz="914377" rtl="0" eaLnBrk="1" latinLnBrk="0" hangingPunct="1">
        <a:defRPr kumimoji="1" sz="1800" kern="1200">
          <a:solidFill>
            <a:schemeClr val="tx1"/>
          </a:solidFill>
          <a:latin typeface="+mn-lt"/>
          <a:ea typeface="+mn-ea"/>
          <a:cs typeface="+mn-cs"/>
        </a:defRPr>
      </a:lvl2pPr>
      <a:lvl3pPr marL="914377" algn="l" defTabSz="914377" rtl="0" eaLnBrk="1" latinLnBrk="0" hangingPunct="1">
        <a:defRPr kumimoji="1" sz="1800" kern="1200">
          <a:solidFill>
            <a:schemeClr val="tx1"/>
          </a:solidFill>
          <a:latin typeface="+mn-lt"/>
          <a:ea typeface="+mn-ea"/>
          <a:cs typeface="+mn-cs"/>
        </a:defRPr>
      </a:lvl3pPr>
      <a:lvl4pPr marL="1371566" algn="l" defTabSz="914377" rtl="0" eaLnBrk="1" latinLnBrk="0" hangingPunct="1">
        <a:defRPr kumimoji="1" sz="1800" kern="1200">
          <a:solidFill>
            <a:schemeClr val="tx1"/>
          </a:solidFill>
          <a:latin typeface="+mn-lt"/>
          <a:ea typeface="+mn-ea"/>
          <a:cs typeface="+mn-cs"/>
        </a:defRPr>
      </a:lvl4pPr>
      <a:lvl5pPr marL="1828754" algn="l" defTabSz="914377" rtl="0" eaLnBrk="1" latinLnBrk="0" hangingPunct="1">
        <a:defRPr kumimoji="1" sz="1800" kern="1200">
          <a:solidFill>
            <a:schemeClr val="tx1"/>
          </a:solidFill>
          <a:latin typeface="+mn-lt"/>
          <a:ea typeface="+mn-ea"/>
          <a:cs typeface="+mn-cs"/>
        </a:defRPr>
      </a:lvl5pPr>
      <a:lvl6pPr marL="2285943" algn="l" defTabSz="914377" rtl="0" eaLnBrk="1" latinLnBrk="0" hangingPunct="1">
        <a:defRPr kumimoji="1" sz="1800" kern="1200">
          <a:solidFill>
            <a:schemeClr val="tx1"/>
          </a:solidFill>
          <a:latin typeface="+mn-lt"/>
          <a:ea typeface="+mn-ea"/>
          <a:cs typeface="+mn-cs"/>
        </a:defRPr>
      </a:lvl6pPr>
      <a:lvl7pPr marL="2743131" algn="l" defTabSz="914377" rtl="0" eaLnBrk="1" latinLnBrk="0" hangingPunct="1">
        <a:defRPr kumimoji="1" sz="1800" kern="1200">
          <a:solidFill>
            <a:schemeClr val="tx1"/>
          </a:solidFill>
          <a:latin typeface="+mn-lt"/>
          <a:ea typeface="+mn-ea"/>
          <a:cs typeface="+mn-cs"/>
        </a:defRPr>
      </a:lvl7pPr>
      <a:lvl8pPr marL="3200320" algn="l" defTabSz="914377" rtl="0" eaLnBrk="1" latinLnBrk="0" hangingPunct="1">
        <a:defRPr kumimoji="1" sz="1800" kern="1200">
          <a:solidFill>
            <a:schemeClr val="tx1"/>
          </a:solidFill>
          <a:latin typeface="+mn-lt"/>
          <a:ea typeface="+mn-ea"/>
          <a:cs typeface="+mn-cs"/>
        </a:defRPr>
      </a:lvl8pPr>
      <a:lvl9pPr marL="3657509" algn="l" defTabSz="914377"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7" name="グループ化 6">
            <a:extLst>
              <a:ext uri="{FF2B5EF4-FFF2-40B4-BE49-F238E27FC236}">
                <a16:creationId xmlns:a16="http://schemas.microsoft.com/office/drawing/2014/main" id="{2C936729-1F11-4524-A5F1-668AB1C90676}"/>
              </a:ext>
            </a:extLst>
          </p:cNvPr>
          <p:cNvGrpSpPr/>
          <p:nvPr userDrawn="1"/>
        </p:nvGrpSpPr>
        <p:grpSpPr>
          <a:xfrm>
            <a:off x="272804" y="1"/>
            <a:ext cx="8598392" cy="734401"/>
            <a:chOff x="204603" y="0"/>
            <a:chExt cx="6448794" cy="550801"/>
          </a:xfrm>
        </p:grpSpPr>
        <p:sp>
          <p:nvSpPr>
            <p:cNvPr id="8" name="正方形/長方形 7">
              <a:extLst>
                <a:ext uri="{FF2B5EF4-FFF2-40B4-BE49-F238E27FC236}">
                  <a16:creationId xmlns:a16="http://schemas.microsoft.com/office/drawing/2014/main" id="{574F2CF4-B0D6-4BDB-94FA-43B64436CC27}"/>
                </a:ext>
              </a:extLst>
            </p:cNvPr>
            <p:cNvSpPr/>
            <p:nvPr userDrawn="1"/>
          </p:nvSpPr>
          <p:spPr>
            <a:xfrm>
              <a:off x="204603" y="0"/>
              <a:ext cx="488342" cy="550801"/>
            </a:xfrm>
            <a:prstGeom prst="rect">
              <a:avLst/>
            </a:prstGeom>
            <a:blipFill>
              <a:blip r:embed="rId10"/>
              <a:stretch>
                <a:fillRect t="-24138"/>
              </a:stretch>
            </a:blip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2400" dirty="0">
                <a:solidFill>
                  <a:schemeClr val="bg1"/>
                </a:solidFill>
              </a:endParaRPr>
            </a:p>
          </p:txBody>
        </p:sp>
        <p:cxnSp>
          <p:nvCxnSpPr>
            <p:cNvPr id="10" name="直線コネクタ 9">
              <a:extLst>
                <a:ext uri="{FF2B5EF4-FFF2-40B4-BE49-F238E27FC236}">
                  <a16:creationId xmlns:a16="http://schemas.microsoft.com/office/drawing/2014/main" id="{21D82376-8407-46E4-8410-813E63E53808}"/>
                </a:ext>
              </a:extLst>
            </p:cNvPr>
            <p:cNvCxnSpPr>
              <a:cxnSpLocks/>
            </p:cNvCxnSpPr>
            <p:nvPr userDrawn="1"/>
          </p:nvCxnSpPr>
          <p:spPr>
            <a:xfrm>
              <a:off x="648799" y="542927"/>
              <a:ext cx="6004598"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9" name="テキスト ボックス 8">
            <a:extLst>
              <a:ext uri="{FF2B5EF4-FFF2-40B4-BE49-F238E27FC236}">
                <a16:creationId xmlns:a16="http://schemas.microsoft.com/office/drawing/2014/main" id="{721DB6A0-375E-4FFD-9347-042F4B7E4130}"/>
              </a:ext>
            </a:extLst>
          </p:cNvPr>
          <p:cNvSpPr txBox="1"/>
          <p:nvPr userDrawn="1"/>
        </p:nvSpPr>
        <p:spPr>
          <a:xfrm>
            <a:off x="266454" y="6619792"/>
            <a:ext cx="817531" cy="164212"/>
          </a:xfrm>
          <a:prstGeom prst="rect">
            <a:avLst/>
          </a:prstGeom>
          <a:noFill/>
        </p:spPr>
        <p:txBody>
          <a:bodyPr wrap="none" lIns="0" tIns="0" rIns="0" bIns="0" rtlCol="0">
            <a:spAutoFit/>
          </a:bodyPr>
          <a:lstStyle/>
          <a:p>
            <a:r>
              <a:rPr kumimoji="1" lang="ja-JP" altLang="en-US" sz="1067" dirty="0"/>
              <a:t>部署名記入欄</a:t>
            </a:r>
          </a:p>
        </p:txBody>
      </p:sp>
      <p:pic>
        <p:nvPicPr>
          <p:cNvPr id="4" name="図 3">
            <a:extLst>
              <a:ext uri="{FF2B5EF4-FFF2-40B4-BE49-F238E27FC236}">
                <a16:creationId xmlns:a16="http://schemas.microsoft.com/office/drawing/2014/main" id="{B0894DE4-97C6-44B5-B22D-4D4AFA3ECE26}"/>
              </a:ext>
            </a:extLst>
          </p:cNvPr>
          <p:cNvPicPr>
            <a:picLocks noChangeAspect="1"/>
          </p:cNvPicPr>
          <p:nvPr userDrawn="1"/>
        </p:nvPicPr>
        <p:blipFill>
          <a:blip r:embed="rId11"/>
          <a:stretch>
            <a:fillRect/>
          </a:stretch>
        </p:blipFill>
        <p:spPr>
          <a:xfrm>
            <a:off x="7353192" y="6514115"/>
            <a:ext cx="1521171" cy="201600"/>
          </a:xfrm>
          <a:prstGeom prst="rect">
            <a:avLst/>
          </a:prstGeom>
        </p:spPr>
      </p:pic>
      <p:cxnSp>
        <p:nvCxnSpPr>
          <p:cNvPr id="11" name="直線コネクタ 10">
            <a:extLst>
              <a:ext uri="{FF2B5EF4-FFF2-40B4-BE49-F238E27FC236}">
                <a16:creationId xmlns:a16="http://schemas.microsoft.com/office/drawing/2014/main" id="{5E4FF56D-D540-43AD-BE4F-29D5F0F449D4}"/>
              </a:ext>
            </a:extLst>
          </p:cNvPr>
          <p:cNvCxnSpPr>
            <a:cxnSpLocks/>
          </p:cNvCxnSpPr>
          <p:nvPr userDrawn="1"/>
        </p:nvCxnSpPr>
        <p:spPr>
          <a:xfrm>
            <a:off x="272804" y="6375649"/>
            <a:ext cx="8598392" cy="0"/>
          </a:xfrm>
          <a:prstGeom prst="line">
            <a:avLst/>
          </a:prstGeom>
          <a:ln w="889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AFBC6EC7-59A2-4027-95D5-983EA40B8E6F}"/>
              </a:ext>
            </a:extLst>
          </p:cNvPr>
          <p:cNvSpPr txBox="1"/>
          <p:nvPr userDrawn="1"/>
        </p:nvSpPr>
        <p:spPr>
          <a:xfrm>
            <a:off x="8690105" y="419108"/>
            <a:ext cx="187552" cy="184666"/>
          </a:xfrm>
          <a:prstGeom prst="rect">
            <a:avLst/>
          </a:prstGeom>
          <a:noFill/>
        </p:spPr>
        <p:txBody>
          <a:bodyPr wrap="none" lIns="0" tIns="0" rIns="0" bIns="0" rtlCol="0">
            <a:spAutoFit/>
          </a:bodyPr>
          <a:lstStyle/>
          <a:p>
            <a:pPr algn="r"/>
            <a:fld id="{E92F5356-8360-4518-8584-93A8F6983246}" type="slidenum">
              <a:rPr kumimoji="1" lang="ja-JP" altLang="en-US" sz="1200" smtClean="0">
                <a:solidFill>
                  <a:schemeClr val="tx1"/>
                </a:solidFill>
                <a:latin typeface="Arial" panose="020B0604020202020204" pitchFamily="34" charset="0"/>
                <a:cs typeface="Arial" panose="020B0604020202020204" pitchFamily="34" charset="0"/>
              </a:rPr>
              <a:pPr algn="r"/>
              <a:t>‹#›</a:t>
            </a:fld>
            <a:endParaRPr kumimoji="1" lang="ja-JP" altLang="en-US" sz="1200" dirty="0">
              <a:solidFill>
                <a:schemeClr val="tx1"/>
              </a:solidFill>
              <a:latin typeface="Arial" panose="020B0604020202020204" pitchFamily="34" charset="0"/>
              <a:cs typeface="Arial" panose="020B0604020202020204" pitchFamily="34" charset="0"/>
            </a:endParaRPr>
          </a:p>
        </p:txBody>
      </p:sp>
      <p:sp>
        <p:nvSpPr>
          <p:cNvPr id="13" name="Text Box 49"/>
          <p:cNvSpPr txBox="1">
            <a:spLocks noChangeArrowheads="1"/>
          </p:cNvSpPr>
          <p:nvPr userDrawn="1"/>
        </p:nvSpPr>
        <p:spPr bwMode="ltGray">
          <a:xfrm>
            <a:off x="8249481" y="65640"/>
            <a:ext cx="836489" cy="261150"/>
          </a:xfrm>
          <a:prstGeom prst="roundRect">
            <a:avLst>
              <a:gd name="adj" fmla="val 0"/>
            </a:avLst>
          </a:prstGeom>
          <a:solidFill>
            <a:schemeClr val="accent4"/>
          </a:solidFill>
          <a:ln w="9525">
            <a:noFill/>
            <a:miter lim="800000"/>
            <a:headEnd/>
            <a:tailEnd/>
          </a:ln>
          <a:effectLst/>
          <a:extLst/>
        </p:spPr>
        <p:txBody>
          <a:bodyPr wrap="square" tIns="48000" bIns="48000" anchor="ctr">
            <a:spAutoFit/>
          </a:bodyPr>
          <a:lstStyle>
            <a:defPPr>
              <a:defRPr lang="ja-JP"/>
            </a:defPPr>
            <a:lvl1pPr algn="ctr">
              <a:defRPr sz="900">
                <a:solidFill>
                  <a:schemeClr val="bg1"/>
                </a:solidFill>
                <a:latin typeface="Arial" charset="0"/>
                <a:ea typeface="HGPｺﾞｼｯｸM" pitchFamily="50" charset="-128"/>
              </a:defRPr>
            </a:lvl1pPr>
            <a:lvl2pPr marL="742950" indent="-285750" eaLnBrk="0" hangingPunct="0">
              <a:defRPr>
                <a:latin typeface="Arial" charset="0"/>
                <a:ea typeface="ＭＳ Ｐゴシック" charset="-128"/>
              </a:defRPr>
            </a:lvl2pPr>
            <a:lvl3pPr marL="1143000" indent="-228600" eaLnBrk="0" hangingPunct="0">
              <a:defRPr>
                <a:latin typeface="Arial" charset="0"/>
                <a:ea typeface="ＭＳ Ｐゴシック" charset="-128"/>
              </a:defRPr>
            </a:lvl3pPr>
            <a:lvl4pPr marL="1600200" indent="-228600" eaLnBrk="0" hangingPunct="0">
              <a:defRPr>
                <a:latin typeface="Arial" charset="0"/>
                <a:ea typeface="ＭＳ Ｐゴシック" charset="-128"/>
              </a:defRPr>
            </a:lvl4pPr>
            <a:lvl5pPr marL="2057400" indent="-228600" eaLnBrk="0" hangingPunct="0">
              <a:defRPr>
                <a:latin typeface="Arial" charset="0"/>
                <a:ea typeface="ＭＳ Ｐゴシック" charset="-128"/>
              </a:defRPr>
            </a:lvl5pPr>
            <a:lvl6pPr marL="2514600" indent="-228600" eaLnBrk="0" fontAlgn="base" hangingPunct="0">
              <a:spcBef>
                <a:spcPct val="0"/>
              </a:spcBef>
              <a:spcAft>
                <a:spcPct val="0"/>
              </a:spcAft>
              <a:defRPr>
                <a:latin typeface="Arial" charset="0"/>
                <a:ea typeface="ＭＳ Ｐゴシック" charset="-128"/>
              </a:defRPr>
            </a:lvl6pPr>
            <a:lvl7pPr marL="2971800" indent="-228600" eaLnBrk="0" fontAlgn="base" hangingPunct="0">
              <a:spcBef>
                <a:spcPct val="0"/>
              </a:spcBef>
              <a:spcAft>
                <a:spcPct val="0"/>
              </a:spcAft>
              <a:defRPr>
                <a:latin typeface="Arial" charset="0"/>
                <a:ea typeface="ＭＳ Ｐゴシック" charset="-128"/>
              </a:defRPr>
            </a:lvl7pPr>
            <a:lvl8pPr marL="3429000" indent="-228600" eaLnBrk="0" fontAlgn="base" hangingPunct="0">
              <a:spcBef>
                <a:spcPct val="0"/>
              </a:spcBef>
              <a:spcAft>
                <a:spcPct val="0"/>
              </a:spcAft>
              <a:defRPr>
                <a:latin typeface="Arial" charset="0"/>
                <a:ea typeface="ＭＳ Ｐゴシック" charset="-128"/>
              </a:defRPr>
            </a:lvl8pPr>
            <a:lvl9pPr marL="3886200" indent="-228600" eaLnBrk="0" fontAlgn="base" hangingPunct="0">
              <a:spcBef>
                <a:spcPct val="0"/>
              </a:spcBef>
              <a:spcAft>
                <a:spcPct val="0"/>
              </a:spcAft>
              <a:defRPr>
                <a:latin typeface="Arial" charset="0"/>
                <a:ea typeface="ＭＳ Ｐゴシック" charset="-128"/>
              </a:defRPr>
            </a:lvl9pPr>
          </a:lstStyle>
          <a:p>
            <a:pPr lvl="0"/>
            <a:r>
              <a:rPr lang="ja-JP" altLang="en-US" sz="1067" dirty="0" smtClean="0">
                <a:latin typeface="+mn-lt"/>
                <a:ea typeface="+mn-ea"/>
              </a:rPr>
              <a:t>社外秘</a:t>
            </a:r>
            <a:r>
              <a:rPr lang="en-US" altLang="ja-JP" sz="1067" dirty="0" smtClean="0">
                <a:latin typeface="+mn-lt"/>
                <a:ea typeface="+mn-ea"/>
              </a:rPr>
              <a:t>B</a:t>
            </a:r>
            <a:endParaRPr lang="ja-JP" altLang="en-US" sz="1067" dirty="0" smtClean="0">
              <a:latin typeface="+mn-lt"/>
              <a:ea typeface="+mn-ea"/>
            </a:endParaRPr>
          </a:p>
        </p:txBody>
      </p:sp>
    </p:spTree>
    <p:extLst>
      <p:ext uri="{BB962C8B-B14F-4D97-AF65-F5344CB8AC3E}">
        <p14:creationId xmlns:p14="http://schemas.microsoft.com/office/powerpoint/2010/main" val="2613757234"/>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Lst>
  <p:timing>
    <p:tnLst>
      <p:par>
        <p:cTn id="1" dur="indefinite" restart="never" nodeType="tmRoot"/>
      </p:par>
    </p:tnLst>
  </p:timing>
  <p:hf hdr="0" ftr="0"/>
  <p:txStyles>
    <p:titleStyle>
      <a:lvl1pPr algn="ctr" defTabSz="914377" rtl="0" eaLnBrk="1" latinLnBrk="0" hangingPunct="1">
        <a:spcBef>
          <a:spcPct val="0"/>
        </a:spcBef>
        <a:buNone/>
        <a:defRPr kumimoji="1" lang="ja-JP" altLang="en-US" sz="1800" b="1" kern="1200" smtClean="0">
          <a:solidFill>
            <a:schemeClr val="tx1"/>
          </a:solidFill>
          <a:latin typeface="+mj-ea"/>
          <a:ea typeface="+mj-ea"/>
          <a:cs typeface="+mj-cs"/>
        </a:defRPr>
      </a:lvl1pPr>
    </p:titleStyle>
    <p:bodyStyle>
      <a:lvl1pPr marL="342891" marR="0" indent="-342891" algn="l" defTabSz="914377" rtl="0" eaLnBrk="1" fontAlgn="auto" latinLnBrk="0" hangingPunct="1">
        <a:lnSpc>
          <a:spcPct val="100000"/>
        </a:lnSpc>
        <a:spcBef>
          <a:spcPct val="20000"/>
        </a:spcBef>
        <a:spcAft>
          <a:spcPts val="0"/>
        </a:spcAft>
        <a:buClrTx/>
        <a:buSzTx/>
        <a:buFont typeface="Arial" pitchFamily="34" charset="0"/>
        <a:buChar char="•"/>
        <a:tabLst/>
        <a:defRPr kumimoji="1" lang="ja-JP" altLang="en-US" sz="800" kern="1200" dirty="0" smtClean="0">
          <a:solidFill>
            <a:schemeClr val="tx1"/>
          </a:solidFill>
          <a:latin typeface="+mn-ea"/>
          <a:ea typeface="+mn-ea"/>
          <a:cs typeface="+mn-cs"/>
        </a:defRPr>
      </a:lvl1pPr>
      <a:lvl2pPr marL="742932" marR="0" indent="-285744" algn="l" defTabSz="914377" rtl="0" eaLnBrk="1" fontAlgn="auto" latinLnBrk="0" hangingPunct="1">
        <a:lnSpc>
          <a:spcPct val="100000"/>
        </a:lnSpc>
        <a:spcBef>
          <a:spcPct val="20000"/>
        </a:spcBef>
        <a:spcAft>
          <a:spcPts val="0"/>
        </a:spcAft>
        <a:buClrTx/>
        <a:buSzTx/>
        <a:buFont typeface="Arial" pitchFamily="34" charset="0"/>
        <a:buChar char="–"/>
        <a:tabLst/>
        <a:defRPr kumimoji="1" sz="2800" kern="1200">
          <a:solidFill>
            <a:schemeClr val="tx1"/>
          </a:solidFill>
          <a:latin typeface="+mn-lt"/>
          <a:ea typeface="+mn-ea"/>
          <a:cs typeface="+mn-cs"/>
        </a:defRPr>
      </a:lvl2pPr>
      <a:lvl3pPr marL="1142971" marR="0" indent="-228594" algn="l" defTabSz="914377" rtl="0" eaLnBrk="1" fontAlgn="auto" latinLnBrk="0" hangingPunct="1">
        <a:lnSpc>
          <a:spcPct val="100000"/>
        </a:lnSpc>
        <a:spcBef>
          <a:spcPct val="20000"/>
        </a:spcBef>
        <a:spcAft>
          <a:spcPts val="0"/>
        </a:spcAft>
        <a:buClrTx/>
        <a:buSzTx/>
        <a:buFont typeface="Arial" pitchFamily="34" charset="0"/>
        <a:buChar char="•"/>
        <a:tabLst/>
        <a:defRPr kumimoji="1" sz="2400" kern="1200">
          <a:solidFill>
            <a:schemeClr val="tx1"/>
          </a:solidFill>
          <a:latin typeface="+mn-lt"/>
          <a:ea typeface="+mn-ea"/>
          <a:cs typeface="+mn-cs"/>
        </a:defRPr>
      </a:lvl3pPr>
      <a:lvl4pPr marL="1600160" marR="0" indent="-228594" algn="l" defTabSz="914377" rtl="0" eaLnBrk="1" fontAlgn="auto" latinLnBrk="0" hangingPunct="1">
        <a:lnSpc>
          <a:spcPct val="100000"/>
        </a:lnSpc>
        <a:spcBef>
          <a:spcPct val="20000"/>
        </a:spcBef>
        <a:spcAft>
          <a:spcPts val="0"/>
        </a:spcAft>
        <a:buClrTx/>
        <a:buSzTx/>
        <a:buFont typeface="Arial" pitchFamily="34" charset="0"/>
        <a:buChar char="–"/>
        <a:tabLst/>
        <a:defRPr kumimoji="1" sz="2000" kern="1200">
          <a:solidFill>
            <a:schemeClr val="tx1"/>
          </a:solidFill>
          <a:latin typeface="+mn-lt"/>
          <a:ea typeface="+mn-ea"/>
          <a:cs typeface="+mn-cs"/>
        </a:defRPr>
      </a:lvl4pPr>
      <a:lvl5pPr marL="2057349" marR="0" indent="-228594" algn="l" defTabSz="914377" rtl="0" eaLnBrk="1" fontAlgn="auto" latinLnBrk="0" hangingPunct="1">
        <a:lnSpc>
          <a:spcPct val="100000"/>
        </a:lnSpc>
        <a:spcBef>
          <a:spcPct val="20000"/>
        </a:spcBef>
        <a:spcAft>
          <a:spcPts val="0"/>
        </a:spcAft>
        <a:buClrTx/>
        <a:buSzTx/>
        <a:buFont typeface="Arial" pitchFamily="34" charset="0"/>
        <a:buChar char="»"/>
        <a:tabLst/>
        <a:defRPr kumimoji="1" sz="2000" kern="1200">
          <a:solidFill>
            <a:schemeClr val="tx1"/>
          </a:solidFill>
          <a:latin typeface="+mn-lt"/>
          <a:ea typeface="+mn-ea"/>
          <a:cs typeface="+mn-cs"/>
        </a:defRPr>
      </a:lvl5pPr>
      <a:lvl6pPr marL="2514537" indent="-228594" algn="l" defTabSz="914377"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377" rtl="0" eaLnBrk="1" latinLnBrk="0" hangingPunct="1">
        <a:defRPr kumimoji="1" sz="1800" kern="1200">
          <a:solidFill>
            <a:schemeClr val="tx1"/>
          </a:solidFill>
          <a:latin typeface="+mn-lt"/>
          <a:ea typeface="+mn-ea"/>
          <a:cs typeface="+mn-cs"/>
        </a:defRPr>
      </a:lvl1pPr>
      <a:lvl2pPr marL="457189" algn="l" defTabSz="914377" rtl="0" eaLnBrk="1" latinLnBrk="0" hangingPunct="1">
        <a:defRPr kumimoji="1" sz="1800" kern="1200">
          <a:solidFill>
            <a:schemeClr val="tx1"/>
          </a:solidFill>
          <a:latin typeface="+mn-lt"/>
          <a:ea typeface="+mn-ea"/>
          <a:cs typeface="+mn-cs"/>
        </a:defRPr>
      </a:lvl2pPr>
      <a:lvl3pPr marL="914377" algn="l" defTabSz="914377" rtl="0" eaLnBrk="1" latinLnBrk="0" hangingPunct="1">
        <a:defRPr kumimoji="1" sz="1800" kern="1200">
          <a:solidFill>
            <a:schemeClr val="tx1"/>
          </a:solidFill>
          <a:latin typeface="+mn-lt"/>
          <a:ea typeface="+mn-ea"/>
          <a:cs typeface="+mn-cs"/>
        </a:defRPr>
      </a:lvl3pPr>
      <a:lvl4pPr marL="1371566" algn="l" defTabSz="914377" rtl="0" eaLnBrk="1" latinLnBrk="0" hangingPunct="1">
        <a:defRPr kumimoji="1" sz="1800" kern="1200">
          <a:solidFill>
            <a:schemeClr val="tx1"/>
          </a:solidFill>
          <a:latin typeface="+mn-lt"/>
          <a:ea typeface="+mn-ea"/>
          <a:cs typeface="+mn-cs"/>
        </a:defRPr>
      </a:lvl4pPr>
      <a:lvl5pPr marL="1828754" algn="l" defTabSz="914377" rtl="0" eaLnBrk="1" latinLnBrk="0" hangingPunct="1">
        <a:defRPr kumimoji="1" sz="1800" kern="1200">
          <a:solidFill>
            <a:schemeClr val="tx1"/>
          </a:solidFill>
          <a:latin typeface="+mn-lt"/>
          <a:ea typeface="+mn-ea"/>
          <a:cs typeface="+mn-cs"/>
        </a:defRPr>
      </a:lvl5pPr>
      <a:lvl6pPr marL="2285943" algn="l" defTabSz="914377" rtl="0" eaLnBrk="1" latinLnBrk="0" hangingPunct="1">
        <a:defRPr kumimoji="1" sz="1800" kern="1200">
          <a:solidFill>
            <a:schemeClr val="tx1"/>
          </a:solidFill>
          <a:latin typeface="+mn-lt"/>
          <a:ea typeface="+mn-ea"/>
          <a:cs typeface="+mn-cs"/>
        </a:defRPr>
      </a:lvl6pPr>
      <a:lvl7pPr marL="2743131" algn="l" defTabSz="914377" rtl="0" eaLnBrk="1" latinLnBrk="0" hangingPunct="1">
        <a:defRPr kumimoji="1" sz="1800" kern="1200">
          <a:solidFill>
            <a:schemeClr val="tx1"/>
          </a:solidFill>
          <a:latin typeface="+mn-lt"/>
          <a:ea typeface="+mn-ea"/>
          <a:cs typeface="+mn-cs"/>
        </a:defRPr>
      </a:lvl7pPr>
      <a:lvl8pPr marL="3200320" algn="l" defTabSz="914377" rtl="0" eaLnBrk="1" latinLnBrk="0" hangingPunct="1">
        <a:defRPr kumimoji="1" sz="1800" kern="1200">
          <a:solidFill>
            <a:schemeClr val="tx1"/>
          </a:solidFill>
          <a:latin typeface="+mn-lt"/>
          <a:ea typeface="+mn-ea"/>
          <a:cs typeface="+mn-cs"/>
        </a:defRPr>
      </a:lvl8pPr>
      <a:lvl9pPr marL="3657509" algn="l" defTabSz="914377"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fontScale="90000"/>
          </a:bodyPr>
          <a:lstStyle/>
          <a:p>
            <a:r>
              <a:rPr kumimoji="1" lang="en-US" altLang="ja-JP" sz="4000" dirty="0" smtClean="0">
                <a:latin typeface="+mn-ea"/>
                <a:ea typeface="+mn-ea"/>
              </a:rPr>
              <a:t>au</a:t>
            </a:r>
            <a:r>
              <a:rPr kumimoji="1" lang="ja-JP" altLang="en-US" sz="4000" dirty="0" smtClean="0">
                <a:latin typeface="+mn-ea"/>
                <a:ea typeface="+mn-ea"/>
              </a:rPr>
              <a:t>スマートバリュー</a:t>
            </a:r>
            <a:r>
              <a:rPr kumimoji="1" lang="en-US" altLang="ja-JP" sz="4000" dirty="0" smtClean="0">
                <a:latin typeface="+mn-ea"/>
                <a:ea typeface="+mn-ea"/>
              </a:rPr>
              <a:t/>
            </a:r>
            <a:br>
              <a:rPr kumimoji="1" lang="en-US" altLang="ja-JP" sz="4000" dirty="0" smtClean="0">
                <a:latin typeface="+mn-ea"/>
                <a:ea typeface="+mn-ea"/>
              </a:rPr>
            </a:br>
            <a:r>
              <a:rPr lang="ja-JP" altLang="en-US" dirty="0" smtClean="0">
                <a:latin typeface="+mn-ea"/>
                <a:ea typeface="+mn-ea"/>
              </a:rPr>
              <a:t>クリエイティブルール</a:t>
            </a:r>
            <a:r>
              <a:rPr lang="en-US" altLang="ja-JP" dirty="0" smtClean="0">
                <a:latin typeface="+mn-ea"/>
                <a:ea typeface="+mn-ea"/>
              </a:rPr>
              <a:t>(</a:t>
            </a:r>
            <a:r>
              <a:rPr lang="ja-JP" altLang="en-US" dirty="0" smtClean="0">
                <a:latin typeface="+mn-ea"/>
                <a:ea typeface="+mn-ea"/>
              </a:rPr>
              <a:t>アライアンス用</a:t>
            </a:r>
            <a:r>
              <a:rPr lang="en-US" altLang="ja-JP" dirty="0" smtClean="0">
                <a:latin typeface="+mn-ea"/>
                <a:ea typeface="+mn-ea"/>
              </a:rPr>
              <a:t>)</a:t>
            </a:r>
            <a:endParaRPr kumimoji="1" lang="ja-JP" altLang="en-US" dirty="0">
              <a:latin typeface="+mn-ea"/>
              <a:ea typeface="+mn-ea"/>
            </a:endParaRPr>
          </a:p>
        </p:txBody>
      </p:sp>
      <p:sp>
        <p:nvSpPr>
          <p:cNvPr id="4" name="テキスト プレースホルダー 3"/>
          <p:cNvSpPr>
            <a:spLocks noGrp="1"/>
          </p:cNvSpPr>
          <p:nvPr>
            <p:ph type="body" sz="quarter" idx="13"/>
          </p:nvPr>
        </p:nvSpPr>
        <p:spPr/>
        <p:txBody>
          <a:bodyPr/>
          <a:lstStyle/>
          <a:p>
            <a:r>
              <a:rPr lang="en-US" altLang="ja-JP" dirty="0" smtClean="0"/>
              <a:t>C</a:t>
            </a:r>
            <a:r>
              <a:rPr lang="ja-JP" altLang="en-US" dirty="0" smtClean="0"/>
              <a:t>販売促進部</a:t>
            </a:r>
            <a:endParaRPr kumimoji="1" lang="ja-JP" altLang="en-US" dirty="0"/>
          </a:p>
        </p:txBody>
      </p:sp>
      <p:sp>
        <p:nvSpPr>
          <p:cNvPr id="3" name="日付プレースホルダー 2"/>
          <p:cNvSpPr>
            <a:spLocks noGrp="1"/>
          </p:cNvSpPr>
          <p:nvPr>
            <p:ph type="dt" sz="half" idx="4294967295"/>
          </p:nvPr>
        </p:nvSpPr>
        <p:spPr>
          <a:xfrm>
            <a:off x="7046276" y="5184195"/>
            <a:ext cx="2096725" cy="258762"/>
          </a:xfrm>
          <a:prstGeom prst="rect">
            <a:avLst/>
          </a:prstGeom>
        </p:spPr>
        <p:txBody>
          <a:bodyPr/>
          <a:lstStyle/>
          <a:p>
            <a:pPr algn="r"/>
            <a:fld id="{054BD2FB-7713-4B71-A89E-B635C5E47D8B}" type="datetime4">
              <a:rPr lang="ja-JP" altLang="en-US" sz="1200" smtClean="0">
                <a:latin typeface="+mn-ea"/>
              </a:rPr>
              <a:pPr algn="r"/>
              <a:t>2021年11月1日</a:t>
            </a:fld>
            <a:endParaRPr lang="ja-JP" altLang="en-US" sz="1200" dirty="0">
              <a:latin typeface="+mn-ea"/>
            </a:endParaRPr>
          </a:p>
        </p:txBody>
      </p:sp>
    </p:spTree>
    <p:extLst>
      <p:ext uri="{BB962C8B-B14F-4D97-AF65-F5344CB8AC3E}">
        <p14:creationId xmlns:p14="http://schemas.microsoft.com/office/powerpoint/2010/main" val="12351260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テキスト ボックス 26"/>
          <p:cNvSpPr txBox="1"/>
          <p:nvPr/>
        </p:nvSpPr>
        <p:spPr>
          <a:xfrm>
            <a:off x="243400" y="5890207"/>
            <a:ext cx="8515764" cy="375487"/>
          </a:xfrm>
          <a:prstGeom prst="rect">
            <a:avLst/>
          </a:prstGeom>
          <a:noFill/>
        </p:spPr>
        <p:txBody>
          <a:bodyPr wrap="square" rtlCol="0">
            <a:spAutoFit/>
          </a:bodyPr>
          <a:lstStyle/>
          <a:p>
            <a:pPr>
              <a:lnSpc>
                <a:spcPct val="90000"/>
              </a:lnSpc>
              <a:spcBef>
                <a:spcPct val="50000"/>
              </a:spcBef>
              <a:defRPr/>
            </a:pPr>
            <a:r>
              <a:rPr lang="en-US" altLang="ja-JP" sz="800" dirty="0" smtClean="0">
                <a:latin typeface="+mn-ea"/>
              </a:rPr>
              <a:t>※(V)</a:t>
            </a:r>
            <a:r>
              <a:rPr lang="ja-JP" altLang="en-US" sz="800" dirty="0" smtClean="0">
                <a:latin typeface="+mn-ea"/>
              </a:rPr>
              <a:t>の付く</a:t>
            </a:r>
            <a:r>
              <a:rPr lang="ja-JP" altLang="en-US" sz="800" dirty="0">
                <a:latin typeface="+mn-ea"/>
              </a:rPr>
              <a:t>料金プラン・データ定額サービスを含みます</a:t>
            </a:r>
            <a:r>
              <a:rPr lang="ja-JP" altLang="en-US" sz="800" dirty="0" smtClean="0">
                <a:latin typeface="+mn-ea"/>
              </a:rPr>
              <a:t>。</a:t>
            </a:r>
            <a:endParaRPr lang="en-US" altLang="ja-JP" sz="800" dirty="0" smtClean="0">
              <a:latin typeface="+mn-ea"/>
            </a:endParaRPr>
          </a:p>
          <a:p>
            <a:pPr>
              <a:lnSpc>
                <a:spcPct val="90000"/>
              </a:lnSpc>
              <a:spcBef>
                <a:spcPct val="50000"/>
              </a:spcBef>
              <a:defRPr/>
            </a:pPr>
            <a:r>
              <a:rPr lang="en-US" altLang="ja-JP" sz="800" dirty="0" smtClean="0">
                <a:latin typeface="+mn-ea"/>
              </a:rPr>
              <a:t>※LTE</a:t>
            </a:r>
            <a:r>
              <a:rPr lang="ja-JP" altLang="en-US" sz="800" dirty="0">
                <a:latin typeface="+mn-ea"/>
              </a:rPr>
              <a:t>ダブル定額</a:t>
            </a:r>
            <a:r>
              <a:rPr lang="en-US" altLang="ja-JP" sz="800" dirty="0" smtClean="0">
                <a:latin typeface="+mn-ea"/>
              </a:rPr>
              <a:t>for Tab/Tab(</a:t>
            </a:r>
            <a:r>
              <a:rPr lang="en-US" altLang="ja-JP" sz="800" dirty="0" err="1" smtClean="0">
                <a:latin typeface="+mn-ea"/>
              </a:rPr>
              <a:t>i</a:t>
            </a:r>
            <a:r>
              <a:rPr lang="en-US" altLang="ja-JP" sz="800" dirty="0" smtClean="0">
                <a:latin typeface="+mn-ea"/>
              </a:rPr>
              <a:t>)(</a:t>
            </a:r>
            <a:r>
              <a:rPr lang="ja-JP" altLang="en-US" sz="800" dirty="0" smtClean="0">
                <a:latin typeface="+mn-ea"/>
              </a:rPr>
              <a:t>新規</a:t>
            </a:r>
            <a:r>
              <a:rPr lang="ja-JP" altLang="en-US" sz="800" dirty="0">
                <a:latin typeface="+mn-ea"/>
              </a:rPr>
              <a:t>受付</a:t>
            </a:r>
            <a:r>
              <a:rPr lang="ja-JP" altLang="en-US" sz="800" dirty="0" smtClean="0">
                <a:latin typeface="+mn-ea"/>
              </a:rPr>
              <a:t>終了</a:t>
            </a:r>
            <a:r>
              <a:rPr lang="en-US" altLang="ja-JP" sz="800" dirty="0" smtClean="0">
                <a:latin typeface="+mn-ea"/>
              </a:rPr>
              <a:t>)</a:t>
            </a:r>
            <a:r>
              <a:rPr lang="ja-JP" altLang="en-US" sz="800" dirty="0" smtClean="0">
                <a:latin typeface="+mn-ea"/>
              </a:rPr>
              <a:t>向け</a:t>
            </a:r>
            <a:r>
              <a:rPr lang="ja-JP" altLang="en-US" sz="800" dirty="0">
                <a:latin typeface="+mn-ea"/>
              </a:rPr>
              <a:t>については、</a:t>
            </a:r>
            <a:r>
              <a:rPr lang="en-US" altLang="ja-JP" sz="800" dirty="0">
                <a:latin typeface="+mn-ea"/>
              </a:rPr>
              <a:t>au</a:t>
            </a:r>
            <a:r>
              <a:rPr lang="ja-JP" altLang="en-US" sz="800" dirty="0">
                <a:latin typeface="+mn-ea"/>
              </a:rPr>
              <a:t>ホームページをご確認ください</a:t>
            </a:r>
            <a:r>
              <a:rPr lang="ja-JP" altLang="en-US" sz="800" dirty="0" smtClean="0">
                <a:latin typeface="+mn-ea"/>
              </a:rPr>
              <a:t>。</a:t>
            </a:r>
            <a:endParaRPr lang="en-US" altLang="ja-JP" sz="800" dirty="0">
              <a:latin typeface="+mn-ea"/>
            </a:endParaRPr>
          </a:p>
        </p:txBody>
      </p:sp>
      <p:sp>
        <p:nvSpPr>
          <p:cNvPr id="28" name="正方形/長方形 27"/>
          <p:cNvSpPr/>
          <p:nvPr/>
        </p:nvSpPr>
        <p:spPr>
          <a:xfrm>
            <a:off x="7152831" y="6155245"/>
            <a:ext cx="1694644" cy="160201"/>
          </a:xfrm>
          <a:prstGeom prst="rect">
            <a:avLst/>
          </a:prstGeom>
          <a:ln w="12700">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800" dirty="0" smtClean="0">
                <a:latin typeface="+mn-ea"/>
                <a:cs typeface="Meiryo UI" panose="020B0604030504040204" pitchFamily="50" charset="-128"/>
              </a:rPr>
              <a:t>各料金プランについて</a:t>
            </a:r>
            <a:r>
              <a:rPr kumimoji="1" lang="ja-JP" altLang="en-US" sz="800" dirty="0" smtClean="0">
                <a:latin typeface="+mn-ea"/>
                <a:cs typeface="Meiryo UI" panose="020B0604030504040204" pitchFamily="50" charset="-128"/>
              </a:rPr>
              <a:t>はこちら</a:t>
            </a:r>
          </a:p>
        </p:txBody>
      </p:sp>
      <p:sp>
        <p:nvSpPr>
          <p:cNvPr id="30" name="正方形/長方形 29"/>
          <p:cNvSpPr/>
          <p:nvPr/>
        </p:nvSpPr>
        <p:spPr>
          <a:xfrm>
            <a:off x="210535" y="1074406"/>
            <a:ext cx="2574744" cy="230832"/>
          </a:xfrm>
          <a:prstGeom prst="rect">
            <a:avLst/>
          </a:prstGeom>
        </p:spPr>
        <p:txBody>
          <a:bodyPr wrap="none">
            <a:spAutoFit/>
          </a:bodyPr>
          <a:lstStyle/>
          <a:p>
            <a:pPr>
              <a:lnSpc>
                <a:spcPct val="90000"/>
              </a:lnSpc>
              <a:spcBef>
                <a:spcPct val="50000"/>
              </a:spcBef>
              <a:defRPr/>
            </a:pPr>
            <a:r>
              <a:rPr lang="en-US" altLang="ja-JP" sz="1000" b="1" dirty="0">
                <a:latin typeface="+mn-ea"/>
              </a:rPr>
              <a:t>【</a:t>
            </a:r>
            <a:r>
              <a:rPr lang="ja-JP" altLang="en-US" sz="1000" b="1" dirty="0">
                <a:latin typeface="+mn-ea"/>
              </a:rPr>
              <a:t>各料金プラン・データ定額サービスの割引額</a:t>
            </a:r>
            <a:r>
              <a:rPr lang="en-US" altLang="ja-JP" sz="1000" b="1" dirty="0">
                <a:latin typeface="+mn-ea"/>
              </a:rPr>
              <a:t>】</a:t>
            </a:r>
          </a:p>
        </p:txBody>
      </p:sp>
      <p:sp>
        <p:nvSpPr>
          <p:cNvPr id="31" name="線吹き出し 1 (枠付き) 35"/>
          <p:cNvSpPr>
            <a:spLocks/>
          </p:cNvSpPr>
          <p:nvPr/>
        </p:nvSpPr>
        <p:spPr bwMode="auto">
          <a:xfrm>
            <a:off x="4985767" y="6189305"/>
            <a:ext cx="1939512" cy="210025"/>
          </a:xfrm>
          <a:prstGeom prst="borderCallout1">
            <a:avLst>
              <a:gd name="adj1" fmla="val 75547"/>
              <a:gd name="adj2" fmla="val 93262"/>
              <a:gd name="adj3" fmla="val 25141"/>
              <a:gd name="adj4" fmla="val 118671"/>
            </a:avLst>
          </a:prstGeom>
          <a:solidFill>
            <a:srgbClr val="0070C0"/>
          </a:solidFill>
          <a:ln w="12700" algn="ctr">
            <a:solidFill>
              <a:srgbClr val="0070C0"/>
            </a:solidFill>
            <a:round/>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a:buNone/>
            </a:pPr>
            <a:r>
              <a:rPr lang="en-US" altLang="ja-JP" sz="900" b="1" dirty="0">
                <a:solidFill>
                  <a:schemeClr val="bg1"/>
                </a:solidFill>
                <a:latin typeface="+mn-ea"/>
                <a:ea typeface="+mn-ea"/>
                <a:cs typeface="Meiryo UI" panose="020B0604030504040204" pitchFamily="50" charset="-128"/>
              </a:rPr>
              <a:t>HP</a:t>
            </a:r>
            <a:r>
              <a:rPr lang="ja-JP" altLang="en-US" sz="900" b="1" dirty="0">
                <a:solidFill>
                  <a:schemeClr val="bg1"/>
                </a:solidFill>
                <a:latin typeface="+mn-ea"/>
                <a:ea typeface="+mn-ea"/>
                <a:cs typeface="Meiryo UI" panose="020B0604030504040204" pitchFamily="50" charset="-128"/>
              </a:rPr>
              <a:t>は料金プランページへリンク貼る</a:t>
            </a:r>
            <a:endParaRPr lang="en-US" altLang="ja-JP" sz="900" b="1" dirty="0">
              <a:solidFill>
                <a:schemeClr val="bg1"/>
              </a:solidFill>
              <a:latin typeface="+mn-ea"/>
              <a:ea typeface="+mn-ea"/>
              <a:cs typeface="Meiryo UI" panose="020B0604030504040204" pitchFamily="50" charset="-128"/>
            </a:endParaRPr>
          </a:p>
        </p:txBody>
      </p:sp>
      <p:sp>
        <p:nvSpPr>
          <p:cNvPr id="33" name="タイトル 1"/>
          <p:cNvSpPr txBox="1">
            <a:spLocks/>
          </p:cNvSpPr>
          <p:nvPr/>
        </p:nvSpPr>
        <p:spPr>
          <a:xfrm>
            <a:off x="1053657" y="291751"/>
            <a:ext cx="7824000" cy="456000"/>
          </a:xfrm>
          <a:prstGeom prst="rect">
            <a:avLst/>
          </a:prstGeom>
        </p:spPr>
        <p:txBody>
          <a:bodyPr/>
          <a:lstStyle>
            <a:lvl1pPr algn="l" defTabSz="914377" rtl="0" eaLnBrk="1" latinLnBrk="0" hangingPunct="1">
              <a:spcBef>
                <a:spcPct val="0"/>
              </a:spcBef>
              <a:buNone/>
              <a:defRPr kumimoji="1" lang="ja-JP" altLang="en-US" sz="2667" b="1" kern="1200" dirty="0">
                <a:solidFill>
                  <a:schemeClr val="tx1"/>
                </a:solidFill>
                <a:latin typeface="+mj-ea"/>
                <a:ea typeface="+mj-ea"/>
                <a:cs typeface="+mj-cs"/>
              </a:defRPr>
            </a:lvl1pPr>
          </a:lstStyle>
          <a:p>
            <a:r>
              <a:rPr lang="ja-JP" altLang="en-US" sz="2500" smtClean="0">
                <a:latin typeface="+mn-ea"/>
                <a:ea typeface="+mn-ea"/>
              </a:rPr>
              <a:t>最大</a:t>
            </a:r>
            <a:r>
              <a:rPr lang="ja-JP" altLang="en-US" sz="1500" smtClean="0">
                <a:latin typeface="+mn-ea"/>
                <a:ea typeface="+mn-ea"/>
              </a:rPr>
              <a:t>　</a:t>
            </a:r>
            <a:r>
              <a:rPr lang="en-US" altLang="ja-JP" sz="1500" smtClean="0">
                <a:latin typeface="+mn-ea"/>
                <a:ea typeface="+mn-ea"/>
              </a:rPr>
              <a:t>HP</a:t>
            </a:r>
            <a:r>
              <a:rPr lang="ja-JP" altLang="en-US" sz="1500" smtClean="0">
                <a:latin typeface="+mn-ea"/>
                <a:ea typeface="+mn-ea"/>
              </a:rPr>
              <a:t>など</a:t>
            </a:r>
            <a:endParaRPr lang="ja-JP" altLang="en-US" sz="2500">
              <a:latin typeface="+mn-ea"/>
              <a:ea typeface="+mn-ea"/>
            </a:endParaRPr>
          </a:p>
        </p:txBody>
      </p:sp>
      <p:graphicFrame>
        <p:nvGraphicFramePr>
          <p:cNvPr id="8" name="表 7"/>
          <p:cNvGraphicFramePr>
            <a:graphicFrameLocks noGrp="1"/>
          </p:cNvGraphicFramePr>
          <p:nvPr>
            <p:extLst>
              <p:ext uri="{D42A27DB-BD31-4B8C-83A1-F6EECF244321}">
                <p14:modId xmlns:p14="http://schemas.microsoft.com/office/powerpoint/2010/main" val="1512127666"/>
              </p:ext>
            </p:extLst>
          </p:nvPr>
        </p:nvGraphicFramePr>
        <p:xfrm>
          <a:off x="250485" y="1313765"/>
          <a:ext cx="8626138" cy="4541520"/>
        </p:xfrm>
        <a:graphic>
          <a:graphicData uri="http://schemas.openxmlformats.org/drawingml/2006/table">
            <a:tbl>
              <a:tblPr firstRow="1" bandRow="1">
                <a:tableStyleId>{5C22544A-7EE6-4342-B048-85BDC9FD1C3A}</a:tableStyleId>
              </a:tblPr>
              <a:tblGrid>
                <a:gridCol w="342285">
                  <a:extLst>
                    <a:ext uri="{9D8B030D-6E8A-4147-A177-3AD203B41FA5}">
                      <a16:colId xmlns:a16="http://schemas.microsoft.com/office/drawing/2014/main" val="1759332300"/>
                    </a:ext>
                  </a:extLst>
                </a:gridCol>
                <a:gridCol w="4339270">
                  <a:extLst>
                    <a:ext uri="{9D8B030D-6E8A-4147-A177-3AD203B41FA5}">
                      <a16:colId xmlns:a16="http://schemas.microsoft.com/office/drawing/2014/main" val="1682473702"/>
                    </a:ext>
                  </a:extLst>
                </a:gridCol>
                <a:gridCol w="3944583">
                  <a:extLst>
                    <a:ext uri="{9D8B030D-6E8A-4147-A177-3AD203B41FA5}">
                      <a16:colId xmlns:a16="http://schemas.microsoft.com/office/drawing/2014/main" val="20001"/>
                    </a:ext>
                  </a:extLst>
                </a:gridCol>
              </a:tblGrid>
              <a:tr h="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dirty="0" smtClean="0">
                          <a:solidFill>
                            <a:schemeClr val="tx1"/>
                          </a:solidFill>
                          <a:latin typeface="Meiryo UI" panose="020B0604030504040204" pitchFamily="50" charset="-128"/>
                          <a:ea typeface="Meiryo UI" panose="020B0604030504040204" pitchFamily="50" charset="-128"/>
                        </a:rPr>
                        <a:t>ピタットプラン </a:t>
                      </a:r>
                      <a:r>
                        <a:rPr kumimoji="1" lang="en-US" altLang="ja-JP" sz="800" b="0" dirty="0" smtClean="0">
                          <a:solidFill>
                            <a:schemeClr val="tx1"/>
                          </a:solidFill>
                          <a:latin typeface="Meiryo UI" panose="020B0604030504040204" pitchFamily="50" charset="-128"/>
                          <a:ea typeface="Meiryo UI" panose="020B0604030504040204" pitchFamily="50" charset="-128"/>
                        </a:rPr>
                        <a:t>5G</a:t>
                      </a:r>
                      <a:r>
                        <a:rPr kumimoji="1" lang="ja-JP" altLang="en-US" sz="800" b="0" dirty="0" smtClean="0">
                          <a:solidFill>
                            <a:schemeClr val="tx1"/>
                          </a:solidFill>
                          <a:latin typeface="Meiryo UI" panose="020B0604030504040204" pitchFamily="50" charset="-128"/>
                          <a:ea typeface="Meiryo UI" panose="020B0604030504040204" pitchFamily="50" charset="-128"/>
                        </a:rPr>
                        <a:t>・ピタットプラン </a:t>
                      </a:r>
                      <a:r>
                        <a:rPr kumimoji="1" lang="en-US" altLang="ja-JP" sz="800" b="0" dirty="0" smtClean="0">
                          <a:solidFill>
                            <a:schemeClr val="tx1"/>
                          </a:solidFill>
                          <a:latin typeface="Meiryo UI" panose="020B0604030504040204" pitchFamily="50" charset="-128"/>
                          <a:ea typeface="Meiryo UI" panose="020B0604030504040204" pitchFamily="50" charset="-128"/>
                        </a:rPr>
                        <a:t>4G LTE(</a:t>
                      </a:r>
                      <a:r>
                        <a:rPr kumimoji="1" lang="ja-JP" altLang="en-US" sz="800" b="0" dirty="0" smtClean="0">
                          <a:solidFill>
                            <a:schemeClr val="tx1"/>
                          </a:solidFill>
                          <a:latin typeface="Meiryo UI" panose="020B0604030504040204" pitchFamily="50" charset="-128"/>
                          <a:ea typeface="Meiryo UI" panose="020B0604030504040204" pitchFamily="50" charset="-128"/>
                        </a:rPr>
                        <a:t>新</a:t>
                      </a:r>
                      <a:r>
                        <a:rPr kumimoji="1" lang="en-US" altLang="ja-JP" sz="800" b="0" dirty="0" smtClean="0">
                          <a:solidFill>
                            <a:schemeClr val="tx1"/>
                          </a:solidFill>
                          <a:latin typeface="Meiryo UI" panose="020B0604030504040204" pitchFamily="50" charset="-128"/>
                          <a:ea typeface="Meiryo UI" panose="020B0604030504040204" pitchFamily="50" charset="-128"/>
                        </a:rPr>
                        <a:t>au</a:t>
                      </a:r>
                      <a:r>
                        <a:rPr kumimoji="1" lang="ja-JP" altLang="en-US" sz="800" b="0" dirty="0" smtClean="0">
                          <a:solidFill>
                            <a:schemeClr val="tx1"/>
                          </a:solidFill>
                          <a:latin typeface="Meiryo UI" panose="020B0604030504040204" pitchFamily="50" charset="-128"/>
                          <a:ea typeface="Meiryo UI" panose="020B0604030504040204" pitchFamily="50" charset="-128"/>
                        </a:rPr>
                        <a:t>ピタットプラン</a:t>
                      </a:r>
                      <a:r>
                        <a:rPr kumimoji="1" lang="en-US" altLang="ja-JP" sz="800" b="0" dirty="0" smtClean="0">
                          <a:solidFill>
                            <a:schemeClr val="tx1"/>
                          </a:solidFill>
                          <a:latin typeface="Meiryo UI" panose="020B0604030504040204" pitchFamily="50" charset="-128"/>
                          <a:ea typeface="Meiryo UI" panose="020B0604030504040204" pitchFamily="50" charset="-128"/>
                        </a:rPr>
                        <a:t>N)</a:t>
                      </a:r>
                      <a:endParaRPr kumimoji="1" lang="en-US" altLang="ja-JP" sz="800" b="0" baseline="0" dirty="0" smtClean="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hMerge="1">
                  <a:txBody>
                    <a:bodyPr/>
                    <a:lstStyle/>
                    <a:p>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b="0" dirty="0" smtClean="0">
                          <a:solidFill>
                            <a:schemeClr val="tx1"/>
                          </a:solidFill>
                          <a:latin typeface="Meiryo UI" panose="020B0604030504040204" pitchFamily="50" charset="-128"/>
                          <a:ea typeface="Meiryo UI" panose="020B0604030504040204" pitchFamily="50" charset="-128"/>
                        </a:rPr>
                        <a:t>データ容量　</a:t>
                      </a:r>
                      <a:r>
                        <a:rPr kumimoji="1" lang="en-US" altLang="ja-JP" sz="800" b="0" dirty="0" smtClean="0">
                          <a:solidFill>
                            <a:schemeClr val="tx1"/>
                          </a:solidFill>
                          <a:latin typeface="Meiryo UI" panose="020B0604030504040204" pitchFamily="50" charset="-128"/>
                          <a:ea typeface="Meiryo UI" panose="020B0604030504040204" pitchFamily="50" charset="-128"/>
                        </a:rPr>
                        <a:t>1GB</a:t>
                      </a:r>
                      <a:r>
                        <a:rPr kumimoji="1" lang="ja-JP" altLang="en-US" sz="800" b="0" dirty="0" smtClean="0">
                          <a:solidFill>
                            <a:schemeClr val="tx1"/>
                          </a:solidFill>
                          <a:latin typeface="Meiryo UI" panose="020B0604030504040204" pitchFamily="50" charset="-128"/>
                          <a:ea typeface="Meiryo UI" panose="020B0604030504040204" pitchFamily="50" charset="-128"/>
                        </a:rPr>
                        <a:t>超～７</a:t>
                      </a:r>
                      <a:r>
                        <a:rPr kumimoji="1" lang="en-US" altLang="ja-JP" sz="800" b="0" dirty="0" smtClean="0">
                          <a:solidFill>
                            <a:schemeClr val="tx1"/>
                          </a:solidFill>
                          <a:latin typeface="Meiryo UI" panose="020B0604030504040204" pitchFamily="50" charset="-128"/>
                          <a:ea typeface="Meiryo UI" panose="020B0604030504040204" pitchFamily="50" charset="-128"/>
                        </a:rPr>
                        <a:t>GB</a:t>
                      </a:r>
                      <a:r>
                        <a:rPr kumimoji="1" lang="ja-JP" altLang="en-US" sz="800" b="0" dirty="0" smtClean="0">
                          <a:solidFill>
                            <a:schemeClr val="tx1"/>
                          </a:solidFill>
                          <a:latin typeface="Meiryo UI" panose="020B0604030504040204" pitchFamily="50" charset="-128"/>
                          <a:ea typeface="Meiryo UI" panose="020B0604030504040204" pitchFamily="50" charset="-128"/>
                        </a:rPr>
                        <a:t>：翌月から永年</a:t>
                      </a:r>
                      <a:r>
                        <a:rPr kumimoji="1" lang="en-US" altLang="ja-JP" sz="800" b="0" dirty="0" smtClean="0">
                          <a:solidFill>
                            <a:schemeClr val="tx1"/>
                          </a:solidFill>
                          <a:latin typeface="Meiryo UI" panose="020B0604030504040204" pitchFamily="50" charset="-128"/>
                          <a:ea typeface="Meiryo UI" panose="020B0604030504040204" pitchFamily="50" charset="-128"/>
                        </a:rPr>
                        <a:t>550</a:t>
                      </a:r>
                      <a:r>
                        <a:rPr kumimoji="1" lang="ja-JP" altLang="en-US" sz="800" b="0" dirty="0" smtClean="0">
                          <a:solidFill>
                            <a:schemeClr val="tx1"/>
                          </a:solidFill>
                          <a:latin typeface="Meiryo UI" panose="020B0604030504040204" pitchFamily="50" charset="-128"/>
                          <a:ea typeface="Meiryo UI" panose="020B0604030504040204" pitchFamily="50" charset="-128"/>
                        </a:rPr>
                        <a:t>円</a:t>
                      </a:r>
                      <a:r>
                        <a:rPr kumimoji="1" lang="en-US" altLang="ja-JP" sz="800" b="0" dirty="0" smtClean="0">
                          <a:solidFill>
                            <a:schemeClr val="tx1"/>
                          </a:solidFill>
                          <a:latin typeface="Meiryo UI" panose="020B0604030504040204" pitchFamily="50" charset="-128"/>
                          <a:ea typeface="Meiryo UI" panose="020B0604030504040204" pitchFamily="50" charset="-128"/>
                        </a:rPr>
                        <a:t>/</a:t>
                      </a:r>
                      <a:r>
                        <a:rPr kumimoji="1" lang="ja-JP" altLang="en-US" sz="800" b="0" dirty="0" smtClean="0">
                          <a:solidFill>
                            <a:schemeClr val="tx1"/>
                          </a:solidFill>
                          <a:latin typeface="Meiryo UI" panose="020B0604030504040204" pitchFamily="50" charset="-128"/>
                          <a:ea typeface="Meiryo UI" panose="020B0604030504040204" pitchFamily="50" charset="-128"/>
                        </a:rPr>
                        <a:t>月割引</a:t>
                      </a:r>
                      <a:endParaRPr kumimoji="1" lang="en-US" altLang="ja-JP" sz="800" b="0" dirty="0" smtClean="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b="0" dirty="0" smtClean="0">
                          <a:solidFill>
                            <a:srgbClr val="FF0000"/>
                          </a:solidFill>
                          <a:latin typeface="Meiryo UI" panose="020B0604030504040204" pitchFamily="50" charset="-128"/>
                          <a:ea typeface="Meiryo UI" panose="020B0604030504040204" pitchFamily="50" charset="-128"/>
                        </a:rPr>
                        <a:t>※</a:t>
                      </a:r>
                      <a:r>
                        <a:rPr kumimoji="1" lang="ja-JP" altLang="en-US" sz="800" b="0" dirty="0" smtClean="0">
                          <a:solidFill>
                            <a:srgbClr val="FF0000"/>
                          </a:solidFill>
                          <a:latin typeface="Meiryo UI" panose="020B0604030504040204" pitchFamily="50" charset="-128"/>
                          <a:ea typeface="Meiryo UI" panose="020B0604030504040204" pitchFamily="50" charset="-128"/>
                        </a:rPr>
                        <a:t>データ容量～</a:t>
                      </a:r>
                      <a:r>
                        <a:rPr kumimoji="1" lang="en-US" altLang="ja-JP" sz="800" b="0" dirty="0" smtClean="0">
                          <a:solidFill>
                            <a:srgbClr val="FF0000"/>
                          </a:solidFill>
                          <a:latin typeface="Meiryo UI" panose="020B0604030504040204" pitchFamily="50" charset="-128"/>
                          <a:ea typeface="Meiryo UI" panose="020B0604030504040204" pitchFamily="50" charset="-128"/>
                        </a:rPr>
                        <a:t>1GB</a:t>
                      </a:r>
                      <a:r>
                        <a:rPr kumimoji="1" lang="ja-JP" altLang="en-US" sz="800" b="0" dirty="0" smtClean="0">
                          <a:solidFill>
                            <a:srgbClr val="FF0000"/>
                          </a:solidFill>
                          <a:latin typeface="Meiryo UI" panose="020B0604030504040204" pitchFamily="50" charset="-128"/>
                          <a:ea typeface="Meiryo UI" panose="020B0604030504040204" pitchFamily="50" charset="-128"/>
                        </a:rPr>
                        <a:t>ご利用の月は割引適用されません。</a:t>
                      </a:r>
                      <a:endParaRPr kumimoji="1" lang="en-US" altLang="ja-JP" sz="800" b="0" dirty="0" smtClean="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extLst>
                  <a:ext uri="{0D108BD9-81ED-4DB2-BD59-A6C34878D82A}">
                    <a16:rowId xmlns:a16="http://schemas.microsoft.com/office/drawing/2014/main" val="3587020362"/>
                  </a:ext>
                </a:extLst>
              </a:tr>
              <a:tr h="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ピタットプラン </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5G(s)</a:t>
                      </a: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・ピタットプラン </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4G</a:t>
                      </a: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LTE(s)</a:t>
                      </a:r>
                      <a:endParaRPr kumimoji="1" lang="en-US" altLang="ja-JP" sz="800" b="0" baseline="0" dirty="0" smtClean="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hMerge="1">
                  <a:txBody>
                    <a:bodyPr/>
                    <a:lstStyle/>
                    <a:p>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b="0" dirty="0" smtClean="0">
                          <a:solidFill>
                            <a:schemeClr val="tx1"/>
                          </a:solidFill>
                          <a:latin typeface="Meiryo UI" panose="020B0604030504040204" pitchFamily="50" charset="-128"/>
                          <a:ea typeface="Meiryo UI" panose="020B0604030504040204" pitchFamily="50" charset="-128"/>
                        </a:rPr>
                        <a:t>データ容量　</a:t>
                      </a:r>
                      <a:r>
                        <a:rPr kumimoji="1" lang="en-US" altLang="ja-JP" sz="800" b="0" dirty="0" smtClean="0">
                          <a:solidFill>
                            <a:schemeClr val="tx1"/>
                          </a:solidFill>
                          <a:latin typeface="Meiryo UI" panose="020B0604030504040204" pitchFamily="50" charset="-128"/>
                          <a:ea typeface="Meiryo UI" panose="020B0604030504040204" pitchFamily="50" charset="-128"/>
                        </a:rPr>
                        <a:t>2GB</a:t>
                      </a:r>
                      <a:r>
                        <a:rPr kumimoji="1" lang="ja-JP" altLang="en-US" sz="800" b="0" dirty="0" smtClean="0">
                          <a:solidFill>
                            <a:schemeClr val="tx1"/>
                          </a:solidFill>
                          <a:latin typeface="Meiryo UI" panose="020B0604030504040204" pitchFamily="50" charset="-128"/>
                          <a:ea typeface="Meiryo UI" panose="020B0604030504040204" pitchFamily="50" charset="-128"/>
                        </a:rPr>
                        <a:t>超～</a:t>
                      </a:r>
                      <a:r>
                        <a:rPr kumimoji="1" lang="en-US" altLang="ja-JP" sz="800" b="0" dirty="0" smtClean="0">
                          <a:solidFill>
                            <a:schemeClr val="tx1"/>
                          </a:solidFill>
                          <a:latin typeface="Meiryo UI" panose="020B0604030504040204" pitchFamily="50" charset="-128"/>
                          <a:ea typeface="Meiryo UI" panose="020B0604030504040204" pitchFamily="50" charset="-128"/>
                        </a:rPr>
                        <a:t>20GB</a:t>
                      </a:r>
                      <a:r>
                        <a:rPr kumimoji="1" lang="ja-JP" altLang="en-US" sz="800" b="0" dirty="0" smtClean="0">
                          <a:solidFill>
                            <a:schemeClr val="tx1"/>
                          </a:solidFill>
                          <a:latin typeface="Meiryo UI" panose="020B0604030504040204" pitchFamily="50" charset="-128"/>
                          <a:ea typeface="Meiryo UI" panose="020B0604030504040204" pitchFamily="50" charset="-128"/>
                        </a:rPr>
                        <a:t>：翌月から永年</a:t>
                      </a:r>
                      <a:r>
                        <a:rPr kumimoji="1" lang="en-US" altLang="ja-JP" sz="800" b="0" dirty="0" smtClean="0">
                          <a:solidFill>
                            <a:schemeClr val="tx1"/>
                          </a:solidFill>
                          <a:latin typeface="Meiryo UI" panose="020B0604030504040204" pitchFamily="50" charset="-128"/>
                          <a:ea typeface="Meiryo UI" panose="020B0604030504040204" pitchFamily="50" charset="-128"/>
                        </a:rPr>
                        <a:t>550</a:t>
                      </a:r>
                      <a:r>
                        <a:rPr kumimoji="1" lang="ja-JP" altLang="en-US" sz="800" b="0" dirty="0" smtClean="0">
                          <a:solidFill>
                            <a:schemeClr val="tx1"/>
                          </a:solidFill>
                          <a:latin typeface="Meiryo UI" panose="020B0604030504040204" pitchFamily="50" charset="-128"/>
                          <a:ea typeface="Meiryo UI" panose="020B0604030504040204" pitchFamily="50" charset="-128"/>
                        </a:rPr>
                        <a:t>円</a:t>
                      </a:r>
                      <a:r>
                        <a:rPr kumimoji="1" lang="en-US" altLang="ja-JP" sz="800" b="0" dirty="0" smtClean="0">
                          <a:solidFill>
                            <a:schemeClr val="tx1"/>
                          </a:solidFill>
                          <a:latin typeface="Meiryo UI" panose="020B0604030504040204" pitchFamily="50" charset="-128"/>
                          <a:ea typeface="Meiryo UI" panose="020B0604030504040204" pitchFamily="50" charset="-128"/>
                        </a:rPr>
                        <a:t>/</a:t>
                      </a:r>
                      <a:r>
                        <a:rPr kumimoji="1" lang="ja-JP" altLang="en-US" sz="800" b="0" dirty="0" smtClean="0">
                          <a:solidFill>
                            <a:schemeClr val="tx1"/>
                          </a:solidFill>
                          <a:latin typeface="Meiryo UI" panose="020B0604030504040204" pitchFamily="50" charset="-128"/>
                          <a:ea typeface="Meiryo UI" panose="020B0604030504040204" pitchFamily="50" charset="-128"/>
                        </a:rPr>
                        <a:t>月割引</a:t>
                      </a:r>
                      <a:endParaRPr kumimoji="1" lang="en-US" altLang="ja-JP" sz="800" b="0" dirty="0" smtClean="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b="0" dirty="0" smtClean="0">
                          <a:solidFill>
                            <a:srgbClr val="FF0000"/>
                          </a:solidFill>
                          <a:latin typeface="Meiryo UI" panose="020B0604030504040204" pitchFamily="50" charset="-128"/>
                          <a:ea typeface="Meiryo UI" panose="020B0604030504040204" pitchFamily="50" charset="-128"/>
                        </a:rPr>
                        <a:t>※</a:t>
                      </a:r>
                      <a:r>
                        <a:rPr kumimoji="1" lang="ja-JP" altLang="en-US" sz="800" b="0" dirty="0" smtClean="0">
                          <a:solidFill>
                            <a:srgbClr val="FF0000"/>
                          </a:solidFill>
                          <a:latin typeface="Meiryo UI" panose="020B0604030504040204" pitchFamily="50" charset="-128"/>
                          <a:ea typeface="Meiryo UI" panose="020B0604030504040204" pitchFamily="50" charset="-128"/>
                        </a:rPr>
                        <a:t>データ容量～</a:t>
                      </a:r>
                      <a:r>
                        <a:rPr kumimoji="1" lang="en-US" altLang="ja-JP" sz="800" b="0" dirty="0" smtClean="0">
                          <a:solidFill>
                            <a:srgbClr val="FF0000"/>
                          </a:solidFill>
                          <a:latin typeface="Meiryo UI" panose="020B0604030504040204" pitchFamily="50" charset="-128"/>
                          <a:ea typeface="Meiryo UI" panose="020B0604030504040204" pitchFamily="50" charset="-128"/>
                        </a:rPr>
                        <a:t>2GB</a:t>
                      </a:r>
                      <a:r>
                        <a:rPr kumimoji="1" lang="ja-JP" altLang="en-US" sz="800" b="0" dirty="0" smtClean="0">
                          <a:solidFill>
                            <a:srgbClr val="FF0000"/>
                          </a:solidFill>
                          <a:latin typeface="Meiryo UI" panose="020B0604030504040204" pitchFamily="50" charset="-128"/>
                          <a:ea typeface="Meiryo UI" panose="020B0604030504040204" pitchFamily="50" charset="-128"/>
                        </a:rPr>
                        <a:t>ご利用の月は割引適用されません。</a:t>
                      </a:r>
                      <a:endParaRPr kumimoji="1" lang="en-US" altLang="ja-JP" sz="800" b="0" dirty="0" smtClean="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extLst>
                  <a:ext uri="{0D108BD9-81ED-4DB2-BD59-A6C34878D82A}">
                    <a16:rowId xmlns:a16="http://schemas.microsoft.com/office/drawing/2014/main" val="338044207"/>
                  </a:ext>
                </a:extLst>
              </a:tr>
              <a:tr h="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b="0" dirty="0" smtClean="0">
                          <a:solidFill>
                            <a:schemeClr val="tx1"/>
                          </a:solidFill>
                          <a:latin typeface="Meiryo UI" panose="020B0604030504040204" pitchFamily="50" charset="-128"/>
                          <a:ea typeface="Meiryo UI" panose="020B0604030504040204" pitchFamily="50" charset="-128"/>
                        </a:rPr>
                        <a:t>使い放題</a:t>
                      </a:r>
                      <a:r>
                        <a:rPr lang="en-US" altLang="ja-JP" sz="800" b="0" dirty="0" smtClean="0">
                          <a:solidFill>
                            <a:schemeClr val="tx1"/>
                          </a:solidFill>
                          <a:latin typeface="Meiryo UI" panose="020B0604030504040204" pitchFamily="50" charset="-128"/>
                          <a:ea typeface="Meiryo UI" panose="020B0604030504040204" pitchFamily="50" charset="-128"/>
                        </a:rPr>
                        <a:t>MAX 5G ALL STAR</a:t>
                      </a:r>
                      <a:r>
                        <a:rPr lang="ja-JP" altLang="en-US" sz="800" b="0" dirty="0" smtClean="0">
                          <a:solidFill>
                            <a:schemeClr val="tx1"/>
                          </a:solidFill>
                          <a:latin typeface="Meiryo UI" panose="020B0604030504040204" pitchFamily="50" charset="-128"/>
                          <a:ea typeface="Meiryo UI" panose="020B0604030504040204" pitchFamily="50" charset="-128"/>
                        </a:rPr>
                        <a:t>パック・使い放題</a:t>
                      </a:r>
                      <a:r>
                        <a:rPr lang="en-US" altLang="ja-JP" sz="800" b="0" dirty="0" smtClean="0">
                          <a:solidFill>
                            <a:schemeClr val="tx1"/>
                          </a:solidFill>
                          <a:latin typeface="Meiryo UI" panose="020B0604030504040204" pitchFamily="50" charset="-128"/>
                          <a:ea typeface="Meiryo UI" panose="020B0604030504040204" pitchFamily="50" charset="-128"/>
                        </a:rPr>
                        <a:t>MAX 5G </a:t>
                      </a:r>
                      <a:r>
                        <a:rPr lang="ja-JP" altLang="en-US" sz="800" b="0" dirty="0" smtClean="0">
                          <a:solidFill>
                            <a:schemeClr val="tx1"/>
                          </a:solidFill>
                          <a:latin typeface="Meiryo UI" panose="020B0604030504040204" pitchFamily="50" charset="-128"/>
                          <a:ea typeface="Meiryo UI" panose="020B0604030504040204" pitchFamily="50" charset="-128"/>
                        </a:rPr>
                        <a:t>テレビパック・使い放題</a:t>
                      </a:r>
                      <a:r>
                        <a:rPr lang="en-US" altLang="ja-JP" sz="800" b="0" dirty="0" smtClean="0">
                          <a:solidFill>
                            <a:schemeClr val="tx1"/>
                          </a:solidFill>
                          <a:latin typeface="Meiryo UI" panose="020B0604030504040204" pitchFamily="50" charset="-128"/>
                          <a:ea typeface="Meiryo UI" panose="020B0604030504040204" pitchFamily="50" charset="-128"/>
                        </a:rPr>
                        <a:t>MAX 5G Netflix</a:t>
                      </a:r>
                      <a:r>
                        <a:rPr lang="ja-JP" altLang="en-US" sz="800" b="0" dirty="0" smtClean="0">
                          <a:solidFill>
                            <a:schemeClr val="tx1"/>
                          </a:solidFill>
                          <a:latin typeface="Meiryo UI" panose="020B0604030504040204" pitchFamily="50" charset="-128"/>
                          <a:ea typeface="Meiryo UI" panose="020B0604030504040204" pitchFamily="50" charset="-128"/>
                        </a:rPr>
                        <a:t>パック</a:t>
                      </a:r>
                      <a:r>
                        <a:rPr lang="en-US" altLang="ja-JP" sz="800" b="0" dirty="0" smtClean="0">
                          <a:solidFill>
                            <a:schemeClr val="tx1"/>
                          </a:solidFill>
                          <a:latin typeface="Meiryo UI" panose="020B0604030504040204" pitchFamily="50" charset="-128"/>
                          <a:ea typeface="Meiryo UI" panose="020B0604030504040204" pitchFamily="50" charset="-128"/>
                        </a:rPr>
                        <a:t>(P)</a:t>
                      </a:r>
                      <a:r>
                        <a:rPr lang="ja-JP" altLang="en-US" sz="800" b="0" dirty="0" smtClean="0">
                          <a:solidFill>
                            <a:schemeClr val="tx1"/>
                          </a:solidFill>
                          <a:latin typeface="Meiryo UI" panose="020B0604030504040204" pitchFamily="50" charset="-128"/>
                          <a:ea typeface="Meiryo UI" panose="020B0604030504040204" pitchFamily="50" charset="-128"/>
                        </a:rPr>
                        <a:t>・使い放題</a:t>
                      </a:r>
                      <a:r>
                        <a:rPr lang="en-US" altLang="ja-JP" sz="800" b="0" dirty="0" smtClean="0">
                          <a:solidFill>
                            <a:schemeClr val="tx1"/>
                          </a:solidFill>
                          <a:latin typeface="Meiryo UI" panose="020B0604030504040204" pitchFamily="50" charset="-128"/>
                          <a:ea typeface="Meiryo UI" panose="020B0604030504040204" pitchFamily="50" charset="-128"/>
                        </a:rPr>
                        <a:t>MAX 5G Netflix</a:t>
                      </a:r>
                      <a:r>
                        <a:rPr lang="ja-JP" altLang="en-US" sz="800" b="0" dirty="0" smtClean="0">
                          <a:solidFill>
                            <a:schemeClr val="tx1"/>
                          </a:solidFill>
                          <a:latin typeface="Meiryo UI" panose="020B0604030504040204" pitchFamily="50" charset="-128"/>
                          <a:ea typeface="Meiryo UI" panose="020B0604030504040204" pitchFamily="50" charset="-128"/>
                        </a:rPr>
                        <a:t>パック・使い放題</a:t>
                      </a:r>
                      <a:r>
                        <a:rPr lang="en-US" altLang="ja-JP" sz="800" b="0" dirty="0" smtClean="0">
                          <a:solidFill>
                            <a:schemeClr val="tx1"/>
                          </a:solidFill>
                          <a:latin typeface="Meiryo UI" panose="020B0604030504040204" pitchFamily="50" charset="-128"/>
                          <a:ea typeface="Meiryo UI" panose="020B0604030504040204" pitchFamily="50" charset="-128"/>
                        </a:rPr>
                        <a:t>MAX 5G with Amazon</a:t>
                      </a:r>
                      <a:r>
                        <a:rPr lang="ja-JP" altLang="en-US" sz="800" b="0" dirty="0" smtClean="0">
                          <a:solidFill>
                            <a:schemeClr val="tx1"/>
                          </a:solidFill>
                          <a:latin typeface="Meiryo UI" panose="020B0604030504040204" pitchFamily="50" charset="-128"/>
                          <a:ea typeface="Meiryo UI" panose="020B0604030504040204" pitchFamily="50" charset="-128"/>
                        </a:rPr>
                        <a:t>プライム・使い放題</a:t>
                      </a:r>
                      <a:r>
                        <a:rPr lang="en-US" altLang="ja-JP" sz="800" b="0" dirty="0" smtClean="0">
                          <a:solidFill>
                            <a:schemeClr val="tx1"/>
                          </a:solidFill>
                          <a:latin typeface="Meiryo UI" panose="020B0604030504040204" pitchFamily="50" charset="-128"/>
                          <a:ea typeface="Meiryo UI" panose="020B0604030504040204" pitchFamily="50" charset="-128"/>
                        </a:rPr>
                        <a:t>MAX 5G</a:t>
                      </a:r>
                      <a:r>
                        <a:rPr lang="ja-JP" altLang="en-US" sz="800" b="0" dirty="0" smtClean="0">
                          <a:solidFill>
                            <a:schemeClr val="tx1"/>
                          </a:solidFill>
                          <a:latin typeface="Meiryo UI" panose="020B0604030504040204" pitchFamily="50" charset="-128"/>
                          <a:ea typeface="Meiryo UI" panose="020B0604030504040204" pitchFamily="50" charset="-128"/>
                        </a:rPr>
                        <a:t>・</a:t>
                      </a:r>
                      <a:endParaRPr lang="en-US" altLang="ja-JP" sz="800" b="0"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b="0" dirty="0" smtClean="0">
                          <a:solidFill>
                            <a:schemeClr val="tx1"/>
                          </a:solidFill>
                          <a:latin typeface="Meiryo UI" panose="020B0604030504040204" pitchFamily="50" charset="-128"/>
                          <a:ea typeface="Meiryo UI" panose="020B0604030504040204" pitchFamily="50" charset="-128"/>
                        </a:rPr>
                        <a:t>使い放題</a:t>
                      </a:r>
                      <a:r>
                        <a:rPr lang="en-US" altLang="ja-JP" sz="800" b="0" dirty="0" smtClean="0">
                          <a:solidFill>
                            <a:schemeClr val="tx1"/>
                          </a:solidFill>
                          <a:latin typeface="Meiryo UI" panose="020B0604030504040204" pitchFamily="50" charset="-128"/>
                          <a:ea typeface="Meiryo UI" panose="020B0604030504040204" pitchFamily="50" charset="-128"/>
                        </a:rPr>
                        <a:t>MAX 4G </a:t>
                      </a:r>
                      <a:r>
                        <a:rPr lang="ja-JP" altLang="en-US" sz="800" b="0" dirty="0" smtClean="0">
                          <a:solidFill>
                            <a:schemeClr val="tx1"/>
                          </a:solidFill>
                          <a:latin typeface="Meiryo UI" panose="020B0604030504040204" pitchFamily="50" charset="-128"/>
                          <a:ea typeface="Meiryo UI" panose="020B0604030504040204" pitchFamily="50" charset="-128"/>
                        </a:rPr>
                        <a:t>テレビパック・使い放題</a:t>
                      </a:r>
                      <a:r>
                        <a:rPr lang="en-US" altLang="ja-JP" sz="800" b="0" dirty="0" smtClean="0">
                          <a:solidFill>
                            <a:schemeClr val="tx1"/>
                          </a:solidFill>
                          <a:latin typeface="Meiryo UI" panose="020B0604030504040204" pitchFamily="50" charset="-128"/>
                          <a:ea typeface="Meiryo UI" panose="020B0604030504040204" pitchFamily="50" charset="-128"/>
                        </a:rPr>
                        <a:t>MAX 4G Netflix</a:t>
                      </a:r>
                      <a:r>
                        <a:rPr lang="ja-JP" altLang="en-US" sz="800" b="0" dirty="0" smtClean="0">
                          <a:solidFill>
                            <a:schemeClr val="tx1"/>
                          </a:solidFill>
                          <a:latin typeface="Meiryo UI" panose="020B0604030504040204" pitchFamily="50" charset="-128"/>
                          <a:ea typeface="Meiryo UI" panose="020B0604030504040204" pitchFamily="50" charset="-128"/>
                        </a:rPr>
                        <a:t>パック</a:t>
                      </a:r>
                      <a:r>
                        <a:rPr lang="en-US" altLang="ja-JP" sz="800" b="0" dirty="0" smtClean="0">
                          <a:solidFill>
                            <a:schemeClr val="tx1"/>
                          </a:solidFill>
                          <a:latin typeface="Meiryo UI" panose="020B0604030504040204" pitchFamily="50" charset="-128"/>
                          <a:ea typeface="Meiryo UI" panose="020B0604030504040204" pitchFamily="50" charset="-128"/>
                        </a:rPr>
                        <a:t>(P)</a:t>
                      </a:r>
                      <a:r>
                        <a:rPr lang="ja-JP" altLang="en-US" sz="800" b="0" dirty="0" smtClean="0">
                          <a:solidFill>
                            <a:schemeClr val="tx1"/>
                          </a:solidFill>
                          <a:latin typeface="Meiryo UI" panose="020B0604030504040204" pitchFamily="50" charset="-128"/>
                          <a:ea typeface="Meiryo UI" panose="020B0604030504040204" pitchFamily="50" charset="-128"/>
                        </a:rPr>
                        <a:t>・使い放題</a:t>
                      </a:r>
                      <a:r>
                        <a:rPr lang="en-US" altLang="ja-JP" sz="800" b="0" dirty="0" smtClean="0">
                          <a:solidFill>
                            <a:schemeClr val="tx1"/>
                          </a:solidFill>
                          <a:latin typeface="Meiryo UI" panose="020B0604030504040204" pitchFamily="50" charset="-128"/>
                          <a:ea typeface="Meiryo UI" panose="020B0604030504040204" pitchFamily="50" charset="-128"/>
                        </a:rPr>
                        <a:t>MAX 4G Netflix</a:t>
                      </a:r>
                      <a:r>
                        <a:rPr lang="ja-JP" altLang="en-US" sz="800" b="0" dirty="0" smtClean="0">
                          <a:solidFill>
                            <a:schemeClr val="tx1"/>
                          </a:solidFill>
                          <a:latin typeface="Meiryo UI" panose="020B0604030504040204" pitchFamily="50" charset="-128"/>
                          <a:ea typeface="Meiryo UI" panose="020B0604030504040204" pitchFamily="50" charset="-128"/>
                        </a:rPr>
                        <a:t>パック・</a:t>
                      </a:r>
                      <a:endParaRPr lang="en-US" altLang="ja-JP" sz="800" b="0"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b="0" dirty="0" smtClean="0">
                          <a:solidFill>
                            <a:schemeClr val="tx1"/>
                          </a:solidFill>
                          <a:latin typeface="Meiryo UI" panose="020B0604030504040204" pitchFamily="50" charset="-128"/>
                          <a:ea typeface="Meiryo UI" panose="020B0604030504040204" pitchFamily="50" charset="-128"/>
                        </a:rPr>
                        <a:t>使い放題</a:t>
                      </a:r>
                      <a:r>
                        <a:rPr lang="en-US" altLang="ja-JP" sz="800" b="0" dirty="0" smtClean="0">
                          <a:solidFill>
                            <a:schemeClr val="tx1"/>
                          </a:solidFill>
                          <a:latin typeface="Meiryo UI" panose="020B0604030504040204" pitchFamily="50" charset="-128"/>
                          <a:ea typeface="Meiryo UI" panose="020B0604030504040204" pitchFamily="50" charset="-128"/>
                        </a:rPr>
                        <a:t>MAX 4G</a:t>
                      </a:r>
                      <a:r>
                        <a:rPr lang="ja-JP" altLang="en-US" sz="800" b="0" dirty="0" smtClean="0">
                          <a:solidFill>
                            <a:schemeClr val="tx1"/>
                          </a:solidFill>
                          <a:latin typeface="Meiryo UI" panose="020B0604030504040204" pitchFamily="50" charset="-128"/>
                          <a:ea typeface="Meiryo UI" panose="020B0604030504040204" pitchFamily="50" charset="-128"/>
                        </a:rPr>
                        <a:t>・タブレットプラン</a:t>
                      </a:r>
                      <a:r>
                        <a:rPr lang="en-US" altLang="ja-JP" sz="800" b="0" dirty="0" smtClean="0">
                          <a:solidFill>
                            <a:schemeClr val="tx1"/>
                          </a:solidFill>
                          <a:latin typeface="Meiryo UI" panose="020B0604030504040204" pitchFamily="50" charset="-128"/>
                          <a:ea typeface="Meiryo UI" panose="020B0604030504040204" pitchFamily="50" charset="-128"/>
                        </a:rPr>
                        <a:t>20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b="0" dirty="0" smtClean="0">
                          <a:latin typeface="Meiryo UI" panose="020B0604030504040204" pitchFamily="50" charset="-128"/>
                          <a:ea typeface="Meiryo UI" panose="020B0604030504040204" pitchFamily="50" charset="-128"/>
                        </a:rPr>
                        <a:t>翌月から</a:t>
                      </a:r>
                      <a:r>
                        <a:rPr lang="ja-JP" altLang="en-US" sz="800" b="0" dirty="0" smtClean="0">
                          <a:solidFill>
                            <a:schemeClr val="tx1"/>
                          </a:solidFill>
                          <a:latin typeface="Meiryo UI" panose="020B0604030504040204" pitchFamily="50" charset="-128"/>
                          <a:ea typeface="Meiryo UI" panose="020B0604030504040204" pitchFamily="50" charset="-128"/>
                        </a:rPr>
                        <a:t>永年</a:t>
                      </a:r>
                      <a:r>
                        <a:rPr kumimoji="1" lang="en-US" altLang="ja-JP" sz="800" b="0" baseline="0" dirty="0" smtClean="0">
                          <a:solidFill>
                            <a:schemeClr val="tx1"/>
                          </a:solidFill>
                          <a:latin typeface="Meiryo UI" panose="020B0604030504040204" pitchFamily="50" charset="-128"/>
                          <a:ea typeface="Meiryo UI" panose="020B0604030504040204" pitchFamily="50" charset="-128"/>
                        </a:rPr>
                        <a:t>1,100</a:t>
                      </a:r>
                      <a:r>
                        <a:rPr kumimoji="1" lang="ja-JP" altLang="en-US" sz="800" b="0" dirty="0" smtClean="0">
                          <a:solidFill>
                            <a:schemeClr val="tx1"/>
                          </a:solidFill>
                          <a:latin typeface="Meiryo UI" panose="020B0604030504040204" pitchFamily="50" charset="-128"/>
                          <a:ea typeface="Meiryo UI" panose="020B0604030504040204" pitchFamily="50" charset="-128"/>
                        </a:rPr>
                        <a:t>円</a:t>
                      </a:r>
                      <a:r>
                        <a:rPr kumimoji="1" lang="en-US" altLang="ja-JP" sz="800" b="0" dirty="0" smtClean="0">
                          <a:solidFill>
                            <a:schemeClr val="tx1"/>
                          </a:solidFill>
                          <a:latin typeface="Meiryo UI" panose="020B0604030504040204" pitchFamily="50" charset="-128"/>
                          <a:ea typeface="Meiryo UI" panose="020B0604030504040204" pitchFamily="50" charset="-128"/>
                        </a:rPr>
                        <a:t>/</a:t>
                      </a:r>
                      <a:r>
                        <a:rPr kumimoji="1" lang="ja-JP" altLang="en-US" sz="800" b="0" dirty="0" smtClean="0">
                          <a:solidFill>
                            <a:schemeClr val="tx1"/>
                          </a:solidFill>
                          <a:latin typeface="Meiryo UI" panose="020B0604030504040204" pitchFamily="50" charset="-128"/>
                          <a:ea typeface="Meiryo UI" panose="020B0604030504040204" pitchFamily="50" charset="-128"/>
                        </a:rPr>
                        <a:t>月</a:t>
                      </a:r>
                      <a:r>
                        <a:rPr lang="ja-JP" altLang="en-US" sz="800" b="0" dirty="0" smtClean="0">
                          <a:solidFill>
                            <a:schemeClr val="tx1"/>
                          </a:solidFill>
                          <a:latin typeface="Meiryo UI" panose="020B0604030504040204" pitchFamily="50" charset="-128"/>
                          <a:ea typeface="Meiryo UI" panose="020B0604030504040204" pitchFamily="50" charset="-128"/>
                        </a:rPr>
                        <a:t>割引</a:t>
                      </a:r>
                      <a:endParaRPr lang="en-US" altLang="ja-JP" sz="800" b="0" dirty="0" smtClean="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extLst>
                  <a:ext uri="{0D108BD9-81ED-4DB2-BD59-A6C34878D82A}">
                    <a16:rowId xmlns:a16="http://schemas.microsoft.com/office/drawing/2014/main" val="87868946"/>
                  </a:ext>
                </a:extLst>
              </a:tr>
              <a:tr h="0">
                <a:tc rowSpan="8">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Meiryo UI" panose="020B0604030504040204" pitchFamily="50" charset="-128"/>
                          <a:ea typeface="Meiryo UI" panose="020B0604030504040204" pitchFamily="50" charset="-128"/>
                        </a:rPr>
                        <a:t>新規受付終了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dirty="0" smtClean="0">
                          <a:solidFill>
                            <a:schemeClr val="tx1"/>
                          </a:solidFill>
                          <a:latin typeface="Meiryo UI" panose="020B0604030504040204" pitchFamily="50" charset="-128"/>
                          <a:ea typeface="Meiryo UI" panose="020B0604030504040204" pitchFamily="50" charset="-128"/>
                        </a:rPr>
                        <a:t>新</a:t>
                      </a:r>
                      <a:r>
                        <a:rPr kumimoji="1" lang="en-US" altLang="ja-JP" sz="800" b="0" dirty="0" smtClean="0">
                          <a:solidFill>
                            <a:schemeClr val="tx1"/>
                          </a:solidFill>
                          <a:latin typeface="Meiryo UI" panose="020B0604030504040204" pitchFamily="50" charset="-128"/>
                          <a:ea typeface="Meiryo UI" panose="020B0604030504040204" pitchFamily="50" charset="-128"/>
                        </a:rPr>
                        <a:t>au</a:t>
                      </a:r>
                      <a:r>
                        <a:rPr kumimoji="1" lang="ja-JP" altLang="en-US" sz="800" b="0" dirty="0" smtClean="0">
                          <a:solidFill>
                            <a:schemeClr val="tx1"/>
                          </a:solidFill>
                          <a:latin typeface="Meiryo UI" panose="020B0604030504040204" pitchFamily="50" charset="-128"/>
                          <a:ea typeface="Meiryo UI" panose="020B0604030504040204" pitchFamily="50" charset="-128"/>
                        </a:rPr>
                        <a:t>ピタットプラン</a:t>
                      </a:r>
                      <a:endParaRPr lang="en-US" altLang="ja-JP" sz="800" b="0" baseline="30000" dirty="0" smtClean="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b="0" dirty="0" smtClean="0">
                          <a:solidFill>
                            <a:schemeClr val="tx1"/>
                          </a:solidFill>
                          <a:latin typeface="Meiryo UI" panose="020B0604030504040204" pitchFamily="50" charset="-128"/>
                          <a:ea typeface="Meiryo UI" panose="020B0604030504040204" pitchFamily="50" charset="-128"/>
                        </a:rPr>
                        <a:t>データ容量</a:t>
                      </a:r>
                      <a:r>
                        <a:rPr kumimoji="1" lang="ja-JP" altLang="en-US" sz="800" b="0" baseline="0" dirty="0" smtClean="0">
                          <a:solidFill>
                            <a:schemeClr val="tx1"/>
                          </a:solidFill>
                          <a:latin typeface="Meiryo UI" panose="020B0604030504040204" pitchFamily="50" charset="-128"/>
                          <a:ea typeface="Meiryo UI" panose="020B0604030504040204" pitchFamily="50" charset="-128"/>
                        </a:rPr>
                        <a:t> </a:t>
                      </a:r>
                      <a:r>
                        <a:rPr kumimoji="1" lang="en-US" altLang="ja-JP" sz="800" b="0" dirty="0" smtClean="0">
                          <a:solidFill>
                            <a:schemeClr val="tx1"/>
                          </a:solidFill>
                          <a:latin typeface="Meiryo UI" panose="020B0604030504040204" pitchFamily="50" charset="-128"/>
                          <a:ea typeface="Meiryo UI" panose="020B0604030504040204" pitchFamily="50" charset="-128"/>
                        </a:rPr>
                        <a:t>1GB</a:t>
                      </a:r>
                      <a:r>
                        <a:rPr kumimoji="1" lang="ja-JP" altLang="en-US" sz="800" b="0" dirty="0" smtClean="0">
                          <a:solidFill>
                            <a:schemeClr val="tx1"/>
                          </a:solidFill>
                          <a:latin typeface="Meiryo UI" panose="020B0604030504040204" pitchFamily="50" charset="-128"/>
                          <a:ea typeface="Meiryo UI" panose="020B0604030504040204" pitchFamily="50" charset="-128"/>
                        </a:rPr>
                        <a:t>超～</a:t>
                      </a:r>
                      <a:r>
                        <a:rPr kumimoji="1" lang="en-US" altLang="ja-JP" sz="800" b="0" dirty="0" smtClean="0">
                          <a:solidFill>
                            <a:schemeClr val="tx1"/>
                          </a:solidFill>
                          <a:latin typeface="Meiryo UI" panose="020B0604030504040204" pitchFamily="50" charset="-128"/>
                          <a:ea typeface="Meiryo UI" panose="020B0604030504040204" pitchFamily="50" charset="-128"/>
                        </a:rPr>
                        <a:t>7GB</a:t>
                      </a:r>
                      <a:r>
                        <a:rPr kumimoji="1" lang="ja-JP" altLang="en-US" sz="800" b="0" dirty="0" smtClean="0">
                          <a:solidFill>
                            <a:schemeClr val="tx1"/>
                          </a:solidFill>
                          <a:latin typeface="Meiryo UI" panose="020B0604030504040204" pitchFamily="50" charset="-128"/>
                          <a:ea typeface="Meiryo UI" panose="020B0604030504040204" pitchFamily="50" charset="-128"/>
                        </a:rPr>
                        <a:t>：翌月から永年</a:t>
                      </a:r>
                      <a:r>
                        <a:rPr kumimoji="1" lang="en-US" altLang="ja-JP" sz="800" b="0" dirty="0" smtClean="0">
                          <a:solidFill>
                            <a:schemeClr val="tx1"/>
                          </a:solidFill>
                          <a:latin typeface="Meiryo UI" panose="020B0604030504040204" pitchFamily="50" charset="-128"/>
                          <a:ea typeface="Meiryo UI" panose="020B0604030504040204" pitchFamily="50" charset="-128"/>
                        </a:rPr>
                        <a:t>550</a:t>
                      </a:r>
                      <a:r>
                        <a:rPr kumimoji="1" lang="ja-JP" altLang="en-US" sz="800" b="0" dirty="0" smtClean="0">
                          <a:solidFill>
                            <a:schemeClr val="tx1"/>
                          </a:solidFill>
                          <a:latin typeface="Meiryo UI" panose="020B0604030504040204" pitchFamily="50" charset="-128"/>
                          <a:ea typeface="Meiryo UI" panose="020B0604030504040204" pitchFamily="50" charset="-128"/>
                        </a:rPr>
                        <a:t>円</a:t>
                      </a:r>
                      <a:r>
                        <a:rPr kumimoji="1" lang="en-US" altLang="ja-JP" sz="800" b="0" dirty="0" smtClean="0">
                          <a:solidFill>
                            <a:schemeClr val="tx1"/>
                          </a:solidFill>
                          <a:latin typeface="Meiryo UI" panose="020B0604030504040204" pitchFamily="50" charset="-128"/>
                          <a:ea typeface="Meiryo UI" panose="020B0604030504040204" pitchFamily="50" charset="-128"/>
                        </a:rPr>
                        <a:t>/</a:t>
                      </a:r>
                      <a:r>
                        <a:rPr kumimoji="1" lang="ja-JP" altLang="en-US" sz="800" b="0" dirty="0" smtClean="0">
                          <a:solidFill>
                            <a:schemeClr val="tx1"/>
                          </a:solidFill>
                          <a:latin typeface="Meiryo UI" panose="020B0604030504040204" pitchFamily="50" charset="-128"/>
                          <a:ea typeface="Meiryo UI" panose="020B0604030504040204" pitchFamily="50" charset="-128"/>
                        </a:rPr>
                        <a:t>月割引</a:t>
                      </a:r>
                      <a:endParaRPr kumimoji="1" lang="en-US" altLang="ja-JP" sz="800" b="0" dirty="0" smtClean="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b="0" dirty="0" smtClean="0">
                          <a:solidFill>
                            <a:srgbClr val="FF0000"/>
                          </a:solidFill>
                          <a:latin typeface="Meiryo UI" panose="020B0604030504040204" pitchFamily="50" charset="-128"/>
                          <a:ea typeface="Meiryo UI" panose="020B0604030504040204" pitchFamily="50" charset="-128"/>
                        </a:rPr>
                        <a:t>※</a:t>
                      </a:r>
                      <a:r>
                        <a:rPr kumimoji="1" lang="ja-JP" altLang="en-US" sz="800" b="0" dirty="0" smtClean="0">
                          <a:solidFill>
                            <a:srgbClr val="FF0000"/>
                          </a:solidFill>
                          <a:latin typeface="Meiryo UI" panose="020B0604030504040204" pitchFamily="50" charset="-128"/>
                          <a:ea typeface="Meiryo UI" panose="020B0604030504040204" pitchFamily="50" charset="-128"/>
                        </a:rPr>
                        <a:t>データ容量～</a:t>
                      </a:r>
                      <a:r>
                        <a:rPr kumimoji="1" lang="en-US" altLang="ja-JP" sz="800" b="0" dirty="0" smtClean="0">
                          <a:solidFill>
                            <a:srgbClr val="FF0000"/>
                          </a:solidFill>
                          <a:latin typeface="Meiryo UI" panose="020B0604030504040204" pitchFamily="50" charset="-128"/>
                          <a:ea typeface="Meiryo UI" panose="020B0604030504040204" pitchFamily="50" charset="-128"/>
                        </a:rPr>
                        <a:t>1GB</a:t>
                      </a:r>
                      <a:r>
                        <a:rPr kumimoji="1" lang="ja-JP" altLang="en-US" sz="800" b="0" dirty="0" smtClean="0">
                          <a:solidFill>
                            <a:srgbClr val="FF0000"/>
                          </a:solidFill>
                          <a:latin typeface="Meiryo UI" panose="020B0604030504040204" pitchFamily="50" charset="-128"/>
                          <a:ea typeface="Meiryo UI" panose="020B0604030504040204" pitchFamily="50" charset="-128"/>
                        </a:rPr>
                        <a:t>ご利用の月は割引適用されません。</a:t>
                      </a:r>
                      <a:endParaRPr kumimoji="1" lang="en-US" altLang="ja-JP" sz="800" b="0" dirty="0" smtClean="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93113127"/>
                  </a:ext>
                </a:extLst>
              </a:tr>
              <a:tr h="0">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800" b="0" dirty="0" smtClean="0">
                          <a:solidFill>
                            <a:schemeClr val="tx1"/>
                          </a:solidFill>
                          <a:latin typeface="Meiryo UI" panose="020B0604030504040204" pitchFamily="50" charset="-128"/>
                          <a:ea typeface="Meiryo UI" panose="020B0604030504040204" pitchFamily="50" charset="-128"/>
                        </a:rPr>
                        <a:t>au</a:t>
                      </a:r>
                      <a:r>
                        <a:rPr lang="ja-JP" altLang="en-US" sz="800" b="0" dirty="0" smtClean="0">
                          <a:solidFill>
                            <a:schemeClr val="tx1"/>
                          </a:solidFill>
                          <a:latin typeface="Meiryo UI" panose="020B0604030504040204" pitchFamily="50" charset="-128"/>
                          <a:ea typeface="Meiryo UI" panose="020B0604030504040204" pitchFamily="50" charset="-128"/>
                        </a:rPr>
                        <a:t>ピタットプラン・</a:t>
                      </a:r>
                      <a:r>
                        <a:rPr lang="en-US" altLang="ja-JP" sz="800" b="0" dirty="0" smtClean="0">
                          <a:solidFill>
                            <a:schemeClr val="tx1"/>
                          </a:solidFill>
                          <a:latin typeface="Meiryo UI" panose="020B0604030504040204" pitchFamily="50" charset="-128"/>
                          <a:ea typeface="Meiryo UI" panose="020B0604030504040204" pitchFamily="50" charset="-128"/>
                        </a:rPr>
                        <a:t>au</a:t>
                      </a:r>
                      <a:r>
                        <a:rPr lang="ja-JP" altLang="en-US" sz="800" b="0" dirty="0" smtClean="0">
                          <a:solidFill>
                            <a:schemeClr val="tx1"/>
                          </a:solidFill>
                          <a:latin typeface="Meiryo UI" panose="020B0604030504040204" pitchFamily="50" charset="-128"/>
                          <a:ea typeface="Meiryo UI" panose="020B0604030504040204" pitchFamily="50" charset="-128"/>
                        </a:rPr>
                        <a:t>ピタットプラン</a:t>
                      </a:r>
                      <a:r>
                        <a:rPr lang="en-US" altLang="ja-JP" sz="800" b="0" dirty="0" smtClean="0">
                          <a:solidFill>
                            <a:schemeClr val="tx1"/>
                          </a:solidFill>
                          <a:latin typeface="Meiryo UI" panose="020B0604030504040204" pitchFamily="50" charset="-128"/>
                          <a:ea typeface="Meiryo UI" panose="020B0604030504040204" pitchFamily="50" charset="-128"/>
                        </a:rPr>
                        <a: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dirty="0" smtClean="0">
                          <a:solidFill>
                            <a:schemeClr val="tx1"/>
                          </a:solidFill>
                          <a:latin typeface="Meiryo UI" panose="020B0604030504040204" pitchFamily="50" charset="-128"/>
                          <a:ea typeface="Meiryo UI" panose="020B0604030504040204" pitchFamily="50" charset="-128"/>
                        </a:rPr>
                        <a:t>データ容量</a:t>
                      </a:r>
                      <a:r>
                        <a:rPr kumimoji="1" lang="ja-JP" altLang="en-US" sz="800" b="0" baseline="0" dirty="0" smtClean="0">
                          <a:solidFill>
                            <a:schemeClr val="tx1"/>
                          </a:solidFill>
                          <a:latin typeface="Meiryo UI" panose="020B0604030504040204" pitchFamily="50" charset="-128"/>
                          <a:ea typeface="Meiryo UI" panose="020B0604030504040204" pitchFamily="50" charset="-128"/>
                        </a:rPr>
                        <a:t> </a:t>
                      </a:r>
                      <a:r>
                        <a:rPr kumimoji="1" lang="ja-JP" altLang="en-US" sz="800" b="0" dirty="0" smtClean="0">
                          <a:solidFill>
                            <a:schemeClr val="tx1"/>
                          </a:solidFill>
                          <a:latin typeface="Meiryo UI" panose="020B0604030504040204" pitchFamily="50" charset="-128"/>
                          <a:ea typeface="Meiryo UI" panose="020B0604030504040204" pitchFamily="50" charset="-128"/>
                        </a:rPr>
                        <a:t>～</a:t>
                      </a:r>
                      <a:r>
                        <a:rPr kumimoji="1" lang="en-US" altLang="ja-JP" sz="800" b="0" dirty="0" smtClean="0">
                          <a:solidFill>
                            <a:schemeClr val="tx1"/>
                          </a:solidFill>
                          <a:latin typeface="Meiryo UI" panose="020B0604030504040204" pitchFamily="50" charset="-128"/>
                          <a:ea typeface="Meiryo UI" panose="020B0604030504040204" pitchFamily="50" charset="-128"/>
                        </a:rPr>
                        <a:t>2GB</a:t>
                      </a:r>
                      <a:r>
                        <a:rPr kumimoji="1" lang="ja-JP" altLang="en-US" sz="800" b="0" dirty="0" smtClean="0">
                          <a:solidFill>
                            <a:schemeClr val="tx1"/>
                          </a:solidFill>
                          <a:latin typeface="Meiryo UI" panose="020B0604030504040204" pitchFamily="50" charset="-128"/>
                          <a:ea typeface="Meiryo UI" panose="020B0604030504040204" pitchFamily="50" charset="-128"/>
                        </a:rPr>
                        <a:t>：</a:t>
                      </a:r>
                      <a:r>
                        <a:rPr lang="ja-JP" altLang="en-US" sz="800" b="0" dirty="0" smtClean="0">
                          <a:latin typeface="Meiryo UI" panose="020B0604030504040204" pitchFamily="50" charset="-128"/>
                          <a:ea typeface="Meiryo UI" panose="020B0604030504040204" pitchFamily="50" charset="-128"/>
                        </a:rPr>
                        <a:t>翌月から</a:t>
                      </a:r>
                      <a:r>
                        <a:rPr kumimoji="1" lang="ja-JP" altLang="en-US" sz="800" b="0" dirty="0" smtClean="0">
                          <a:solidFill>
                            <a:schemeClr val="tx1"/>
                          </a:solidFill>
                          <a:latin typeface="Meiryo UI" panose="020B0604030504040204" pitchFamily="50" charset="-128"/>
                          <a:ea typeface="Meiryo UI" panose="020B0604030504040204" pitchFamily="50" charset="-128"/>
                        </a:rPr>
                        <a:t>永年</a:t>
                      </a:r>
                      <a:r>
                        <a:rPr kumimoji="1" lang="en-US" altLang="ja-JP" sz="800" b="0" dirty="0" smtClean="0">
                          <a:solidFill>
                            <a:schemeClr val="tx1"/>
                          </a:solidFill>
                          <a:latin typeface="Meiryo UI" panose="020B0604030504040204" pitchFamily="50" charset="-128"/>
                          <a:ea typeface="Meiryo UI" panose="020B0604030504040204" pitchFamily="50" charset="-128"/>
                        </a:rPr>
                        <a:t>550</a:t>
                      </a:r>
                      <a:r>
                        <a:rPr kumimoji="1" lang="ja-JP" altLang="en-US" sz="800" b="0" dirty="0" smtClean="0">
                          <a:solidFill>
                            <a:schemeClr val="tx1"/>
                          </a:solidFill>
                          <a:latin typeface="Meiryo UI" panose="020B0604030504040204" pitchFamily="50" charset="-128"/>
                          <a:ea typeface="Meiryo UI" panose="020B0604030504040204" pitchFamily="50" charset="-128"/>
                        </a:rPr>
                        <a:t>円</a:t>
                      </a:r>
                      <a:r>
                        <a:rPr kumimoji="1" lang="en-US" altLang="ja-JP" sz="800" b="0" dirty="0" smtClean="0">
                          <a:solidFill>
                            <a:schemeClr val="tx1"/>
                          </a:solidFill>
                          <a:latin typeface="Meiryo UI" panose="020B0604030504040204" pitchFamily="50" charset="-128"/>
                          <a:ea typeface="Meiryo UI" panose="020B0604030504040204" pitchFamily="50" charset="-128"/>
                        </a:rPr>
                        <a:t>/</a:t>
                      </a:r>
                      <a:r>
                        <a:rPr kumimoji="1" lang="ja-JP" altLang="en-US" sz="800" b="0" dirty="0" smtClean="0">
                          <a:solidFill>
                            <a:schemeClr val="tx1"/>
                          </a:solidFill>
                          <a:latin typeface="Meiryo UI" panose="020B0604030504040204" pitchFamily="50" charset="-128"/>
                          <a:ea typeface="Meiryo UI" panose="020B0604030504040204" pitchFamily="50" charset="-128"/>
                        </a:rPr>
                        <a:t>月割引</a:t>
                      </a:r>
                      <a:endParaRPr kumimoji="1" lang="en-US" altLang="ja-JP" sz="800" b="0" dirty="0" smtClean="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b="0" dirty="0" smtClean="0">
                          <a:solidFill>
                            <a:srgbClr val="FF0000"/>
                          </a:solidFill>
                          <a:latin typeface="Meiryo UI" panose="020B0604030504040204" pitchFamily="50" charset="-128"/>
                          <a:ea typeface="Meiryo UI" panose="020B0604030504040204" pitchFamily="50" charset="-128"/>
                        </a:rPr>
                        <a:t>※au</a:t>
                      </a:r>
                      <a:r>
                        <a:rPr kumimoji="1" lang="ja-JP" altLang="en-US" sz="800" b="0" dirty="0" smtClean="0">
                          <a:solidFill>
                            <a:srgbClr val="FF0000"/>
                          </a:solidFill>
                          <a:latin typeface="Meiryo UI" panose="020B0604030504040204" pitchFamily="50" charset="-128"/>
                          <a:ea typeface="Meiryo UI" panose="020B0604030504040204" pitchFamily="50" charset="-128"/>
                        </a:rPr>
                        <a:t>ピタットプラン</a:t>
                      </a:r>
                      <a:r>
                        <a:rPr kumimoji="1" lang="en-US" altLang="ja-JP" sz="800" b="0" dirty="0" smtClean="0">
                          <a:solidFill>
                            <a:srgbClr val="FF0000"/>
                          </a:solidFill>
                          <a:latin typeface="Meiryo UI" panose="020B0604030504040204" pitchFamily="50" charset="-128"/>
                          <a:ea typeface="Meiryo UI" panose="020B0604030504040204" pitchFamily="50" charset="-128"/>
                        </a:rPr>
                        <a:t>(</a:t>
                      </a:r>
                      <a:r>
                        <a:rPr kumimoji="1" lang="ja-JP" altLang="en-US" sz="800" b="0" dirty="0" smtClean="0">
                          <a:solidFill>
                            <a:srgbClr val="FF0000"/>
                          </a:solidFill>
                          <a:latin typeface="Meiryo UI" panose="020B0604030504040204" pitchFamily="50" charset="-128"/>
                          <a:ea typeface="Meiryo UI" panose="020B0604030504040204" pitchFamily="50" charset="-128"/>
                        </a:rPr>
                        <a:t>シンプル</a:t>
                      </a:r>
                      <a:r>
                        <a:rPr kumimoji="1" lang="en-US" altLang="ja-JP" sz="800" b="0" dirty="0" smtClean="0">
                          <a:solidFill>
                            <a:srgbClr val="FF0000"/>
                          </a:solidFill>
                          <a:latin typeface="Meiryo UI" panose="020B0604030504040204" pitchFamily="50" charset="-128"/>
                          <a:ea typeface="Meiryo UI" panose="020B0604030504040204" pitchFamily="50" charset="-128"/>
                        </a:rPr>
                        <a:t>)</a:t>
                      </a:r>
                      <a:r>
                        <a:rPr kumimoji="1" lang="ja-JP" altLang="en-US" sz="800" b="0" dirty="0" smtClean="0">
                          <a:solidFill>
                            <a:srgbClr val="FF0000"/>
                          </a:solidFill>
                          <a:latin typeface="Meiryo UI" panose="020B0604030504040204" pitchFamily="50" charset="-128"/>
                          <a:ea typeface="Meiryo UI" panose="020B0604030504040204" pitchFamily="50" charset="-128"/>
                        </a:rPr>
                        <a:t>でデータ容量～</a:t>
                      </a:r>
                      <a:r>
                        <a:rPr kumimoji="1" lang="en-US" altLang="ja-JP" sz="800" b="0" dirty="0" smtClean="0">
                          <a:solidFill>
                            <a:srgbClr val="FF0000"/>
                          </a:solidFill>
                          <a:latin typeface="Meiryo UI" panose="020B0604030504040204" pitchFamily="50" charset="-128"/>
                          <a:ea typeface="Meiryo UI" panose="020B0604030504040204" pitchFamily="50" charset="-128"/>
                        </a:rPr>
                        <a:t>1GB</a:t>
                      </a:r>
                      <a:r>
                        <a:rPr kumimoji="1" lang="ja-JP" altLang="en-US" sz="800" b="0" dirty="0" smtClean="0">
                          <a:solidFill>
                            <a:srgbClr val="FF0000"/>
                          </a:solidFill>
                          <a:latin typeface="Meiryo UI" panose="020B0604030504040204" pitchFamily="50" charset="-128"/>
                          <a:ea typeface="Meiryo UI" panose="020B0604030504040204" pitchFamily="50" charset="-128"/>
                        </a:rPr>
                        <a:t>ご利用の月は割引適用されません。</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dirty="0" smtClean="0">
                          <a:solidFill>
                            <a:schemeClr val="tx1"/>
                          </a:solidFill>
                          <a:latin typeface="Meiryo UI" panose="020B0604030504040204" pitchFamily="50" charset="-128"/>
                          <a:ea typeface="Meiryo UI" panose="020B0604030504040204" pitchFamily="50" charset="-128"/>
                        </a:rPr>
                        <a:t>　　　　　　　</a:t>
                      </a:r>
                      <a:r>
                        <a:rPr kumimoji="1" lang="en-US" altLang="ja-JP" sz="800" b="0" dirty="0" smtClean="0">
                          <a:solidFill>
                            <a:schemeClr val="tx1"/>
                          </a:solidFill>
                          <a:latin typeface="Meiryo UI" panose="020B0604030504040204" pitchFamily="50" charset="-128"/>
                          <a:ea typeface="Meiryo UI" panose="020B0604030504040204" pitchFamily="50" charset="-128"/>
                        </a:rPr>
                        <a:t>2GB</a:t>
                      </a:r>
                      <a:r>
                        <a:rPr kumimoji="1" lang="ja-JP" altLang="en-US" sz="800" b="0" dirty="0" smtClean="0">
                          <a:solidFill>
                            <a:schemeClr val="tx1"/>
                          </a:solidFill>
                          <a:latin typeface="Meiryo UI" panose="020B0604030504040204" pitchFamily="50" charset="-128"/>
                          <a:ea typeface="Meiryo UI" panose="020B0604030504040204" pitchFamily="50" charset="-128"/>
                        </a:rPr>
                        <a:t>超：</a:t>
                      </a:r>
                      <a:r>
                        <a:rPr lang="ja-JP" altLang="en-US" sz="800" b="0" dirty="0" smtClean="0">
                          <a:latin typeface="Meiryo UI" panose="020B0604030504040204" pitchFamily="50" charset="-128"/>
                          <a:ea typeface="Meiryo UI" panose="020B0604030504040204" pitchFamily="50" charset="-128"/>
                        </a:rPr>
                        <a:t>翌月から</a:t>
                      </a:r>
                      <a:r>
                        <a:rPr kumimoji="1" lang="ja-JP" altLang="en-US" sz="800" b="0" dirty="0" smtClean="0">
                          <a:solidFill>
                            <a:schemeClr val="tx1"/>
                          </a:solidFill>
                          <a:latin typeface="Meiryo UI" panose="020B0604030504040204" pitchFamily="50" charset="-128"/>
                          <a:ea typeface="Meiryo UI" panose="020B0604030504040204" pitchFamily="50" charset="-128"/>
                        </a:rPr>
                        <a:t>永年</a:t>
                      </a:r>
                      <a:r>
                        <a:rPr kumimoji="1" lang="en-US" altLang="ja-JP" sz="800" b="0" baseline="0" dirty="0" smtClean="0">
                          <a:solidFill>
                            <a:schemeClr val="tx1"/>
                          </a:solidFill>
                          <a:latin typeface="Meiryo UI" panose="020B0604030504040204" pitchFamily="50" charset="-128"/>
                          <a:ea typeface="Meiryo UI" panose="020B0604030504040204" pitchFamily="50" charset="-128"/>
                        </a:rPr>
                        <a:t>1,100</a:t>
                      </a:r>
                      <a:r>
                        <a:rPr kumimoji="1" lang="ja-JP" altLang="en-US" sz="800" b="0" dirty="0" smtClean="0">
                          <a:solidFill>
                            <a:schemeClr val="tx1"/>
                          </a:solidFill>
                          <a:latin typeface="Meiryo UI" panose="020B0604030504040204" pitchFamily="50" charset="-128"/>
                          <a:ea typeface="Meiryo UI" panose="020B0604030504040204" pitchFamily="50" charset="-128"/>
                        </a:rPr>
                        <a:t>円</a:t>
                      </a:r>
                      <a:r>
                        <a:rPr kumimoji="1" lang="en-US" altLang="ja-JP" sz="800" b="0" dirty="0" smtClean="0">
                          <a:solidFill>
                            <a:schemeClr val="tx1"/>
                          </a:solidFill>
                          <a:latin typeface="Meiryo UI" panose="020B0604030504040204" pitchFamily="50" charset="-128"/>
                          <a:ea typeface="Meiryo UI" panose="020B0604030504040204" pitchFamily="50" charset="-128"/>
                        </a:rPr>
                        <a:t>/</a:t>
                      </a:r>
                      <a:r>
                        <a:rPr kumimoji="1" lang="ja-JP" altLang="en-US" sz="800" b="0" dirty="0" smtClean="0">
                          <a:solidFill>
                            <a:schemeClr val="tx1"/>
                          </a:solidFill>
                          <a:latin typeface="Meiryo UI" panose="020B0604030504040204" pitchFamily="50" charset="-128"/>
                          <a:ea typeface="Meiryo UI" panose="020B0604030504040204" pitchFamily="50" charset="-128"/>
                        </a:rPr>
                        <a:t>月</a:t>
                      </a:r>
                      <a:r>
                        <a:rPr lang="ja-JP" altLang="en-US" sz="800" b="0" dirty="0" smtClean="0">
                          <a:solidFill>
                            <a:schemeClr val="tx1"/>
                          </a:solidFill>
                          <a:latin typeface="Meiryo UI" panose="020B0604030504040204" pitchFamily="50" charset="-128"/>
                          <a:ea typeface="Meiryo UI" panose="020B0604030504040204" pitchFamily="50" charset="-128"/>
                        </a:rPr>
                        <a:t>割引</a:t>
                      </a:r>
                      <a:endParaRPr lang="en-US" altLang="ja-JP" sz="800" b="0" dirty="0" smtClean="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01621943"/>
                  </a:ext>
                </a:extLst>
              </a:tr>
              <a:tr h="0">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800" b="0" dirty="0" smtClean="0">
                          <a:solidFill>
                            <a:schemeClr val="tx1"/>
                          </a:solidFill>
                          <a:latin typeface="Meiryo UI" panose="020B0604030504040204" pitchFamily="50" charset="-128"/>
                          <a:ea typeface="Meiryo UI" panose="020B0604030504040204" pitchFamily="50" charset="-128"/>
                        </a:rPr>
                        <a:t>au</a:t>
                      </a:r>
                      <a:r>
                        <a:rPr lang="ja-JP" altLang="en-US" sz="800" b="0" dirty="0" smtClean="0">
                          <a:solidFill>
                            <a:schemeClr val="tx1"/>
                          </a:solidFill>
                          <a:latin typeface="Meiryo UI" panose="020B0604030504040204" pitchFamily="50" charset="-128"/>
                          <a:ea typeface="Meiryo UI" panose="020B0604030504040204" pitchFamily="50" charset="-128"/>
                        </a:rPr>
                        <a:t>ピタットプラン</a:t>
                      </a:r>
                      <a:r>
                        <a:rPr lang="en-US" altLang="ja-JP" sz="800" b="0" dirty="0" smtClean="0">
                          <a:solidFill>
                            <a:schemeClr val="tx1"/>
                          </a:solidFill>
                          <a:latin typeface="Meiryo UI" panose="020B0604030504040204" pitchFamily="50" charset="-128"/>
                          <a:ea typeface="Meiryo UI" panose="020B0604030504040204" pitchFamily="50" charset="-128"/>
                        </a:rPr>
                        <a:t>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dirty="0" smtClean="0">
                          <a:solidFill>
                            <a:schemeClr val="tx1"/>
                          </a:solidFill>
                          <a:latin typeface="Meiryo UI" panose="020B0604030504040204" pitchFamily="50" charset="-128"/>
                          <a:ea typeface="Meiryo UI" panose="020B0604030504040204" pitchFamily="50" charset="-128"/>
                        </a:rPr>
                        <a:t>データ容量　～</a:t>
                      </a:r>
                      <a:r>
                        <a:rPr kumimoji="1" lang="en-US" altLang="ja-JP" sz="800" b="0" dirty="0" smtClean="0">
                          <a:solidFill>
                            <a:schemeClr val="tx1"/>
                          </a:solidFill>
                          <a:latin typeface="Meiryo UI" panose="020B0604030504040204" pitchFamily="50" charset="-128"/>
                          <a:ea typeface="Meiryo UI" panose="020B0604030504040204" pitchFamily="50" charset="-128"/>
                        </a:rPr>
                        <a:t>2GB</a:t>
                      </a:r>
                      <a:r>
                        <a:rPr kumimoji="1" lang="ja-JP" altLang="en-US" sz="800" b="0" dirty="0" smtClean="0">
                          <a:solidFill>
                            <a:schemeClr val="tx1"/>
                          </a:solidFill>
                          <a:latin typeface="Meiryo UI" panose="020B0604030504040204" pitchFamily="50" charset="-128"/>
                          <a:ea typeface="Meiryo UI" panose="020B0604030504040204" pitchFamily="50" charset="-128"/>
                        </a:rPr>
                        <a:t>：</a:t>
                      </a:r>
                      <a:r>
                        <a:rPr lang="ja-JP" altLang="en-US" sz="800" b="0" dirty="0" smtClean="0">
                          <a:solidFill>
                            <a:schemeClr val="tx1"/>
                          </a:solidFill>
                          <a:latin typeface="Meiryo UI" panose="020B0604030504040204" pitchFamily="50" charset="-128"/>
                          <a:ea typeface="Meiryo UI" panose="020B0604030504040204" pitchFamily="50" charset="-128"/>
                        </a:rPr>
                        <a:t>翌月から</a:t>
                      </a:r>
                      <a:r>
                        <a:rPr kumimoji="1" lang="ja-JP" altLang="en-US" sz="800" b="0" dirty="0" smtClean="0">
                          <a:solidFill>
                            <a:schemeClr val="tx1"/>
                          </a:solidFill>
                          <a:latin typeface="Meiryo UI" panose="020B0604030504040204" pitchFamily="50" charset="-128"/>
                          <a:ea typeface="Meiryo UI" panose="020B0604030504040204" pitchFamily="50" charset="-128"/>
                        </a:rPr>
                        <a:t>永年</a:t>
                      </a:r>
                      <a:r>
                        <a:rPr kumimoji="1" lang="en-US" altLang="ja-JP" sz="800" b="0" dirty="0" smtClean="0">
                          <a:solidFill>
                            <a:schemeClr val="tx1"/>
                          </a:solidFill>
                          <a:latin typeface="Meiryo UI" panose="020B0604030504040204" pitchFamily="50" charset="-128"/>
                          <a:ea typeface="Meiryo UI" panose="020B0604030504040204" pitchFamily="50" charset="-128"/>
                        </a:rPr>
                        <a:t>550</a:t>
                      </a:r>
                      <a:r>
                        <a:rPr kumimoji="1" lang="ja-JP" altLang="en-US" sz="800" b="0" dirty="0" smtClean="0">
                          <a:solidFill>
                            <a:schemeClr val="tx1"/>
                          </a:solidFill>
                          <a:latin typeface="Meiryo UI" panose="020B0604030504040204" pitchFamily="50" charset="-128"/>
                          <a:ea typeface="Meiryo UI" panose="020B0604030504040204" pitchFamily="50" charset="-128"/>
                        </a:rPr>
                        <a:t>円</a:t>
                      </a:r>
                      <a:r>
                        <a:rPr kumimoji="1" lang="en-US" altLang="ja-JP" sz="800" b="0" dirty="0" smtClean="0">
                          <a:solidFill>
                            <a:schemeClr val="tx1"/>
                          </a:solidFill>
                          <a:latin typeface="Meiryo UI" panose="020B0604030504040204" pitchFamily="50" charset="-128"/>
                          <a:ea typeface="Meiryo UI" panose="020B0604030504040204" pitchFamily="50" charset="-128"/>
                        </a:rPr>
                        <a:t>/</a:t>
                      </a:r>
                      <a:r>
                        <a:rPr kumimoji="1" lang="ja-JP" altLang="en-US" sz="800" b="0" dirty="0" smtClean="0">
                          <a:solidFill>
                            <a:schemeClr val="tx1"/>
                          </a:solidFill>
                          <a:latin typeface="Meiryo UI" panose="020B0604030504040204" pitchFamily="50" charset="-128"/>
                          <a:ea typeface="Meiryo UI" panose="020B0604030504040204" pitchFamily="50" charset="-128"/>
                        </a:rPr>
                        <a:t>月割引</a:t>
                      </a:r>
                      <a:endParaRPr kumimoji="1" lang="en-US" altLang="ja-JP" sz="800" b="0"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dirty="0" smtClean="0">
                          <a:solidFill>
                            <a:schemeClr val="tx1"/>
                          </a:solidFill>
                          <a:latin typeface="Meiryo UI" panose="020B0604030504040204" pitchFamily="50" charset="-128"/>
                          <a:ea typeface="Meiryo UI" panose="020B0604030504040204" pitchFamily="50" charset="-128"/>
                        </a:rPr>
                        <a:t>　</a:t>
                      </a:r>
                      <a:r>
                        <a:rPr kumimoji="1" lang="ja-JP" altLang="en-US" sz="800" b="0" baseline="0" dirty="0" smtClean="0">
                          <a:solidFill>
                            <a:schemeClr val="tx1"/>
                          </a:solidFill>
                          <a:latin typeface="Meiryo UI" panose="020B0604030504040204" pitchFamily="50" charset="-128"/>
                          <a:ea typeface="Meiryo UI" panose="020B0604030504040204" pitchFamily="50" charset="-128"/>
                        </a:rPr>
                        <a:t> </a:t>
                      </a:r>
                      <a:r>
                        <a:rPr kumimoji="1" lang="ja-JP" altLang="en-US" sz="800" b="0" dirty="0" smtClean="0">
                          <a:solidFill>
                            <a:schemeClr val="tx1"/>
                          </a:solidFill>
                          <a:latin typeface="Meiryo UI" panose="020B0604030504040204" pitchFamily="50" charset="-128"/>
                          <a:ea typeface="Meiryo UI" panose="020B0604030504040204" pitchFamily="50" charset="-128"/>
                        </a:rPr>
                        <a:t>　　　　　　</a:t>
                      </a:r>
                      <a:r>
                        <a:rPr kumimoji="1" lang="en-US" altLang="ja-JP" sz="800" b="0" dirty="0" smtClean="0">
                          <a:solidFill>
                            <a:schemeClr val="tx1"/>
                          </a:solidFill>
                          <a:latin typeface="Meiryo UI" panose="020B0604030504040204" pitchFamily="50" charset="-128"/>
                          <a:ea typeface="Meiryo UI" panose="020B0604030504040204" pitchFamily="50" charset="-128"/>
                        </a:rPr>
                        <a:t>2GB</a:t>
                      </a:r>
                      <a:r>
                        <a:rPr kumimoji="1" lang="ja-JP" altLang="en-US" sz="800" b="0" dirty="0" smtClean="0">
                          <a:solidFill>
                            <a:schemeClr val="tx1"/>
                          </a:solidFill>
                          <a:latin typeface="Meiryo UI" panose="020B0604030504040204" pitchFamily="50" charset="-128"/>
                          <a:ea typeface="Meiryo UI" panose="020B0604030504040204" pitchFamily="50" charset="-128"/>
                        </a:rPr>
                        <a:t>超：</a:t>
                      </a:r>
                      <a:r>
                        <a:rPr lang="ja-JP" altLang="en-US" sz="800" b="0" dirty="0" smtClean="0">
                          <a:solidFill>
                            <a:schemeClr val="tx1"/>
                          </a:solidFill>
                          <a:latin typeface="Meiryo UI" panose="020B0604030504040204" pitchFamily="50" charset="-128"/>
                          <a:ea typeface="Meiryo UI" panose="020B0604030504040204" pitchFamily="50" charset="-128"/>
                        </a:rPr>
                        <a:t>翌月から</a:t>
                      </a:r>
                      <a:r>
                        <a:rPr kumimoji="1" lang="ja-JP" altLang="en-US" sz="800" b="0" dirty="0" smtClean="0">
                          <a:solidFill>
                            <a:schemeClr val="tx1"/>
                          </a:solidFill>
                          <a:latin typeface="Meiryo UI" panose="020B0604030504040204" pitchFamily="50" charset="-128"/>
                          <a:ea typeface="Meiryo UI" panose="020B0604030504040204" pitchFamily="50" charset="-128"/>
                        </a:rPr>
                        <a:t>永年</a:t>
                      </a:r>
                      <a:r>
                        <a:rPr kumimoji="1" lang="en-US" altLang="ja-JP" sz="800" b="0" baseline="0" dirty="0" smtClean="0">
                          <a:solidFill>
                            <a:schemeClr val="tx1"/>
                          </a:solidFill>
                          <a:latin typeface="Meiryo UI" panose="020B0604030504040204" pitchFamily="50" charset="-128"/>
                          <a:ea typeface="Meiryo UI" panose="020B0604030504040204" pitchFamily="50" charset="-128"/>
                        </a:rPr>
                        <a:t>1,100</a:t>
                      </a:r>
                      <a:r>
                        <a:rPr kumimoji="1" lang="ja-JP" altLang="en-US" sz="800" b="0" dirty="0" smtClean="0">
                          <a:solidFill>
                            <a:schemeClr val="tx1"/>
                          </a:solidFill>
                          <a:latin typeface="Meiryo UI" panose="020B0604030504040204" pitchFamily="50" charset="-128"/>
                          <a:ea typeface="Meiryo UI" panose="020B0604030504040204" pitchFamily="50" charset="-128"/>
                        </a:rPr>
                        <a:t>円</a:t>
                      </a:r>
                      <a:r>
                        <a:rPr kumimoji="1" lang="en-US" altLang="ja-JP" sz="800" b="0" dirty="0" smtClean="0">
                          <a:solidFill>
                            <a:schemeClr val="tx1"/>
                          </a:solidFill>
                          <a:latin typeface="Meiryo UI" panose="020B0604030504040204" pitchFamily="50" charset="-128"/>
                          <a:ea typeface="Meiryo UI" panose="020B0604030504040204" pitchFamily="50" charset="-128"/>
                        </a:rPr>
                        <a:t>/</a:t>
                      </a:r>
                      <a:r>
                        <a:rPr kumimoji="1" lang="ja-JP" altLang="en-US" sz="800" b="0" dirty="0" smtClean="0">
                          <a:solidFill>
                            <a:schemeClr val="tx1"/>
                          </a:solidFill>
                          <a:latin typeface="Meiryo UI" panose="020B0604030504040204" pitchFamily="50" charset="-128"/>
                          <a:ea typeface="Meiryo UI" panose="020B0604030504040204" pitchFamily="50" charset="-128"/>
                        </a:rPr>
                        <a:t>月</a:t>
                      </a:r>
                      <a:r>
                        <a:rPr lang="ja-JP" altLang="en-US" sz="800" b="0" dirty="0" smtClean="0">
                          <a:solidFill>
                            <a:schemeClr val="tx1"/>
                          </a:solidFill>
                          <a:latin typeface="Meiryo UI" panose="020B0604030504040204" pitchFamily="50" charset="-128"/>
                          <a:ea typeface="Meiryo UI" panose="020B0604030504040204" pitchFamily="50" charset="-128"/>
                        </a:rPr>
                        <a:t>割引</a:t>
                      </a:r>
                      <a:endParaRPr lang="en-US" altLang="ja-JP" sz="800" b="0" dirty="0" smtClean="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25495770"/>
                  </a:ext>
                </a:extLst>
              </a:tr>
              <a:tr h="0">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dirty="0" smtClean="0">
                          <a:solidFill>
                            <a:schemeClr val="tx1"/>
                          </a:solidFill>
                          <a:latin typeface="Meiryo UI" panose="020B0604030504040204" pitchFamily="50" charset="-128"/>
                          <a:ea typeface="Meiryo UI" panose="020B0604030504040204" pitchFamily="50" charset="-128"/>
                        </a:rPr>
                        <a:t>データ</a:t>
                      </a:r>
                      <a:r>
                        <a:rPr kumimoji="1" lang="en-US" altLang="ja-JP" sz="800" b="0" dirty="0" smtClean="0">
                          <a:solidFill>
                            <a:schemeClr val="tx1"/>
                          </a:solidFill>
                          <a:latin typeface="Meiryo UI" panose="020B0604030504040204" pitchFamily="50" charset="-128"/>
                          <a:ea typeface="Meiryo UI" panose="020B0604030504040204" pitchFamily="50" charset="-128"/>
                        </a:rPr>
                        <a:t>MAX 5G ALL STAR</a:t>
                      </a:r>
                      <a:r>
                        <a:rPr kumimoji="1" lang="ja-JP" altLang="en-US" sz="800" b="0" dirty="0" smtClean="0">
                          <a:solidFill>
                            <a:schemeClr val="tx1"/>
                          </a:solidFill>
                          <a:latin typeface="Meiryo UI" panose="020B0604030504040204" pitchFamily="50" charset="-128"/>
                          <a:ea typeface="Meiryo UI" panose="020B0604030504040204" pitchFamily="50" charset="-128"/>
                        </a:rPr>
                        <a:t>パック・データ</a:t>
                      </a:r>
                      <a:r>
                        <a:rPr kumimoji="1" lang="en-US" altLang="ja-JP" sz="800" b="0" dirty="0" smtClean="0">
                          <a:solidFill>
                            <a:schemeClr val="tx1"/>
                          </a:solidFill>
                          <a:latin typeface="Meiryo UI" panose="020B0604030504040204" pitchFamily="50" charset="-128"/>
                          <a:ea typeface="Meiryo UI" panose="020B0604030504040204" pitchFamily="50" charset="-128"/>
                        </a:rPr>
                        <a:t>MAX 5G </a:t>
                      </a:r>
                      <a:r>
                        <a:rPr kumimoji="1" lang="ja-JP" altLang="en-US" sz="800" b="0" dirty="0" smtClean="0">
                          <a:solidFill>
                            <a:schemeClr val="tx1"/>
                          </a:solidFill>
                          <a:latin typeface="Meiryo UI" panose="020B0604030504040204" pitchFamily="50" charset="-128"/>
                          <a:ea typeface="Meiryo UI" panose="020B0604030504040204" pitchFamily="50" charset="-128"/>
                        </a:rPr>
                        <a:t>テレビパック・データ</a:t>
                      </a:r>
                      <a:r>
                        <a:rPr kumimoji="1" lang="en-US" altLang="ja-JP" sz="800" b="0" dirty="0" smtClean="0">
                          <a:solidFill>
                            <a:schemeClr val="tx1"/>
                          </a:solidFill>
                          <a:latin typeface="Meiryo UI" panose="020B0604030504040204" pitchFamily="50" charset="-128"/>
                          <a:ea typeface="Meiryo UI" panose="020B0604030504040204" pitchFamily="50" charset="-128"/>
                        </a:rPr>
                        <a:t>MAX 5G Netflix</a:t>
                      </a:r>
                      <a:r>
                        <a:rPr kumimoji="1" lang="ja-JP" altLang="en-US" sz="800" b="0" dirty="0" smtClean="0">
                          <a:solidFill>
                            <a:schemeClr val="tx1"/>
                          </a:solidFill>
                          <a:latin typeface="Meiryo UI" panose="020B0604030504040204" pitchFamily="50" charset="-128"/>
                          <a:ea typeface="Meiryo UI" panose="020B0604030504040204" pitchFamily="50" charset="-128"/>
                        </a:rPr>
                        <a:t>パック・データ</a:t>
                      </a:r>
                      <a:r>
                        <a:rPr kumimoji="1" lang="en-US" altLang="ja-JP" sz="800" b="0" dirty="0" smtClean="0">
                          <a:solidFill>
                            <a:schemeClr val="tx1"/>
                          </a:solidFill>
                          <a:latin typeface="Meiryo UI" panose="020B0604030504040204" pitchFamily="50" charset="-128"/>
                          <a:ea typeface="Meiryo UI" panose="020B0604030504040204" pitchFamily="50" charset="-128"/>
                        </a:rPr>
                        <a:t>MAX 5G Netflix</a:t>
                      </a:r>
                      <a:r>
                        <a:rPr kumimoji="1" lang="ja-JP" altLang="en-US" sz="800" b="0" dirty="0" smtClean="0">
                          <a:solidFill>
                            <a:schemeClr val="tx1"/>
                          </a:solidFill>
                          <a:latin typeface="Meiryo UI" panose="020B0604030504040204" pitchFamily="50" charset="-128"/>
                          <a:ea typeface="Meiryo UI" panose="020B0604030504040204" pitchFamily="50" charset="-128"/>
                        </a:rPr>
                        <a:t>パック</a:t>
                      </a:r>
                      <a:r>
                        <a:rPr kumimoji="1" lang="en-US" altLang="ja-JP" sz="800" b="0" dirty="0" smtClean="0">
                          <a:solidFill>
                            <a:schemeClr val="tx1"/>
                          </a:solidFill>
                          <a:latin typeface="Meiryo UI" panose="020B0604030504040204" pitchFamily="50" charset="-128"/>
                          <a:ea typeface="Meiryo UI" panose="020B0604030504040204" pitchFamily="50" charset="-128"/>
                        </a:rPr>
                        <a:t>(P)</a:t>
                      </a:r>
                      <a:r>
                        <a:rPr kumimoji="1" lang="ja-JP" altLang="en-US" sz="800" b="0" dirty="0" smtClean="0">
                          <a:solidFill>
                            <a:schemeClr val="tx1"/>
                          </a:solidFill>
                          <a:latin typeface="Meiryo UI" panose="020B0604030504040204" pitchFamily="50" charset="-128"/>
                          <a:ea typeface="Meiryo UI" panose="020B0604030504040204" pitchFamily="50" charset="-128"/>
                        </a:rPr>
                        <a:t>・データ</a:t>
                      </a:r>
                      <a:r>
                        <a:rPr kumimoji="1" lang="en-US" altLang="ja-JP" sz="800" b="0" dirty="0" smtClean="0">
                          <a:solidFill>
                            <a:schemeClr val="tx1"/>
                          </a:solidFill>
                          <a:latin typeface="Meiryo UI" panose="020B0604030504040204" pitchFamily="50" charset="-128"/>
                          <a:ea typeface="Meiryo UI" panose="020B0604030504040204" pitchFamily="50" charset="-128"/>
                        </a:rPr>
                        <a:t>MAX 5G with Amazon</a:t>
                      </a:r>
                      <a:r>
                        <a:rPr kumimoji="1" lang="ja-JP" altLang="en-US" sz="800" b="0" dirty="0" smtClean="0">
                          <a:solidFill>
                            <a:schemeClr val="tx1"/>
                          </a:solidFill>
                          <a:latin typeface="Meiryo UI" panose="020B0604030504040204" pitchFamily="50" charset="-128"/>
                          <a:ea typeface="Meiryo UI" panose="020B0604030504040204" pitchFamily="50" charset="-128"/>
                        </a:rPr>
                        <a:t>プライム・データ</a:t>
                      </a:r>
                      <a:r>
                        <a:rPr kumimoji="1" lang="en-US" altLang="ja-JP" sz="800" b="0" dirty="0" smtClean="0">
                          <a:solidFill>
                            <a:schemeClr val="tx1"/>
                          </a:solidFill>
                          <a:latin typeface="Meiryo UI" panose="020B0604030504040204" pitchFamily="50" charset="-128"/>
                          <a:ea typeface="Meiryo UI" panose="020B0604030504040204" pitchFamily="50" charset="-128"/>
                        </a:rPr>
                        <a:t>MAX 5G</a:t>
                      </a:r>
                      <a:r>
                        <a:rPr kumimoji="1" lang="ja-JP" altLang="en-US" sz="800" b="0" dirty="0" smtClean="0">
                          <a:solidFill>
                            <a:schemeClr val="tx1"/>
                          </a:solidFill>
                          <a:latin typeface="Meiryo UI" panose="020B0604030504040204" pitchFamily="50" charset="-128"/>
                          <a:ea typeface="Meiryo UI" panose="020B0604030504040204" pitchFamily="50" charset="-128"/>
                        </a:rPr>
                        <a:t>・データ</a:t>
                      </a:r>
                      <a:r>
                        <a:rPr kumimoji="1" lang="en-US" altLang="ja-JP" sz="800" b="0" dirty="0" smtClean="0">
                          <a:solidFill>
                            <a:schemeClr val="tx1"/>
                          </a:solidFill>
                          <a:latin typeface="Meiryo UI" panose="020B0604030504040204" pitchFamily="50" charset="-128"/>
                          <a:ea typeface="Meiryo UI" panose="020B0604030504040204" pitchFamily="50" charset="-128"/>
                        </a:rPr>
                        <a:t>MAX 4G LTE </a:t>
                      </a:r>
                      <a:r>
                        <a:rPr kumimoji="1" lang="ja-JP" altLang="en-US" sz="800" b="0" dirty="0" smtClean="0">
                          <a:solidFill>
                            <a:schemeClr val="tx1"/>
                          </a:solidFill>
                          <a:latin typeface="Meiryo UI" panose="020B0604030504040204" pitchFamily="50" charset="-128"/>
                          <a:ea typeface="Meiryo UI" panose="020B0604030504040204" pitchFamily="50" charset="-128"/>
                        </a:rPr>
                        <a:t>テレビパック・データ</a:t>
                      </a:r>
                      <a:r>
                        <a:rPr kumimoji="1" lang="en-US" altLang="ja-JP" sz="800" b="0" dirty="0" smtClean="0">
                          <a:solidFill>
                            <a:schemeClr val="tx1"/>
                          </a:solidFill>
                          <a:latin typeface="Meiryo UI" panose="020B0604030504040204" pitchFamily="50" charset="-128"/>
                          <a:ea typeface="Meiryo UI" panose="020B0604030504040204" pitchFamily="50" charset="-128"/>
                        </a:rPr>
                        <a:t>MAX 4G LTE Netflix</a:t>
                      </a:r>
                      <a:r>
                        <a:rPr kumimoji="1" lang="ja-JP" altLang="en-US" sz="800" b="0" dirty="0" smtClean="0">
                          <a:solidFill>
                            <a:schemeClr val="tx1"/>
                          </a:solidFill>
                          <a:latin typeface="Meiryo UI" panose="020B0604030504040204" pitchFamily="50" charset="-128"/>
                          <a:ea typeface="Meiryo UI" panose="020B0604030504040204" pitchFamily="50" charset="-128"/>
                        </a:rPr>
                        <a:t>パック・データ</a:t>
                      </a:r>
                      <a:r>
                        <a:rPr kumimoji="1" lang="en-US" altLang="ja-JP" sz="800" b="0" dirty="0" smtClean="0">
                          <a:solidFill>
                            <a:schemeClr val="tx1"/>
                          </a:solidFill>
                          <a:latin typeface="Meiryo UI" panose="020B0604030504040204" pitchFamily="50" charset="-128"/>
                          <a:ea typeface="Meiryo UI" panose="020B0604030504040204" pitchFamily="50" charset="-128"/>
                        </a:rPr>
                        <a:t>MAX 4G LTE</a:t>
                      </a:r>
                      <a:r>
                        <a:rPr kumimoji="1" lang="ja-JP" altLang="en-US" sz="800" b="0" dirty="0" smtClean="0">
                          <a:solidFill>
                            <a:schemeClr val="tx1"/>
                          </a:solidFill>
                          <a:latin typeface="Meiryo UI" panose="020B0604030504040204" pitchFamily="50" charset="-128"/>
                          <a:ea typeface="Meiryo UI" panose="020B0604030504040204" pitchFamily="50" charset="-128"/>
                        </a:rPr>
                        <a:t>・</a:t>
                      </a:r>
                      <a:r>
                        <a:rPr kumimoji="1" lang="en-US" altLang="ja-JP" sz="800" b="0" dirty="0" smtClean="0">
                          <a:solidFill>
                            <a:schemeClr val="tx1"/>
                          </a:solidFill>
                          <a:latin typeface="Meiryo UI" panose="020B0604030504040204" pitchFamily="50" charset="-128"/>
                          <a:ea typeface="Meiryo UI" panose="020B0604030504040204" pitchFamily="50" charset="-128"/>
                        </a:rPr>
                        <a:t>au</a:t>
                      </a:r>
                      <a:r>
                        <a:rPr kumimoji="1" lang="ja-JP" altLang="en-US" sz="800" b="0" dirty="0" smtClean="0">
                          <a:solidFill>
                            <a:schemeClr val="tx1"/>
                          </a:solidFill>
                          <a:latin typeface="Meiryo UI" panose="020B0604030504040204" pitchFamily="50" charset="-128"/>
                          <a:ea typeface="Meiryo UI" panose="020B0604030504040204" pitchFamily="50" charset="-128"/>
                        </a:rPr>
                        <a:t>データ</a:t>
                      </a:r>
                      <a:r>
                        <a:rPr kumimoji="1" lang="en-US" altLang="ja-JP" sz="800" b="0" dirty="0" smtClean="0">
                          <a:solidFill>
                            <a:schemeClr val="tx1"/>
                          </a:solidFill>
                          <a:latin typeface="Meiryo UI" panose="020B0604030504040204" pitchFamily="50" charset="-128"/>
                          <a:ea typeface="Meiryo UI" panose="020B0604030504040204" pitchFamily="50" charset="-128"/>
                        </a:rPr>
                        <a:t>MAX</a:t>
                      </a:r>
                      <a:r>
                        <a:rPr kumimoji="1" lang="ja-JP" altLang="en-US" sz="800" b="0" dirty="0" smtClean="0">
                          <a:solidFill>
                            <a:schemeClr val="tx1"/>
                          </a:solidFill>
                          <a:latin typeface="Meiryo UI" panose="020B0604030504040204" pitchFamily="50" charset="-128"/>
                          <a:ea typeface="Meiryo UI" panose="020B0604030504040204" pitchFamily="50" charset="-128"/>
                        </a:rPr>
                        <a:t>プラン</a:t>
                      </a:r>
                      <a:r>
                        <a:rPr kumimoji="1" lang="en-US" altLang="ja-JP" sz="800" b="0" dirty="0" smtClean="0">
                          <a:solidFill>
                            <a:schemeClr val="tx1"/>
                          </a:solidFill>
                          <a:latin typeface="Meiryo UI" panose="020B0604030504040204" pitchFamily="50" charset="-128"/>
                          <a:ea typeface="Meiryo UI" panose="020B0604030504040204" pitchFamily="50" charset="-128"/>
                        </a:rPr>
                        <a:t>Pro</a:t>
                      </a:r>
                      <a:r>
                        <a:rPr kumimoji="1" lang="ja-JP" altLang="en-US" sz="800" b="0" baseline="0" dirty="0" smtClean="0">
                          <a:solidFill>
                            <a:schemeClr val="tx1"/>
                          </a:solidFill>
                          <a:latin typeface="Meiryo UI" panose="020B0604030504040204" pitchFamily="50" charset="-128"/>
                          <a:ea typeface="Meiryo UI" panose="020B0604030504040204" pitchFamily="50" charset="-128"/>
                        </a:rPr>
                        <a:t>・</a:t>
                      </a:r>
                      <a:r>
                        <a:rPr kumimoji="1" lang="en-US" altLang="ja-JP" sz="800" b="0" dirty="0" smtClean="0">
                          <a:solidFill>
                            <a:schemeClr val="tx1"/>
                          </a:solidFill>
                          <a:latin typeface="Meiryo UI" panose="020B0604030504040204" pitchFamily="50" charset="-128"/>
                          <a:ea typeface="Meiryo UI" panose="020B0604030504040204" pitchFamily="50" charset="-128"/>
                        </a:rPr>
                        <a:t>au</a:t>
                      </a:r>
                      <a:r>
                        <a:rPr kumimoji="1" lang="ja-JP" altLang="en-US" sz="800" b="0" dirty="0" smtClean="0">
                          <a:solidFill>
                            <a:schemeClr val="tx1"/>
                          </a:solidFill>
                          <a:latin typeface="Meiryo UI" panose="020B0604030504040204" pitchFamily="50" charset="-128"/>
                          <a:ea typeface="Meiryo UI" panose="020B0604030504040204" pitchFamily="50" charset="-128"/>
                        </a:rPr>
                        <a:t>データ</a:t>
                      </a:r>
                      <a:r>
                        <a:rPr kumimoji="1" lang="en-US" altLang="ja-JP" sz="800" b="0" dirty="0" smtClean="0">
                          <a:solidFill>
                            <a:schemeClr val="tx1"/>
                          </a:solidFill>
                          <a:latin typeface="Meiryo UI" panose="020B0604030504040204" pitchFamily="50" charset="-128"/>
                          <a:ea typeface="Meiryo UI" panose="020B0604030504040204" pitchFamily="50" charset="-128"/>
                        </a:rPr>
                        <a:t>MAX</a:t>
                      </a:r>
                      <a:r>
                        <a:rPr kumimoji="1" lang="ja-JP" altLang="en-US" sz="800" b="0" dirty="0" smtClean="0">
                          <a:solidFill>
                            <a:schemeClr val="tx1"/>
                          </a:solidFill>
                          <a:latin typeface="Meiryo UI" panose="020B0604030504040204" pitchFamily="50" charset="-128"/>
                          <a:ea typeface="Meiryo UI" panose="020B0604030504040204" pitchFamily="50" charset="-128"/>
                        </a:rPr>
                        <a:t>プラン </a:t>
                      </a:r>
                      <a:r>
                        <a:rPr kumimoji="1" lang="en-US" altLang="ja-JP" sz="800" b="0" dirty="0" smtClean="0">
                          <a:solidFill>
                            <a:schemeClr val="tx1"/>
                          </a:solidFill>
                          <a:latin typeface="Meiryo UI" panose="020B0604030504040204" pitchFamily="50" charset="-128"/>
                          <a:ea typeface="Meiryo UI" panose="020B0604030504040204" pitchFamily="50" charset="-128"/>
                        </a:rPr>
                        <a:t>Netflix</a:t>
                      </a:r>
                      <a:r>
                        <a:rPr kumimoji="1" lang="ja-JP" altLang="en-US" sz="800" b="0" dirty="0" smtClean="0">
                          <a:solidFill>
                            <a:schemeClr val="tx1"/>
                          </a:solidFill>
                          <a:latin typeface="Meiryo UI" panose="020B0604030504040204" pitchFamily="50" charset="-128"/>
                          <a:ea typeface="Meiryo UI" panose="020B0604030504040204" pitchFamily="50" charset="-128"/>
                        </a:rPr>
                        <a:t>パック・</a:t>
                      </a:r>
                      <a:r>
                        <a:rPr kumimoji="1" lang="en-US" altLang="ja-JP" sz="800" b="0" dirty="0" smtClean="0">
                          <a:solidFill>
                            <a:schemeClr val="tx1"/>
                          </a:solidFill>
                          <a:latin typeface="Meiryo UI" panose="020B0604030504040204" pitchFamily="50" charset="-128"/>
                          <a:ea typeface="Meiryo UI" panose="020B0604030504040204" pitchFamily="50" charset="-128"/>
                        </a:rPr>
                        <a:t>au</a:t>
                      </a:r>
                      <a:r>
                        <a:rPr kumimoji="1" lang="ja-JP" altLang="en-US" sz="800" b="0" dirty="0" smtClean="0">
                          <a:solidFill>
                            <a:schemeClr val="tx1"/>
                          </a:solidFill>
                          <a:latin typeface="Meiryo UI" panose="020B0604030504040204" pitchFamily="50" charset="-128"/>
                          <a:ea typeface="Meiryo UI" panose="020B0604030504040204" pitchFamily="50" charset="-128"/>
                        </a:rPr>
                        <a:t>データ</a:t>
                      </a:r>
                      <a:r>
                        <a:rPr kumimoji="1" lang="en-US" altLang="ja-JP" sz="800" b="0" dirty="0" smtClean="0">
                          <a:solidFill>
                            <a:schemeClr val="tx1"/>
                          </a:solidFill>
                          <a:latin typeface="Meiryo UI" panose="020B0604030504040204" pitchFamily="50" charset="-128"/>
                          <a:ea typeface="Meiryo UI" panose="020B0604030504040204" pitchFamily="50" charset="-128"/>
                        </a:rPr>
                        <a:t>MAX</a:t>
                      </a:r>
                      <a:r>
                        <a:rPr kumimoji="1" lang="ja-JP" altLang="en-US" sz="800" b="0" dirty="0" smtClean="0">
                          <a:solidFill>
                            <a:schemeClr val="tx1"/>
                          </a:solidFill>
                          <a:latin typeface="Meiryo UI" panose="020B0604030504040204" pitchFamily="50" charset="-128"/>
                          <a:ea typeface="Meiryo UI" panose="020B0604030504040204" pitchFamily="50" charset="-128"/>
                        </a:rPr>
                        <a:t>プラン・</a:t>
                      </a:r>
                      <a:r>
                        <a:rPr lang="en-US" altLang="ja-JP" sz="800" b="0" dirty="0" smtClean="0">
                          <a:solidFill>
                            <a:schemeClr val="tx1"/>
                          </a:solidFill>
                          <a:latin typeface="Meiryo UI" panose="020B0604030504040204" pitchFamily="50" charset="-128"/>
                          <a:ea typeface="Meiryo UI" panose="020B0604030504040204" pitchFamily="50" charset="-128"/>
                        </a:rPr>
                        <a:t>au</a:t>
                      </a:r>
                      <a:r>
                        <a:rPr lang="ja-JP" altLang="en-US" sz="800" b="0" dirty="0" smtClean="0">
                          <a:solidFill>
                            <a:schemeClr val="tx1"/>
                          </a:solidFill>
                          <a:latin typeface="Meiryo UI" panose="020B0604030504040204" pitchFamily="50" charset="-128"/>
                          <a:ea typeface="Meiryo UI" panose="020B0604030504040204" pitchFamily="50" charset="-128"/>
                        </a:rPr>
                        <a:t>フラットプラン</a:t>
                      </a:r>
                      <a:r>
                        <a:rPr lang="en-US" altLang="ja-JP" sz="800" b="0" dirty="0" smtClean="0">
                          <a:solidFill>
                            <a:schemeClr val="tx1"/>
                          </a:solidFill>
                          <a:latin typeface="Meiryo UI" panose="020B0604030504040204" pitchFamily="50" charset="-128"/>
                          <a:ea typeface="Meiryo UI" panose="020B0604030504040204" pitchFamily="50" charset="-128"/>
                        </a:rPr>
                        <a:t>30</a:t>
                      </a:r>
                      <a:r>
                        <a:rPr lang="ja-JP" altLang="en-US" sz="800" b="0" baseline="0" dirty="0" smtClean="0">
                          <a:solidFill>
                            <a:schemeClr val="tx1"/>
                          </a:solidFill>
                          <a:latin typeface="Meiryo UI" panose="020B0604030504040204" pitchFamily="50" charset="-128"/>
                          <a:ea typeface="Meiryo UI" panose="020B0604030504040204" pitchFamily="50" charset="-128"/>
                        </a:rPr>
                        <a:t>・</a:t>
                      </a:r>
                      <a:r>
                        <a:rPr kumimoji="1" lang="en-US" altLang="ja-JP" sz="800" b="0" baseline="0" dirty="0" smtClean="0">
                          <a:solidFill>
                            <a:schemeClr val="tx1"/>
                          </a:solidFill>
                          <a:latin typeface="Meiryo UI" panose="020B0604030504040204" pitchFamily="50" charset="-128"/>
                          <a:ea typeface="Meiryo UI" panose="020B0604030504040204" pitchFamily="50" charset="-128"/>
                        </a:rPr>
                        <a:t>au</a:t>
                      </a:r>
                      <a:r>
                        <a:rPr kumimoji="1" lang="ja-JP" altLang="en-US" sz="800" b="0" baseline="0" dirty="0" smtClean="0">
                          <a:solidFill>
                            <a:schemeClr val="tx1"/>
                          </a:solidFill>
                          <a:latin typeface="Meiryo UI" panose="020B0604030504040204" pitchFamily="50" charset="-128"/>
                          <a:ea typeface="Meiryo UI" panose="020B0604030504040204" pitchFamily="50" charset="-128"/>
                        </a:rPr>
                        <a:t>フラットプラン</a:t>
                      </a:r>
                      <a:r>
                        <a:rPr kumimoji="1" lang="en-US" altLang="ja-JP" sz="800" b="0" baseline="0" dirty="0" smtClean="0">
                          <a:solidFill>
                            <a:schemeClr val="tx1"/>
                          </a:solidFill>
                          <a:latin typeface="Meiryo UI" panose="020B0604030504040204" pitchFamily="50" charset="-128"/>
                          <a:ea typeface="Meiryo UI" panose="020B0604030504040204" pitchFamily="50" charset="-128"/>
                        </a:rPr>
                        <a:t>25 Netflix</a:t>
                      </a:r>
                      <a:r>
                        <a:rPr kumimoji="1" lang="ja-JP" altLang="en-US" sz="800" b="0" baseline="0" dirty="0" smtClean="0">
                          <a:solidFill>
                            <a:schemeClr val="tx1"/>
                          </a:solidFill>
                          <a:latin typeface="Meiryo UI" panose="020B0604030504040204" pitchFamily="50" charset="-128"/>
                          <a:ea typeface="Meiryo UI" panose="020B0604030504040204" pitchFamily="50" charset="-128"/>
                        </a:rPr>
                        <a:t>パック</a:t>
                      </a:r>
                      <a:r>
                        <a:rPr kumimoji="1" lang="en-US" altLang="ja-JP" sz="800" b="0" baseline="0" dirty="0" smtClean="0">
                          <a:solidFill>
                            <a:schemeClr val="tx1"/>
                          </a:solidFill>
                          <a:latin typeface="Meiryo UI" panose="020B0604030504040204" pitchFamily="50" charset="-128"/>
                          <a:ea typeface="Meiryo UI" panose="020B0604030504040204" pitchFamily="50" charset="-128"/>
                        </a:rPr>
                        <a:t>N</a:t>
                      </a:r>
                      <a:r>
                        <a:rPr kumimoji="1" lang="ja-JP" altLang="en-US" sz="800" b="0" baseline="0" dirty="0" smtClean="0">
                          <a:solidFill>
                            <a:schemeClr val="tx1"/>
                          </a:solidFill>
                          <a:latin typeface="Meiryo UI" panose="020B0604030504040204" pitchFamily="50" charset="-128"/>
                          <a:ea typeface="Meiryo UI" panose="020B0604030504040204" pitchFamily="50" charset="-128"/>
                        </a:rPr>
                        <a:t>・</a:t>
                      </a:r>
                      <a:r>
                        <a:rPr lang="en-US" altLang="ja-JP" sz="800" b="0" baseline="0" dirty="0" smtClean="0">
                          <a:solidFill>
                            <a:schemeClr val="tx1"/>
                          </a:solidFill>
                          <a:latin typeface="Meiryo UI" panose="020B0604030504040204" pitchFamily="50" charset="-128"/>
                          <a:ea typeface="Meiryo UI" panose="020B0604030504040204" pitchFamily="50" charset="-128"/>
                        </a:rPr>
                        <a:t>au</a:t>
                      </a:r>
                      <a:r>
                        <a:rPr lang="ja-JP" altLang="en-US" sz="800" b="0" baseline="0" dirty="0" smtClean="0">
                          <a:solidFill>
                            <a:schemeClr val="tx1"/>
                          </a:solidFill>
                          <a:latin typeface="Meiryo UI" panose="020B0604030504040204" pitchFamily="50" charset="-128"/>
                          <a:ea typeface="Meiryo UI" panose="020B0604030504040204" pitchFamily="50" charset="-128"/>
                        </a:rPr>
                        <a:t>フラットプラン</a:t>
                      </a:r>
                      <a:r>
                        <a:rPr lang="en-US" altLang="ja-JP" sz="800" b="0" baseline="0" dirty="0" smtClean="0">
                          <a:solidFill>
                            <a:schemeClr val="tx1"/>
                          </a:solidFill>
                          <a:latin typeface="Meiryo UI" panose="020B0604030504040204" pitchFamily="50" charset="-128"/>
                          <a:ea typeface="Meiryo UI" panose="020B0604030504040204" pitchFamily="50" charset="-128"/>
                        </a:rPr>
                        <a:t>25 Netflix</a:t>
                      </a:r>
                      <a:r>
                        <a:rPr lang="ja-JP" altLang="en-US" sz="800" b="0" baseline="0" dirty="0" smtClean="0">
                          <a:solidFill>
                            <a:schemeClr val="tx1"/>
                          </a:solidFill>
                          <a:latin typeface="Meiryo UI" panose="020B0604030504040204" pitchFamily="50" charset="-128"/>
                          <a:ea typeface="Meiryo UI" panose="020B0604030504040204" pitchFamily="50" charset="-128"/>
                        </a:rPr>
                        <a:t>パック・</a:t>
                      </a:r>
                      <a:r>
                        <a:rPr kumimoji="1" lang="en-US" altLang="ja-JP" sz="800" b="0" baseline="0" dirty="0" smtClean="0">
                          <a:solidFill>
                            <a:schemeClr val="tx1"/>
                          </a:solidFill>
                          <a:latin typeface="Meiryo UI" panose="020B0604030504040204" pitchFamily="50" charset="-128"/>
                          <a:ea typeface="Meiryo UI" panose="020B0604030504040204" pitchFamily="50" charset="-128"/>
                        </a:rPr>
                        <a:t>au</a:t>
                      </a:r>
                      <a:r>
                        <a:rPr kumimoji="1" lang="ja-JP" altLang="en-US" sz="800" b="0" baseline="0" dirty="0" smtClean="0">
                          <a:solidFill>
                            <a:schemeClr val="tx1"/>
                          </a:solidFill>
                          <a:latin typeface="Meiryo UI" panose="020B0604030504040204" pitchFamily="50" charset="-128"/>
                          <a:ea typeface="Meiryo UI" panose="020B0604030504040204" pitchFamily="50" charset="-128"/>
                        </a:rPr>
                        <a:t>フラットプラン</a:t>
                      </a:r>
                      <a:r>
                        <a:rPr kumimoji="1" lang="en-US" altLang="ja-JP" sz="800" b="0" baseline="0" dirty="0" smtClean="0">
                          <a:solidFill>
                            <a:schemeClr val="tx1"/>
                          </a:solidFill>
                          <a:latin typeface="Meiryo UI" panose="020B0604030504040204" pitchFamily="50" charset="-128"/>
                          <a:ea typeface="Meiryo UI" panose="020B0604030504040204" pitchFamily="50" charset="-128"/>
                        </a:rPr>
                        <a:t>20N</a:t>
                      </a:r>
                      <a:r>
                        <a:rPr kumimoji="1" lang="ja-JP" altLang="en-US" sz="800" b="0" baseline="0" dirty="0" smtClean="0">
                          <a:solidFill>
                            <a:schemeClr val="tx1"/>
                          </a:solidFill>
                          <a:latin typeface="Meiryo UI" panose="020B0604030504040204" pitchFamily="50" charset="-128"/>
                          <a:ea typeface="Meiryo UI" panose="020B0604030504040204" pitchFamily="50" charset="-128"/>
                        </a:rPr>
                        <a:t>・</a:t>
                      </a:r>
                      <a:r>
                        <a:rPr lang="en-US" altLang="ja-JP" sz="800" b="0" baseline="0" dirty="0" smtClean="0">
                          <a:solidFill>
                            <a:schemeClr val="tx1"/>
                          </a:solidFill>
                          <a:latin typeface="Meiryo UI" panose="020B0604030504040204" pitchFamily="50" charset="-128"/>
                          <a:ea typeface="Meiryo UI" panose="020B0604030504040204" pitchFamily="50" charset="-128"/>
                        </a:rPr>
                        <a:t>au</a:t>
                      </a:r>
                      <a:r>
                        <a:rPr lang="ja-JP" altLang="en-US" sz="800" b="0" baseline="0" dirty="0" smtClean="0">
                          <a:solidFill>
                            <a:schemeClr val="tx1"/>
                          </a:solidFill>
                          <a:latin typeface="Meiryo UI" panose="020B0604030504040204" pitchFamily="50" charset="-128"/>
                          <a:ea typeface="Meiryo UI" panose="020B0604030504040204" pitchFamily="50" charset="-128"/>
                        </a:rPr>
                        <a:t>フラットプラン</a:t>
                      </a:r>
                      <a:r>
                        <a:rPr lang="en-US" altLang="ja-JP" sz="800" b="0" baseline="0" dirty="0" smtClean="0">
                          <a:solidFill>
                            <a:schemeClr val="tx1"/>
                          </a:solidFill>
                          <a:latin typeface="Meiryo UI" panose="020B0604030504040204" pitchFamily="50" charset="-128"/>
                          <a:ea typeface="Meiryo UI" panose="020B0604030504040204" pitchFamily="50" charset="-128"/>
                        </a:rPr>
                        <a:t>20</a:t>
                      </a:r>
                      <a:r>
                        <a:rPr lang="ja-JP" altLang="en-US" sz="800" b="0" baseline="0" dirty="0" smtClean="0">
                          <a:solidFill>
                            <a:schemeClr val="tx1"/>
                          </a:solidFill>
                          <a:latin typeface="Meiryo UI" panose="020B0604030504040204" pitchFamily="50" charset="-128"/>
                          <a:ea typeface="Meiryo UI" panose="020B0604030504040204" pitchFamily="50" charset="-128"/>
                        </a:rPr>
                        <a:t>・</a:t>
                      </a:r>
                      <a:r>
                        <a:rPr kumimoji="1" lang="en-US" altLang="ja-JP" sz="800" b="0" baseline="0" dirty="0" smtClean="0">
                          <a:solidFill>
                            <a:schemeClr val="tx1"/>
                          </a:solidFill>
                          <a:latin typeface="Meiryo UI" panose="020B0604030504040204" pitchFamily="50" charset="-128"/>
                          <a:ea typeface="Meiryo UI" panose="020B0604030504040204" pitchFamily="50" charset="-128"/>
                        </a:rPr>
                        <a:t>au</a:t>
                      </a:r>
                      <a:r>
                        <a:rPr kumimoji="1" lang="ja-JP" altLang="en-US" sz="800" b="0" baseline="0" dirty="0" smtClean="0">
                          <a:solidFill>
                            <a:schemeClr val="tx1"/>
                          </a:solidFill>
                          <a:latin typeface="Meiryo UI" panose="020B0604030504040204" pitchFamily="50" charset="-128"/>
                          <a:ea typeface="Meiryo UI" panose="020B0604030504040204" pitchFamily="50" charset="-128"/>
                        </a:rPr>
                        <a:t>フラットプラン</a:t>
                      </a:r>
                      <a:r>
                        <a:rPr kumimoji="1" lang="en-US" altLang="ja-JP" sz="800" b="0" baseline="0" dirty="0" smtClean="0">
                          <a:solidFill>
                            <a:schemeClr val="tx1"/>
                          </a:solidFill>
                          <a:latin typeface="Meiryo UI" panose="020B0604030504040204" pitchFamily="50" charset="-128"/>
                          <a:ea typeface="Meiryo UI" panose="020B0604030504040204" pitchFamily="50" charset="-128"/>
                        </a:rPr>
                        <a:t>7</a:t>
                      </a:r>
                      <a:r>
                        <a:rPr kumimoji="1" lang="ja-JP" altLang="en-US" sz="800" b="0" baseline="0" dirty="0" smtClean="0">
                          <a:solidFill>
                            <a:schemeClr val="tx1"/>
                          </a:solidFill>
                          <a:latin typeface="Meiryo UI" panose="020B0604030504040204" pitchFamily="50" charset="-128"/>
                          <a:ea typeface="Meiryo UI" panose="020B0604030504040204" pitchFamily="50" charset="-128"/>
                        </a:rPr>
                        <a:t>プラス</a:t>
                      </a:r>
                      <a:r>
                        <a:rPr kumimoji="1" lang="en-US" altLang="ja-JP" sz="800" b="0" baseline="0" dirty="0" smtClean="0">
                          <a:solidFill>
                            <a:schemeClr val="tx1"/>
                          </a:solidFill>
                          <a:latin typeface="Meiryo UI" panose="020B0604030504040204" pitchFamily="50" charset="-128"/>
                          <a:ea typeface="Meiryo UI" panose="020B0604030504040204" pitchFamily="50" charset="-128"/>
                        </a:rPr>
                        <a:t>N</a:t>
                      </a:r>
                      <a:r>
                        <a:rPr kumimoji="1" lang="ja-JP" altLang="en-US" sz="800" b="0" baseline="0" dirty="0" smtClean="0">
                          <a:solidFill>
                            <a:schemeClr val="tx1"/>
                          </a:solidFill>
                          <a:latin typeface="Meiryo UI" panose="020B0604030504040204" pitchFamily="50" charset="-128"/>
                          <a:ea typeface="Meiryo UI" panose="020B0604030504040204" pitchFamily="50" charset="-128"/>
                        </a:rPr>
                        <a:t>・</a:t>
                      </a:r>
                      <a:r>
                        <a:rPr lang="en-US" altLang="ja-JP" sz="800" b="0" baseline="0" dirty="0" smtClean="0">
                          <a:solidFill>
                            <a:schemeClr val="tx1"/>
                          </a:solidFill>
                          <a:latin typeface="Meiryo UI" panose="020B0604030504040204" pitchFamily="50" charset="-128"/>
                          <a:ea typeface="Meiryo UI" panose="020B0604030504040204" pitchFamily="50" charset="-128"/>
                        </a:rPr>
                        <a:t>au</a:t>
                      </a:r>
                      <a:r>
                        <a:rPr lang="ja-JP" altLang="en-US" sz="800" b="0" baseline="0" dirty="0" smtClean="0">
                          <a:solidFill>
                            <a:schemeClr val="tx1"/>
                          </a:solidFill>
                          <a:latin typeface="Meiryo UI" panose="020B0604030504040204" pitchFamily="50" charset="-128"/>
                          <a:ea typeface="Meiryo UI" panose="020B0604030504040204" pitchFamily="50" charset="-128"/>
                        </a:rPr>
                        <a:t>フラットプラン</a:t>
                      </a:r>
                      <a:r>
                        <a:rPr lang="en-US" altLang="ja-JP" sz="800" b="0" baseline="0" dirty="0" smtClean="0">
                          <a:solidFill>
                            <a:schemeClr val="tx1"/>
                          </a:solidFill>
                          <a:latin typeface="Meiryo UI" panose="020B0604030504040204" pitchFamily="50" charset="-128"/>
                          <a:ea typeface="Meiryo UI" panose="020B0604030504040204" pitchFamily="50" charset="-128"/>
                        </a:rPr>
                        <a:t>7</a:t>
                      </a:r>
                      <a:r>
                        <a:rPr lang="ja-JP" altLang="en-US" sz="800" b="0" baseline="0" dirty="0" smtClean="0">
                          <a:solidFill>
                            <a:schemeClr val="tx1"/>
                          </a:solidFill>
                          <a:latin typeface="Meiryo UI" panose="020B0604030504040204" pitchFamily="50" charset="-128"/>
                          <a:ea typeface="Meiryo UI" panose="020B0604030504040204" pitchFamily="50" charset="-128"/>
                        </a:rPr>
                        <a:t>プラス・</a:t>
                      </a:r>
                      <a:r>
                        <a:rPr lang="en-US" altLang="ja-JP" sz="800" b="0" baseline="0" dirty="0" smtClean="0">
                          <a:solidFill>
                            <a:schemeClr val="tx1"/>
                          </a:solidFill>
                          <a:latin typeface="Meiryo UI" panose="020B0604030504040204" pitchFamily="50" charset="-128"/>
                          <a:ea typeface="Meiryo UI" panose="020B0604030504040204" pitchFamily="50" charset="-128"/>
                        </a:rPr>
                        <a:t>au</a:t>
                      </a:r>
                      <a:r>
                        <a:rPr lang="ja-JP" altLang="en-US" sz="800" b="0" baseline="0" dirty="0" smtClean="0">
                          <a:solidFill>
                            <a:schemeClr val="tx1"/>
                          </a:solidFill>
                          <a:latin typeface="Meiryo UI" panose="020B0604030504040204" pitchFamily="50" charset="-128"/>
                          <a:ea typeface="Meiryo UI" panose="020B0604030504040204" pitchFamily="50" charset="-128"/>
                        </a:rPr>
                        <a:t>フラットプラン</a:t>
                      </a:r>
                      <a:r>
                        <a:rPr lang="en-US" altLang="ja-JP" sz="800" b="0" baseline="0" dirty="0" smtClean="0">
                          <a:solidFill>
                            <a:schemeClr val="tx1"/>
                          </a:solidFill>
                          <a:latin typeface="Meiryo UI" panose="020B0604030504040204" pitchFamily="50" charset="-128"/>
                          <a:ea typeface="Meiryo UI" panose="020B0604030504040204" pitchFamily="50" charset="-128"/>
                        </a:rPr>
                        <a:t>5(</a:t>
                      </a:r>
                      <a:r>
                        <a:rPr lang="ja-JP" altLang="en-US" sz="800" b="0" baseline="0" dirty="0" smtClean="0">
                          <a:solidFill>
                            <a:schemeClr val="tx1"/>
                          </a:solidFill>
                          <a:latin typeface="Meiryo UI" panose="020B0604030504040204" pitchFamily="50" charset="-128"/>
                          <a:ea typeface="Meiryo UI" panose="020B0604030504040204" pitchFamily="50" charset="-128"/>
                        </a:rPr>
                        <a:t>学割専用</a:t>
                      </a:r>
                      <a:r>
                        <a:rPr lang="en-US" altLang="ja-JP" sz="800" b="0" baseline="0" dirty="0" smtClean="0">
                          <a:solidFill>
                            <a:schemeClr val="tx1"/>
                          </a:solidFill>
                          <a:latin typeface="Meiryo UI" panose="020B0604030504040204" pitchFamily="50" charset="-128"/>
                          <a:ea typeface="Meiryo UI" panose="020B0604030504040204" pitchFamily="50" charset="-128"/>
                        </a:rPr>
                        <a:t>)</a:t>
                      </a:r>
                      <a:endParaRPr lang="en-US" altLang="ja-JP" sz="800" b="0" dirty="0" smtClean="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b="0" dirty="0" smtClean="0">
                          <a:solidFill>
                            <a:schemeClr val="tx1"/>
                          </a:solidFill>
                          <a:latin typeface="Meiryo UI" panose="020B0604030504040204" pitchFamily="50" charset="-128"/>
                          <a:ea typeface="Meiryo UI" panose="020B0604030504040204" pitchFamily="50" charset="-128"/>
                        </a:rPr>
                        <a:t>翌月から永年</a:t>
                      </a:r>
                      <a:r>
                        <a:rPr kumimoji="1" lang="en-US" altLang="ja-JP" sz="800" b="0" baseline="0" dirty="0" smtClean="0">
                          <a:solidFill>
                            <a:schemeClr val="tx1"/>
                          </a:solidFill>
                          <a:latin typeface="Meiryo UI" panose="020B0604030504040204" pitchFamily="50" charset="-128"/>
                          <a:ea typeface="Meiryo UI" panose="020B0604030504040204" pitchFamily="50" charset="-128"/>
                        </a:rPr>
                        <a:t>1,100</a:t>
                      </a:r>
                      <a:r>
                        <a:rPr kumimoji="1" lang="ja-JP" altLang="en-US" sz="800" b="0" dirty="0" smtClean="0">
                          <a:solidFill>
                            <a:schemeClr val="tx1"/>
                          </a:solidFill>
                          <a:latin typeface="Meiryo UI" panose="020B0604030504040204" pitchFamily="50" charset="-128"/>
                          <a:ea typeface="Meiryo UI" panose="020B0604030504040204" pitchFamily="50" charset="-128"/>
                        </a:rPr>
                        <a:t>円</a:t>
                      </a:r>
                      <a:r>
                        <a:rPr kumimoji="1" lang="en-US" altLang="ja-JP" sz="800" b="0" dirty="0" smtClean="0">
                          <a:solidFill>
                            <a:schemeClr val="tx1"/>
                          </a:solidFill>
                          <a:latin typeface="Meiryo UI" panose="020B0604030504040204" pitchFamily="50" charset="-128"/>
                          <a:ea typeface="Meiryo UI" panose="020B0604030504040204" pitchFamily="50" charset="-128"/>
                        </a:rPr>
                        <a:t>/</a:t>
                      </a:r>
                      <a:r>
                        <a:rPr kumimoji="1" lang="ja-JP" altLang="en-US" sz="800" b="0" dirty="0" smtClean="0">
                          <a:solidFill>
                            <a:schemeClr val="tx1"/>
                          </a:solidFill>
                          <a:latin typeface="Meiryo UI" panose="020B0604030504040204" pitchFamily="50" charset="-128"/>
                          <a:ea typeface="Meiryo UI" panose="020B0604030504040204" pitchFamily="50" charset="-128"/>
                        </a:rPr>
                        <a:t>月</a:t>
                      </a:r>
                      <a:r>
                        <a:rPr lang="ja-JP" altLang="en-US" sz="800" b="0" dirty="0" smtClean="0">
                          <a:solidFill>
                            <a:schemeClr val="tx1"/>
                          </a:solidFill>
                          <a:latin typeface="Meiryo UI" panose="020B0604030504040204" pitchFamily="50" charset="-128"/>
                          <a:ea typeface="Meiryo UI" panose="020B0604030504040204" pitchFamily="50" charset="-128"/>
                        </a:rPr>
                        <a:t>割引</a:t>
                      </a:r>
                      <a:endParaRPr lang="en-US" altLang="ja-JP" sz="800" b="0" dirty="0" smtClean="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721975"/>
                  </a:ext>
                </a:extLst>
              </a:tr>
              <a:tr h="0">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smtClean="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800" b="0" dirty="0" smtClean="0">
                          <a:solidFill>
                            <a:schemeClr val="tx1"/>
                          </a:solidFill>
                          <a:latin typeface="Meiryo UI" panose="020B0604030504040204" pitchFamily="50" charset="-128"/>
                          <a:ea typeface="Meiryo UI" panose="020B0604030504040204" pitchFamily="50" charset="-128"/>
                        </a:rPr>
                        <a:t>データ定額</a:t>
                      </a:r>
                      <a:r>
                        <a:rPr lang="en-US" altLang="ja-JP" sz="800" b="0" dirty="0" smtClean="0">
                          <a:solidFill>
                            <a:schemeClr val="tx1"/>
                          </a:solidFill>
                          <a:latin typeface="Meiryo UI" panose="020B0604030504040204" pitchFamily="50" charset="-128"/>
                          <a:ea typeface="Meiryo UI" panose="020B0604030504040204" pitchFamily="50" charset="-128"/>
                        </a:rPr>
                        <a:t>10</a:t>
                      </a:r>
                      <a:r>
                        <a:rPr lang="en-US" altLang="ja-JP" sz="800" b="0" baseline="0" dirty="0" smtClean="0">
                          <a:solidFill>
                            <a:schemeClr val="tx1"/>
                          </a:solidFill>
                          <a:latin typeface="Meiryo UI" panose="020B0604030504040204" pitchFamily="50" charset="-128"/>
                          <a:ea typeface="Meiryo UI" panose="020B0604030504040204" pitchFamily="50" charset="-128"/>
                        </a:rPr>
                        <a:t> / </a:t>
                      </a:r>
                      <a:r>
                        <a:rPr lang="en-US" altLang="ja-JP" sz="800" b="0" dirty="0" smtClean="0">
                          <a:solidFill>
                            <a:schemeClr val="tx1"/>
                          </a:solidFill>
                          <a:latin typeface="Meiryo UI" panose="020B0604030504040204" pitchFamily="50" charset="-128"/>
                          <a:ea typeface="Meiryo UI" panose="020B0604030504040204" pitchFamily="50" charset="-128"/>
                        </a:rPr>
                        <a:t>13 / 30 / </a:t>
                      </a:r>
                      <a:r>
                        <a:rPr lang="ja-JP" altLang="en-US" sz="800" b="0" dirty="0" smtClean="0">
                          <a:solidFill>
                            <a:schemeClr val="tx1"/>
                          </a:solidFill>
                          <a:latin typeface="Meiryo UI" panose="020B0604030504040204" pitchFamily="50" charset="-128"/>
                          <a:ea typeface="Meiryo UI" panose="020B0604030504040204" pitchFamily="50" charset="-128"/>
                        </a:rPr>
                        <a:t>データ定額</a:t>
                      </a:r>
                      <a:r>
                        <a:rPr lang="en-US" altLang="ja-JP" sz="800" b="0" dirty="0" smtClean="0">
                          <a:solidFill>
                            <a:schemeClr val="tx1"/>
                          </a:solidFill>
                          <a:latin typeface="Meiryo UI" panose="020B0604030504040204" pitchFamily="50" charset="-128"/>
                          <a:ea typeface="Meiryo UI" panose="020B0604030504040204" pitchFamily="50" charset="-128"/>
                        </a:rPr>
                        <a:t>10(</a:t>
                      </a:r>
                      <a:r>
                        <a:rPr lang="ja-JP" altLang="en-US" sz="800" b="0" dirty="0" smtClean="0">
                          <a:solidFill>
                            <a:schemeClr val="tx1"/>
                          </a:solidFill>
                          <a:latin typeface="Meiryo UI" panose="020B0604030504040204" pitchFamily="50" charset="-128"/>
                          <a:ea typeface="Meiryo UI" panose="020B0604030504040204" pitchFamily="50" charset="-128"/>
                        </a:rPr>
                        <a:t>ケータイ</a:t>
                      </a:r>
                      <a:r>
                        <a:rPr lang="en-US" altLang="ja-JP" sz="800" b="0" dirty="0" smtClean="0">
                          <a:solidFill>
                            <a:schemeClr val="tx1"/>
                          </a:solidFill>
                          <a:latin typeface="Meiryo UI" panose="020B0604030504040204" pitchFamily="50" charset="-128"/>
                          <a:ea typeface="Meiryo UI" panose="020B0604030504040204" pitchFamily="50" charset="-128"/>
                        </a:rPr>
                        <a:t>) /</a:t>
                      </a:r>
                      <a:r>
                        <a:rPr lang="en-US" altLang="ja-JP" sz="800" b="0" baseline="0" dirty="0" smtClean="0">
                          <a:solidFill>
                            <a:schemeClr val="tx1"/>
                          </a:solidFill>
                          <a:latin typeface="Meiryo UI" panose="020B0604030504040204" pitchFamily="50" charset="-128"/>
                          <a:ea typeface="Meiryo UI" panose="020B0604030504040204" pitchFamily="50" charset="-128"/>
                        </a:rPr>
                        <a:t> 13(</a:t>
                      </a:r>
                      <a:r>
                        <a:rPr lang="ja-JP" altLang="en-US" sz="800" b="0" baseline="0" dirty="0" smtClean="0">
                          <a:solidFill>
                            <a:schemeClr val="tx1"/>
                          </a:solidFill>
                          <a:latin typeface="Meiryo UI" panose="020B0604030504040204" pitchFamily="50" charset="-128"/>
                          <a:ea typeface="Meiryo UI" panose="020B0604030504040204" pitchFamily="50" charset="-128"/>
                        </a:rPr>
                        <a:t>ケータイ</a:t>
                      </a:r>
                      <a:r>
                        <a:rPr lang="en-US" altLang="ja-JP" sz="800" b="0" baseline="0" dirty="0" smtClean="0">
                          <a:solidFill>
                            <a:schemeClr val="tx1"/>
                          </a:solidFill>
                          <a:latin typeface="Meiryo UI" panose="020B0604030504040204" pitchFamily="50" charset="-128"/>
                          <a:ea typeface="Meiryo UI" panose="020B0604030504040204" pitchFamily="50" charset="-128"/>
                        </a:rPr>
                        <a:t>)</a:t>
                      </a:r>
                      <a:endParaRPr kumimoji="1" lang="ja-JP" altLang="en-US" sz="800" b="0" dirty="0" smtClean="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800" b="0" dirty="0" smtClean="0">
                          <a:solidFill>
                            <a:schemeClr val="tx1"/>
                          </a:solidFill>
                          <a:latin typeface="Meiryo UI" panose="020B0604030504040204" pitchFamily="50" charset="-128"/>
                          <a:ea typeface="Meiryo UI" panose="020B0604030504040204" pitchFamily="50" charset="-128"/>
                        </a:rPr>
                        <a:t>翌月以降最大</a:t>
                      </a:r>
                      <a:r>
                        <a:rPr lang="en-US" altLang="ja-JP" sz="800" b="0" dirty="0" smtClean="0">
                          <a:solidFill>
                            <a:schemeClr val="tx1"/>
                          </a:solidFill>
                          <a:latin typeface="Meiryo UI" panose="020B0604030504040204" pitchFamily="50" charset="-128"/>
                          <a:ea typeface="Meiryo UI" panose="020B0604030504040204" pitchFamily="50" charset="-128"/>
                        </a:rPr>
                        <a:t>2</a:t>
                      </a:r>
                      <a:r>
                        <a:rPr lang="ja-JP" altLang="en-US" sz="800" b="0" dirty="0" smtClean="0">
                          <a:solidFill>
                            <a:schemeClr val="tx1"/>
                          </a:solidFill>
                          <a:latin typeface="Meiryo UI" panose="020B0604030504040204" pitchFamily="50" charset="-128"/>
                          <a:ea typeface="Meiryo UI" panose="020B0604030504040204" pitchFamily="50" charset="-128"/>
                        </a:rPr>
                        <a:t>年間</a:t>
                      </a:r>
                      <a:r>
                        <a:rPr kumimoji="1" lang="en-US" altLang="ja-JP" sz="800" b="0" baseline="0" dirty="0" smtClean="0">
                          <a:solidFill>
                            <a:schemeClr val="tx1"/>
                          </a:solidFill>
                          <a:latin typeface="Meiryo UI" panose="020B0604030504040204" pitchFamily="50" charset="-128"/>
                          <a:ea typeface="Meiryo UI" panose="020B0604030504040204" pitchFamily="50" charset="-128"/>
                        </a:rPr>
                        <a:t>2,200</a:t>
                      </a:r>
                      <a:r>
                        <a:rPr kumimoji="1" lang="ja-JP" altLang="en-US" sz="800" b="0" dirty="0" smtClean="0">
                          <a:solidFill>
                            <a:schemeClr val="tx1"/>
                          </a:solidFill>
                          <a:latin typeface="Meiryo UI" panose="020B0604030504040204" pitchFamily="50" charset="-128"/>
                          <a:ea typeface="Meiryo UI" panose="020B0604030504040204" pitchFamily="50" charset="-128"/>
                        </a:rPr>
                        <a:t>円</a:t>
                      </a:r>
                      <a:r>
                        <a:rPr kumimoji="1" lang="en-US" altLang="ja-JP" sz="800" b="0" dirty="0" smtClean="0">
                          <a:solidFill>
                            <a:schemeClr val="tx1"/>
                          </a:solidFill>
                          <a:latin typeface="Meiryo UI" panose="020B0604030504040204" pitchFamily="50" charset="-128"/>
                          <a:ea typeface="Meiryo UI" panose="020B0604030504040204" pitchFamily="50" charset="-128"/>
                        </a:rPr>
                        <a:t>/</a:t>
                      </a:r>
                      <a:r>
                        <a:rPr kumimoji="1" lang="ja-JP" altLang="en-US" sz="800" b="0" dirty="0" smtClean="0">
                          <a:solidFill>
                            <a:schemeClr val="tx1"/>
                          </a:solidFill>
                          <a:latin typeface="Meiryo UI" panose="020B0604030504040204" pitchFamily="50" charset="-128"/>
                          <a:ea typeface="Meiryo UI" panose="020B0604030504040204" pitchFamily="50" charset="-128"/>
                        </a:rPr>
                        <a:t>月割引</a:t>
                      </a:r>
                      <a:endParaRPr lang="en-US" altLang="ja-JP" sz="800" b="0" dirty="0" smtClean="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800" b="0" dirty="0" smtClean="0">
                          <a:solidFill>
                            <a:schemeClr val="tx1"/>
                          </a:solidFill>
                          <a:latin typeface="Meiryo UI" panose="020B0604030504040204" pitchFamily="50" charset="-128"/>
                          <a:ea typeface="Meiryo UI" panose="020B0604030504040204" pitchFamily="50" charset="-128"/>
                        </a:rPr>
                        <a:t>3</a:t>
                      </a:r>
                      <a:r>
                        <a:rPr lang="ja-JP" altLang="en-US" sz="800" b="0" dirty="0" smtClean="0">
                          <a:solidFill>
                            <a:schemeClr val="tx1"/>
                          </a:solidFill>
                          <a:latin typeface="Meiryo UI" panose="020B0604030504040204" pitchFamily="50" charset="-128"/>
                          <a:ea typeface="Meiryo UI" panose="020B0604030504040204" pitchFamily="50" charset="-128"/>
                        </a:rPr>
                        <a:t>年目以降永年</a:t>
                      </a:r>
                      <a:r>
                        <a:rPr kumimoji="1" lang="en-US" altLang="ja-JP" sz="800" b="0" dirty="0" smtClean="0">
                          <a:solidFill>
                            <a:schemeClr val="tx1"/>
                          </a:solidFill>
                          <a:latin typeface="Meiryo UI" panose="020B0604030504040204" pitchFamily="50" charset="-128"/>
                          <a:ea typeface="Meiryo UI" panose="020B0604030504040204" pitchFamily="50" charset="-128"/>
                        </a:rPr>
                        <a:t>1,027</a:t>
                      </a:r>
                      <a:r>
                        <a:rPr kumimoji="1" lang="ja-JP" altLang="en-US" sz="800" b="0" dirty="0" smtClean="0">
                          <a:solidFill>
                            <a:schemeClr val="tx1"/>
                          </a:solidFill>
                          <a:latin typeface="Meiryo UI" panose="020B0604030504040204" pitchFamily="50" charset="-128"/>
                          <a:ea typeface="Meiryo UI" panose="020B0604030504040204" pitchFamily="50" charset="-128"/>
                        </a:rPr>
                        <a:t>円</a:t>
                      </a:r>
                      <a:r>
                        <a:rPr kumimoji="1" lang="en-US" altLang="ja-JP" sz="800" b="0" dirty="0" smtClean="0">
                          <a:solidFill>
                            <a:schemeClr val="tx1"/>
                          </a:solidFill>
                          <a:latin typeface="Meiryo UI" panose="020B0604030504040204" pitchFamily="50" charset="-128"/>
                          <a:ea typeface="Meiryo UI" panose="020B0604030504040204" pitchFamily="50" charset="-128"/>
                        </a:rPr>
                        <a:t>/</a:t>
                      </a:r>
                      <a:r>
                        <a:rPr kumimoji="1" lang="ja-JP" altLang="en-US" sz="800" b="0" dirty="0" smtClean="0">
                          <a:solidFill>
                            <a:schemeClr val="tx1"/>
                          </a:solidFill>
                          <a:latin typeface="Meiryo UI" panose="020B0604030504040204" pitchFamily="50" charset="-128"/>
                          <a:ea typeface="Meiryo UI" panose="020B0604030504040204" pitchFamily="50" charset="-128"/>
                        </a:rPr>
                        <a:t>月</a:t>
                      </a:r>
                      <a:r>
                        <a:rPr lang="ja-JP" altLang="en-US" sz="800" b="0" dirty="0" smtClean="0">
                          <a:solidFill>
                            <a:schemeClr val="tx1"/>
                          </a:solidFill>
                          <a:latin typeface="Meiryo UI" panose="020B0604030504040204" pitchFamily="50" charset="-128"/>
                          <a:ea typeface="Meiryo UI" panose="020B0604030504040204" pitchFamily="50" charset="-128"/>
                        </a:rPr>
                        <a:t>割引</a:t>
                      </a:r>
                      <a:endParaRPr kumimoji="1" lang="ja-JP" altLang="en-US" sz="800" b="0" dirty="0" smtClean="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0">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800" b="0" dirty="0" smtClean="0">
                          <a:solidFill>
                            <a:schemeClr val="tx1"/>
                          </a:solidFill>
                          <a:latin typeface="Meiryo UI" panose="020B0604030504040204" pitchFamily="50" charset="-128"/>
                          <a:ea typeface="Meiryo UI" panose="020B0604030504040204" pitchFamily="50" charset="-128"/>
                        </a:rPr>
                        <a:t>データ定額</a:t>
                      </a:r>
                      <a:r>
                        <a:rPr lang="en-US" altLang="ja-JP" sz="800" b="0" dirty="0" smtClean="0">
                          <a:solidFill>
                            <a:schemeClr val="tx1"/>
                          </a:solidFill>
                          <a:latin typeface="Meiryo UI" panose="020B0604030504040204" pitchFamily="50" charset="-128"/>
                          <a:ea typeface="Meiryo UI" panose="020B0604030504040204" pitchFamily="50" charset="-128"/>
                        </a:rPr>
                        <a:t>5(</a:t>
                      </a:r>
                      <a:r>
                        <a:rPr lang="ja-JP" altLang="en-US" sz="800" b="0" dirty="0" smtClean="0">
                          <a:solidFill>
                            <a:schemeClr val="tx1"/>
                          </a:solidFill>
                          <a:latin typeface="Meiryo UI" panose="020B0604030504040204" pitchFamily="50" charset="-128"/>
                          <a:ea typeface="Meiryo UI" panose="020B0604030504040204" pitchFamily="50" charset="-128"/>
                        </a:rPr>
                        <a:t>ケータイ</a:t>
                      </a:r>
                      <a:r>
                        <a:rPr lang="en-US" altLang="ja-JP" sz="800" b="0" dirty="0" smtClean="0">
                          <a:solidFill>
                            <a:schemeClr val="tx1"/>
                          </a:solidFill>
                          <a:latin typeface="Meiryo UI" panose="020B0604030504040204" pitchFamily="50" charset="-128"/>
                          <a:ea typeface="Meiryo UI" panose="020B0604030504040204" pitchFamily="50" charset="-128"/>
                        </a:rPr>
                        <a:t>)</a:t>
                      </a:r>
                      <a:r>
                        <a:rPr lang="ja-JP" altLang="en-US" sz="800" b="0" baseline="0" dirty="0" smtClean="0">
                          <a:solidFill>
                            <a:schemeClr val="tx1"/>
                          </a:solidFill>
                          <a:latin typeface="Meiryo UI" panose="020B0604030504040204" pitchFamily="50" charset="-128"/>
                          <a:ea typeface="Meiryo UI" panose="020B0604030504040204" pitchFamily="50" charset="-128"/>
                        </a:rPr>
                        <a:t> </a:t>
                      </a:r>
                      <a:r>
                        <a:rPr lang="en-US" altLang="ja-JP" sz="800" b="0" baseline="0" dirty="0" smtClean="0">
                          <a:solidFill>
                            <a:schemeClr val="tx1"/>
                          </a:solidFill>
                          <a:latin typeface="Meiryo UI" panose="020B0604030504040204" pitchFamily="50" charset="-128"/>
                          <a:ea typeface="Meiryo UI" panose="020B0604030504040204" pitchFamily="50" charset="-128"/>
                        </a:rPr>
                        <a:t>/ 8(</a:t>
                      </a:r>
                      <a:r>
                        <a:rPr lang="ja-JP" altLang="en-US" sz="800" b="0" baseline="0" dirty="0" smtClean="0">
                          <a:solidFill>
                            <a:schemeClr val="tx1"/>
                          </a:solidFill>
                          <a:latin typeface="Meiryo UI" panose="020B0604030504040204" pitchFamily="50" charset="-128"/>
                          <a:ea typeface="Meiryo UI" panose="020B0604030504040204" pitchFamily="50" charset="-128"/>
                        </a:rPr>
                        <a:t>ケータイ</a:t>
                      </a:r>
                      <a:r>
                        <a:rPr lang="en-US" altLang="ja-JP" sz="800" b="0" baseline="0" dirty="0" smtClean="0">
                          <a:solidFill>
                            <a:schemeClr val="tx1"/>
                          </a:solidFill>
                          <a:latin typeface="Meiryo UI" panose="020B0604030504040204" pitchFamily="50" charset="-128"/>
                          <a:ea typeface="Meiryo UI" panose="020B0604030504040204" pitchFamily="50" charset="-128"/>
                        </a:rPr>
                        <a:t>) / </a:t>
                      </a:r>
                      <a:r>
                        <a:rPr lang="ja-JP" altLang="en-US" sz="800" b="0" dirty="0" smtClean="0">
                          <a:solidFill>
                            <a:schemeClr val="tx1"/>
                          </a:solidFill>
                          <a:latin typeface="Meiryo UI" panose="020B0604030504040204" pitchFamily="50" charset="-128"/>
                          <a:ea typeface="Meiryo UI" panose="020B0604030504040204" pitchFamily="50" charset="-128"/>
                        </a:rPr>
                        <a:t>データ定額</a:t>
                      </a:r>
                      <a:r>
                        <a:rPr lang="en-US" altLang="ja-JP" sz="800" b="0" dirty="0" smtClean="0">
                          <a:solidFill>
                            <a:schemeClr val="tx1"/>
                          </a:solidFill>
                          <a:latin typeface="Meiryo UI" panose="020B0604030504040204" pitchFamily="50" charset="-128"/>
                          <a:ea typeface="Meiryo UI" panose="020B0604030504040204" pitchFamily="50" charset="-128"/>
                        </a:rPr>
                        <a:t>5 / 8 / 20</a:t>
                      </a:r>
                      <a:r>
                        <a:rPr lang="ja-JP" altLang="en-US" sz="800" b="0" dirty="0" smtClean="0">
                          <a:solidFill>
                            <a:schemeClr val="tx1"/>
                          </a:solidFill>
                          <a:latin typeface="Meiryo UI" panose="020B0604030504040204" pitchFamily="50" charset="-128"/>
                          <a:ea typeface="Meiryo UI" panose="020B0604030504040204" pitchFamily="50" charset="-128"/>
                        </a:rPr>
                        <a:t>・</a:t>
                      </a:r>
                      <a:r>
                        <a:rPr lang="en-US" altLang="ja-JP" sz="800" b="0" dirty="0" smtClean="0">
                          <a:solidFill>
                            <a:schemeClr val="tx1"/>
                          </a:solidFill>
                          <a:latin typeface="Meiryo UI" panose="020B0604030504040204" pitchFamily="50" charset="-128"/>
                          <a:ea typeface="Meiryo UI" panose="020B0604030504040204" pitchFamily="50" charset="-128"/>
                        </a:rPr>
                        <a:t>LTE</a:t>
                      </a:r>
                      <a:r>
                        <a:rPr lang="ja-JP" altLang="en-US" sz="800" b="0" dirty="0" smtClean="0">
                          <a:solidFill>
                            <a:schemeClr val="tx1"/>
                          </a:solidFill>
                          <a:latin typeface="Meiryo UI" panose="020B0604030504040204" pitchFamily="50" charset="-128"/>
                          <a:ea typeface="Meiryo UI" panose="020B0604030504040204" pitchFamily="50" charset="-128"/>
                        </a:rPr>
                        <a:t>フラット</a:t>
                      </a:r>
                      <a:r>
                        <a:rPr lang="ja-JP" altLang="en-US" sz="800" b="0" baseline="0" dirty="0" smtClean="0">
                          <a:solidFill>
                            <a:schemeClr val="tx1"/>
                          </a:solidFill>
                          <a:latin typeface="Meiryo UI" panose="020B0604030504040204" pitchFamily="50" charset="-128"/>
                          <a:ea typeface="Meiryo UI" panose="020B0604030504040204" pitchFamily="50" charset="-128"/>
                        </a:rPr>
                        <a:t>・</a:t>
                      </a:r>
                      <a:r>
                        <a:rPr lang="en-US" altLang="ja-JP" sz="800" b="0" dirty="0" smtClean="0">
                          <a:solidFill>
                            <a:schemeClr val="tx1"/>
                          </a:solidFill>
                          <a:latin typeface="Meiryo UI" panose="020B0604030504040204" pitchFamily="50" charset="-128"/>
                          <a:ea typeface="Meiryo UI" panose="020B0604030504040204" pitchFamily="50" charset="-128"/>
                        </a:rPr>
                        <a:t>IS</a:t>
                      </a:r>
                      <a:r>
                        <a:rPr lang="ja-JP" altLang="en-US" sz="800" b="0" dirty="0" smtClean="0">
                          <a:solidFill>
                            <a:schemeClr val="tx1"/>
                          </a:solidFill>
                          <a:latin typeface="Meiryo UI" panose="020B0604030504040204" pitchFamily="50" charset="-128"/>
                          <a:ea typeface="Meiryo UI" panose="020B0604030504040204" pitchFamily="50" charset="-128"/>
                        </a:rPr>
                        <a:t>フラット</a:t>
                      </a:r>
                      <a:r>
                        <a:rPr lang="ja-JP" altLang="en-US" sz="800" b="0" baseline="0" dirty="0" smtClean="0">
                          <a:solidFill>
                            <a:schemeClr val="tx1"/>
                          </a:solidFill>
                          <a:latin typeface="Meiryo UI" panose="020B0604030504040204" pitchFamily="50" charset="-128"/>
                          <a:ea typeface="Meiryo UI" panose="020B0604030504040204" pitchFamily="50" charset="-128"/>
                        </a:rPr>
                        <a:t>・</a:t>
                      </a:r>
                      <a:endParaRPr lang="en-US" altLang="ja-JP" sz="800" b="0" dirty="0" smtClean="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800" b="0" dirty="0" smtClean="0">
                          <a:solidFill>
                            <a:schemeClr val="tx1"/>
                          </a:solidFill>
                          <a:latin typeface="Meiryo UI" panose="020B0604030504040204" pitchFamily="50" charset="-128"/>
                          <a:ea typeface="Meiryo UI" panose="020B0604030504040204" pitchFamily="50" charset="-128"/>
                        </a:rPr>
                        <a:t>プラン</a:t>
                      </a:r>
                      <a:r>
                        <a:rPr lang="en-US" altLang="ja-JP" sz="800" b="0" dirty="0" smtClean="0">
                          <a:solidFill>
                            <a:schemeClr val="tx1"/>
                          </a:solidFill>
                          <a:latin typeface="Meiryo UI" panose="020B0604030504040204" pitchFamily="50" charset="-128"/>
                          <a:ea typeface="Meiryo UI" panose="020B0604030504040204" pitchFamily="50" charset="-128"/>
                        </a:rPr>
                        <a:t>F(IS)</a:t>
                      </a:r>
                      <a:r>
                        <a:rPr lang="ja-JP" altLang="en-US" sz="800" b="0" dirty="0" smtClean="0">
                          <a:solidFill>
                            <a:schemeClr val="tx1"/>
                          </a:solidFill>
                          <a:latin typeface="Meiryo UI" panose="020B0604030504040204" pitchFamily="50" charset="-128"/>
                          <a:ea typeface="Meiryo UI" panose="020B0604030504040204" pitchFamily="50" charset="-128"/>
                        </a:rPr>
                        <a:t>シンプル</a:t>
                      </a:r>
                      <a:r>
                        <a:rPr lang="ja-JP" altLang="en-US" sz="800" b="0" baseline="0" dirty="0" smtClean="0">
                          <a:solidFill>
                            <a:schemeClr val="tx1"/>
                          </a:solidFill>
                          <a:latin typeface="Meiryo UI" panose="020B0604030504040204" pitchFamily="50" charset="-128"/>
                          <a:ea typeface="Meiryo UI" panose="020B0604030504040204" pitchFamily="50" charset="-128"/>
                        </a:rPr>
                        <a:t>・</a:t>
                      </a:r>
                      <a:r>
                        <a:rPr lang="en-US" altLang="ja-JP" sz="800" b="0" dirty="0" smtClean="0">
                          <a:solidFill>
                            <a:schemeClr val="tx1"/>
                          </a:solidFill>
                          <a:latin typeface="Meiryo UI" panose="020B0604030504040204" pitchFamily="50" charset="-128"/>
                          <a:ea typeface="Meiryo UI" panose="020B0604030504040204" pitchFamily="50" charset="-128"/>
                        </a:rPr>
                        <a:t>LTE</a:t>
                      </a:r>
                      <a:r>
                        <a:rPr lang="ja-JP" altLang="en-US" sz="800" b="0" dirty="0" smtClean="0">
                          <a:solidFill>
                            <a:schemeClr val="tx1"/>
                          </a:solidFill>
                          <a:latin typeface="Meiryo UI" panose="020B0604030504040204" pitchFamily="50" charset="-128"/>
                          <a:ea typeface="Meiryo UI" panose="020B0604030504040204" pitchFamily="50" charset="-128"/>
                        </a:rPr>
                        <a:t>フラット </a:t>
                      </a:r>
                      <a:r>
                        <a:rPr lang="en-US" altLang="ja-JP" sz="800" b="0" dirty="0" smtClean="0">
                          <a:solidFill>
                            <a:schemeClr val="tx1"/>
                          </a:solidFill>
                          <a:latin typeface="Meiryo UI" panose="020B0604030504040204" pitchFamily="50" charset="-128"/>
                          <a:ea typeface="Meiryo UI" panose="020B0604030504040204" pitchFamily="50" charset="-128"/>
                        </a:rPr>
                        <a:t>for</a:t>
                      </a:r>
                      <a:r>
                        <a:rPr lang="ja-JP" altLang="en-US" sz="800" b="0" baseline="0" dirty="0" smtClean="0">
                          <a:solidFill>
                            <a:schemeClr val="tx1"/>
                          </a:solidFill>
                          <a:latin typeface="Meiryo UI" panose="020B0604030504040204" pitchFamily="50" charset="-128"/>
                          <a:ea typeface="Meiryo UI" panose="020B0604030504040204" pitchFamily="50" charset="-128"/>
                        </a:rPr>
                        <a:t> </a:t>
                      </a:r>
                      <a:r>
                        <a:rPr lang="en-US" altLang="ja-JP" sz="800" b="0" dirty="0" smtClean="0">
                          <a:solidFill>
                            <a:schemeClr val="tx1"/>
                          </a:solidFill>
                          <a:latin typeface="Meiryo UI" panose="020B0604030504040204" pitchFamily="50" charset="-128"/>
                          <a:ea typeface="Meiryo UI" panose="020B0604030504040204" pitchFamily="50" charset="-128"/>
                        </a:rPr>
                        <a:t>Tab / Tab(</a:t>
                      </a:r>
                      <a:r>
                        <a:rPr lang="en-US" altLang="ja-JP" sz="800" b="0" dirty="0" err="1" smtClean="0">
                          <a:solidFill>
                            <a:schemeClr val="tx1"/>
                          </a:solidFill>
                          <a:latin typeface="Meiryo UI" panose="020B0604030504040204" pitchFamily="50" charset="-128"/>
                          <a:ea typeface="Meiryo UI" panose="020B0604030504040204" pitchFamily="50" charset="-128"/>
                        </a:rPr>
                        <a:t>i</a:t>
                      </a:r>
                      <a:r>
                        <a:rPr lang="en-US" altLang="ja-JP" sz="800" b="0" dirty="0" smtClean="0">
                          <a:solidFill>
                            <a:schemeClr val="tx1"/>
                          </a:solidFill>
                          <a:latin typeface="Meiryo UI" panose="020B0604030504040204" pitchFamily="50" charset="-128"/>
                          <a:ea typeface="Meiryo UI" panose="020B0604030504040204" pitchFamily="50" charset="-128"/>
                        </a:rPr>
                        <a:t>)</a:t>
                      </a:r>
                      <a:r>
                        <a:rPr lang="ja-JP" altLang="en-US" sz="800" b="0" baseline="0" dirty="0" smtClean="0">
                          <a:solidFill>
                            <a:schemeClr val="tx1"/>
                          </a:solidFill>
                          <a:latin typeface="Meiryo UI" panose="020B0604030504040204" pitchFamily="50" charset="-128"/>
                          <a:ea typeface="Meiryo UI" panose="020B0604030504040204" pitchFamily="50" charset="-128"/>
                        </a:rPr>
                        <a:t> </a:t>
                      </a:r>
                      <a:r>
                        <a:rPr lang="en-US" altLang="ja-JP" sz="800" b="0" baseline="0" dirty="0" smtClean="0">
                          <a:solidFill>
                            <a:schemeClr val="tx1"/>
                          </a:solidFill>
                          <a:latin typeface="Meiryo UI" panose="020B0604030504040204" pitchFamily="50" charset="-128"/>
                          <a:ea typeface="Meiryo UI" panose="020B0604030504040204" pitchFamily="50" charset="-128"/>
                        </a:rPr>
                        <a:t>/ </a:t>
                      </a:r>
                      <a:r>
                        <a:rPr lang="en-US" altLang="ja-JP" sz="800" b="0" dirty="0" smtClean="0">
                          <a:solidFill>
                            <a:schemeClr val="tx1"/>
                          </a:solidFill>
                          <a:latin typeface="Meiryo UI" panose="020B0604030504040204" pitchFamily="50" charset="-128"/>
                          <a:ea typeface="Meiryo UI" panose="020B0604030504040204" pitchFamily="50" charset="-128"/>
                        </a:rPr>
                        <a:t>Tab(L)</a:t>
                      </a:r>
                      <a:r>
                        <a:rPr lang="ja-JP" altLang="en-US" sz="800" b="0" baseline="0" dirty="0" smtClean="0">
                          <a:solidFill>
                            <a:schemeClr val="tx1"/>
                          </a:solidFill>
                          <a:latin typeface="Meiryo UI" panose="020B0604030504040204" pitchFamily="50" charset="-128"/>
                          <a:ea typeface="Meiryo UI" panose="020B0604030504040204" pitchFamily="50" charset="-128"/>
                        </a:rPr>
                        <a:t> </a:t>
                      </a:r>
                      <a:r>
                        <a:rPr lang="en-US" altLang="ja-JP" sz="800" b="0" baseline="0" dirty="0" smtClean="0">
                          <a:solidFill>
                            <a:schemeClr val="tx1"/>
                          </a:solidFill>
                          <a:latin typeface="Meiryo UI" panose="020B0604030504040204" pitchFamily="50" charset="-128"/>
                          <a:ea typeface="Meiryo UI" panose="020B0604030504040204" pitchFamily="50" charset="-128"/>
                        </a:rPr>
                        <a:t>/ </a:t>
                      </a:r>
                      <a:r>
                        <a:rPr lang="en-US" altLang="ja-JP" sz="800" b="0" dirty="0" smtClean="0">
                          <a:solidFill>
                            <a:schemeClr val="tx1"/>
                          </a:solidFill>
                          <a:latin typeface="Meiryo UI" panose="020B0604030504040204" pitchFamily="50" charset="-128"/>
                          <a:ea typeface="Meiryo UI" panose="020B0604030504040204" pitchFamily="50" charset="-128"/>
                        </a:rPr>
                        <a:t>DATA(</a:t>
                      </a:r>
                      <a:r>
                        <a:rPr lang="ja-JP" altLang="en-US" sz="800" b="0" dirty="0" err="1" smtClean="0">
                          <a:solidFill>
                            <a:schemeClr val="tx1"/>
                          </a:solidFill>
                          <a:latin typeface="Meiryo UI" panose="020B0604030504040204" pitchFamily="50" charset="-128"/>
                          <a:ea typeface="Meiryo UI" panose="020B0604030504040204" pitchFamily="50" charset="-128"/>
                        </a:rPr>
                        <a:t>ｍ</a:t>
                      </a:r>
                      <a:r>
                        <a:rPr lang="en-US" altLang="ja-JP" sz="800" b="0" dirty="0" smtClean="0">
                          <a:solidFill>
                            <a:schemeClr val="tx1"/>
                          </a:solidFill>
                          <a:latin typeface="Meiryo UI" panose="020B0604030504040204" pitchFamily="50" charset="-128"/>
                          <a:ea typeface="Meiryo UI" panose="020B0604030504040204" pitchFamily="50" charset="-128"/>
                        </a:rPr>
                        <a:t>)</a:t>
                      </a:r>
                      <a:endParaRPr kumimoji="1" lang="ja-JP" altLang="en-US" sz="800" b="0" dirty="0" smtClean="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800" b="0" dirty="0" smtClean="0">
                          <a:solidFill>
                            <a:schemeClr val="tx1"/>
                          </a:solidFill>
                          <a:latin typeface="Meiryo UI" panose="020B0604030504040204" pitchFamily="50" charset="-128"/>
                          <a:ea typeface="Meiryo UI" panose="020B0604030504040204" pitchFamily="50" charset="-128"/>
                        </a:rPr>
                        <a:t>翌月以降最大</a:t>
                      </a:r>
                      <a:r>
                        <a:rPr lang="en-US" altLang="ja-JP" sz="800" b="0" dirty="0" smtClean="0">
                          <a:solidFill>
                            <a:schemeClr val="tx1"/>
                          </a:solidFill>
                          <a:latin typeface="Meiryo UI" panose="020B0604030504040204" pitchFamily="50" charset="-128"/>
                          <a:ea typeface="Meiryo UI" panose="020B0604030504040204" pitchFamily="50" charset="-128"/>
                        </a:rPr>
                        <a:t>2</a:t>
                      </a:r>
                      <a:r>
                        <a:rPr lang="ja-JP" altLang="en-US" sz="800" b="0" dirty="0" smtClean="0">
                          <a:solidFill>
                            <a:schemeClr val="tx1"/>
                          </a:solidFill>
                          <a:latin typeface="Meiryo UI" panose="020B0604030504040204" pitchFamily="50" charset="-128"/>
                          <a:ea typeface="Meiryo UI" panose="020B0604030504040204" pitchFamily="50" charset="-128"/>
                        </a:rPr>
                        <a:t>年間</a:t>
                      </a:r>
                      <a:r>
                        <a:rPr kumimoji="1" lang="en-US" altLang="ja-JP" sz="800" b="0" dirty="0" smtClean="0">
                          <a:solidFill>
                            <a:schemeClr val="tx1"/>
                          </a:solidFill>
                          <a:latin typeface="Meiryo UI" panose="020B0604030504040204" pitchFamily="50" charset="-128"/>
                          <a:ea typeface="Meiryo UI" panose="020B0604030504040204" pitchFamily="50" charset="-128"/>
                        </a:rPr>
                        <a:t>1,551</a:t>
                      </a:r>
                      <a:r>
                        <a:rPr kumimoji="1" lang="ja-JP" altLang="en-US" sz="800" b="0" dirty="0" smtClean="0">
                          <a:solidFill>
                            <a:schemeClr val="tx1"/>
                          </a:solidFill>
                          <a:latin typeface="Meiryo UI" panose="020B0604030504040204" pitchFamily="50" charset="-128"/>
                          <a:ea typeface="Meiryo UI" panose="020B0604030504040204" pitchFamily="50" charset="-128"/>
                        </a:rPr>
                        <a:t>円</a:t>
                      </a:r>
                      <a:r>
                        <a:rPr kumimoji="1" lang="en-US" altLang="ja-JP" sz="800" b="0" dirty="0" smtClean="0">
                          <a:solidFill>
                            <a:schemeClr val="tx1"/>
                          </a:solidFill>
                          <a:latin typeface="Meiryo UI" panose="020B0604030504040204" pitchFamily="50" charset="-128"/>
                          <a:ea typeface="Meiryo UI" panose="020B0604030504040204" pitchFamily="50" charset="-128"/>
                        </a:rPr>
                        <a:t>/</a:t>
                      </a:r>
                      <a:r>
                        <a:rPr kumimoji="1" lang="ja-JP" altLang="en-US" sz="800" b="0" dirty="0" smtClean="0">
                          <a:solidFill>
                            <a:schemeClr val="tx1"/>
                          </a:solidFill>
                          <a:latin typeface="Meiryo UI" panose="020B0604030504040204" pitchFamily="50" charset="-128"/>
                          <a:ea typeface="Meiryo UI" panose="020B0604030504040204" pitchFamily="50" charset="-128"/>
                        </a:rPr>
                        <a:t>月</a:t>
                      </a:r>
                      <a:r>
                        <a:rPr lang="ja-JP" altLang="en-US" sz="800" b="0" dirty="0" smtClean="0">
                          <a:solidFill>
                            <a:schemeClr val="tx1"/>
                          </a:solidFill>
                          <a:latin typeface="Meiryo UI" panose="020B0604030504040204" pitchFamily="50" charset="-128"/>
                          <a:ea typeface="Meiryo UI" panose="020B0604030504040204" pitchFamily="50" charset="-128"/>
                        </a:rPr>
                        <a:t>割引</a:t>
                      </a:r>
                      <a:endParaRPr lang="en-US" altLang="ja-JP" sz="800" b="0" dirty="0" smtClean="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800" b="0" dirty="0" smtClean="0">
                          <a:solidFill>
                            <a:schemeClr val="tx1"/>
                          </a:solidFill>
                          <a:latin typeface="Meiryo UI" panose="020B0604030504040204" pitchFamily="50" charset="-128"/>
                          <a:ea typeface="Meiryo UI" panose="020B0604030504040204" pitchFamily="50" charset="-128"/>
                        </a:rPr>
                        <a:t>3</a:t>
                      </a:r>
                      <a:r>
                        <a:rPr lang="ja-JP" altLang="en-US" sz="800" b="0" dirty="0" smtClean="0">
                          <a:solidFill>
                            <a:schemeClr val="tx1"/>
                          </a:solidFill>
                          <a:latin typeface="Meiryo UI" panose="020B0604030504040204" pitchFamily="50" charset="-128"/>
                          <a:ea typeface="Meiryo UI" panose="020B0604030504040204" pitchFamily="50" charset="-128"/>
                        </a:rPr>
                        <a:t>年目以降永年</a:t>
                      </a:r>
                      <a:r>
                        <a:rPr kumimoji="1" lang="en-US" altLang="ja-JP" sz="800" b="0" dirty="0" smtClean="0">
                          <a:solidFill>
                            <a:schemeClr val="tx1"/>
                          </a:solidFill>
                          <a:latin typeface="Meiryo UI" panose="020B0604030504040204" pitchFamily="50" charset="-128"/>
                          <a:ea typeface="Meiryo UI" panose="020B0604030504040204" pitchFamily="50" charset="-128"/>
                        </a:rPr>
                        <a:t>1,027</a:t>
                      </a:r>
                      <a:r>
                        <a:rPr kumimoji="1" lang="ja-JP" altLang="en-US" sz="800" b="0" dirty="0" smtClean="0">
                          <a:solidFill>
                            <a:schemeClr val="tx1"/>
                          </a:solidFill>
                          <a:latin typeface="Meiryo UI" panose="020B0604030504040204" pitchFamily="50" charset="-128"/>
                          <a:ea typeface="Meiryo UI" panose="020B0604030504040204" pitchFamily="50" charset="-128"/>
                        </a:rPr>
                        <a:t>円</a:t>
                      </a:r>
                      <a:r>
                        <a:rPr kumimoji="1" lang="en-US" altLang="ja-JP" sz="800" b="0" dirty="0" smtClean="0">
                          <a:solidFill>
                            <a:schemeClr val="tx1"/>
                          </a:solidFill>
                          <a:latin typeface="Meiryo UI" panose="020B0604030504040204" pitchFamily="50" charset="-128"/>
                          <a:ea typeface="Meiryo UI" panose="020B0604030504040204" pitchFamily="50" charset="-128"/>
                        </a:rPr>
                        <a:t>/</a:t>
                      </a:r>
                      <a:r>
                        <a:rPr kumimoji="1" lang="ja-JP" altLang="en-US" sz="800" b="0" dirty="0" smtClean="0">
                          <a:solidFill>
                            <a:schemeClr val="tx1"/>
                          </a:solidFill>
                          <a:latin typeface="Meiryo UI" panose="020B0604030504040204" pitchFamily="50" charset="-128"/>
                          <a:ea typeface="Meiryo UI" panose="020B0604030504040204" pitchFamily="50" charset="-128"/>
                        </a:rPr>
                        <a:t>月</a:t>
                      </a:r>
                      <a:r>
                        <a:rPr lang="ja-JP" altLang="en-US" sz="800" b="0" dirty="0" smtClean="0">
                          <a:solidFill>
                            <a:schemeClr val="tx1"/>
                          </a:solidFill>
                          <a:latin typeface="Meiryo UI" panose="020B0604030504040204" pitchFamily="50" charset="-128"/>
                          <a:ea typeface="Meiryo UI" panose="020B0604030504040204" pitchFamily="50" charset="-128"/>
                        </a:rPr>
                        <a:t>割引</a:t>
                      </a:r>
                      <a:endParaRPr kumimoji="1" lang="ja-JP" altLang="en-US" sz="800" b="0" dirty="0" smtClean="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0">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b="0" dirty="0" smtClean="0">
                          <a:solidFill>
                            <a:schemeClr val="tx1"/>
                          </a:solidFill>
                          <a:latin typeface="Meiryo UI" panose="020B0604030504040204" pitchFamily="50" charset="-128"/>
                          <a:ea typeface="Meiryo UI" panose="020B0604030504040204" pitchFamily="50" charset="-128"/>
                        </a:rPr>
                        <a:t>データ定額</a:t>
                      </a:r>
                      <a:r>
                        <a:rPr kumimoji="1" lang="en-US" altLang="ja-JP" sz="800" b="0" dirty="0" smtClean="0">
                          <a:solidFill>
                            <a:schemeClr val="tx1"/>
                          </a:solidFill>
                          <a:latin typeface="Meiryo UI" panose="020B0604030504040204" pitchFamily="50" charset="-128"/>
                          <a:ea typeface="Meiryo UI" panose="020B0604030504040204" pitchFamily="50" charset="-128"/>
                        </a:rPr>
                        <a:t>2(</a:t>
                      </a:r>
                      <a:r>
                        <a:rPr kumimoji="1" lang="ja-JP" altLang="en-US" sz="800" b="0" dirty="0" smtClean="0">
                          <a:solidFill>
                            <a:schemeClr val="tx1"/>
                          </a:solidFill>
                          <a:latin typeface="Meiryo UI" panose="020B0604030504040204" pitchFamily="50" charset="-128"/>
                          <a:ea typeface="Meiryo UI" panose="020B0604030504040204" pitchFamily="50" charset="-128"/>
                        </a:rPr>
                        <a:t>ケータイ</a:t>
                      </a:r>
                      <a:r>
                        <a:rPr kumimoji="1" lang="en-US" altLang="ja-JP" sz="800" b="0" dirty="0" smtClean="0">
                          <a:solidFill>
                            <a:schemeClr val="tx1"/>
                          </a:solidFill>
                          <a:latin typeface="Meiryo UI" panose="020B0604030504040204" pitchFamily="50" charset="-128"/>
                          <a:ea typeface="Meiryo UI" panose="020B0604030504040204" pitchFamily="50" charset="-128"/>
                        </a:rPr>
                        <a:t>)</a:t>
                      </a:r>
                      <a:r>
                        <a:rPr kumimoji="1" lang="en-US" altLang="ja-JP" sz="800" b="0" baseline="0" dirty="0" smtClean="0">
                          <a:solidFill>
                            <a:schemeClr val="tx1"/>
                          </a:solidFill>
                          <a:latin typeface="Meiryo UI" panose="020B0604030504040204" pitchFamily="50" charset="-128"/>
                          <a:ea typeface="Meiryo UI" panose="020B0604030504040204" pitchFamily="50" charset="-128"/>
                        </a:rPr>
                        <a:t> / </a:t>
                      </a:r>
                      <a:r>
                        <a:rPr kumimoji="1" lang="en-US" altLang="ja-JP" sz="800" b="0" dirty="0" smtClean="0">
                          <a:solidFill>
                            <a:schemeClr val="tx1"/>
                          </a:solidFill>
                          <a:latin typeface="Meiryo UI" panose="020B0604030504040204" pitchFamily="50" charset="-128"/>
                          <a:ea typeface="Meiryo UI" panose="020B0604030504040204" pitchFamily="50" charset="-128"/>
                        </a:rPr>
                        <a:t>3(</a:t>
                      </a:r>
                      <a:r>
                        <a:rPr kumimoji="1" lang="ja-JP" altLang="en-US" sz="800" b="0" dirty="0" smtClean="0">
                          <a:solidFill>
                            <a:schemeClr val="tx1"/>
                          </a:solidFill>
                          <a:latin typeface="Meiryo UI" panose="020B0604030504040204" pitchFamily="50" charset="-128"/>
                          <a:ea typeface="Meiryo UI" panose="020B0604030504040204" pitchFamily="50" charset="-128"/>
                        </a:rPr>
                        <a:t>ケータイ</a:t>
                      </a:r>
                      <a:r>
                        <a:rPr kumimoji="1" lang="en-US" altLang="ja-JP" sz="800" b="0" dirty="0" smtClean="0">
                          <a:solidFill>
                            <a:schemeClr val="tx1"/>
                          </a:solidFill>
                          <a:latin typeface="Meiryo UI" panose="020B0604030504040204" pitchFamily="50" charset="-128"/>
                          <a:ea typeface="Meiryo UI" panose="020B0604030504040204" pitchFamily="50" charset="-128"/>
                        </a:rPr>
                        <a:t>)</a:t>
                      </a:r>
                      <a:r>
                        <a:rPr kumimoji="1" lang="ja-JP" altLang="en-US" sz="800" b="0" baseline="0" dirty="0" smtClean="0">
                          <a:solidFill>
                            <a:schemeClr val="tx1"/>
                          </a:solidFill>
                          <a:latin typeface="Meiryo UI" panose="020B0604030504040204" pitchFamily="50" charset="-128"/>
                          <a:ea typeface="Meiryo UI" panose="020B0604030504040204" pitchFamily="50" charset="-128"/>
                        </a:rPr>
                        <a:t> </a:t>
                      </a:r>
                      <a:r>
                        <a:rPr kumimoji="1" lang="en-US" altLang="ja-JP" sz="800" b="0" baseline="0" dirty="0" smtClean="0">
                          <a:solidFill>
                            <a:schemeClr val="tx1"/>
                          </a:solidFill>
                          <a:latin typeface="Meiryo UI" panose="020B0604030504040204" pitchFamily="50" charset="-128"/>
                          <a:ea typeface="Meiryo UI" panose="020B0604030504040204" pitchFamily="50" charset="-128"/>
                        </a:rPr>
                        <a:t>/ </a:t>
                      </a:r>
                      <a:r>
                        <a:rPr kumimoji="1" lang="ja-JP" altLang="en-US" sz="800" b="0" dirty="0" smtClean="0">
                          <a:solidFill>
                            <a:schemeClr val="tx1"/>
                          </a:solidFill>
                          <a:latin typeface="Meiryo UI" panose="020B0604030504040204" pitchFamily="50" charset="-128"/>
                          <a:ea typeface="Meiryo UI" panose="020B0604030504040204" pitchFamily="50" charset="-128"/>
                        </a:rPr>
                        <a:t>データ定額</a:t>
                      </a:r>
                      <a:r>
                        <a:rPr kumimoji="1" lang="en-US" altLang="ja-JP" sz="800" b="0" dirty="0" smtClean="0">
                          <a:solidFill>
                            <a:schemeClr val="tx1"/>
                          </a:solidFill>
                          <a:latin typeface="Meiryo UI" panose="020B0604030504040204" pitchFamily="50" charset="-128"/>
                          <a:ea typeface="Meiryo UI" panose="020B0604030504040204" pitchFamily="50" charset="-128"/>
                        </a:rPr>
                        <a:t>2</a:t>
                      </a:r>
                      <a:r>
                        <a:rPr kumimoji="1" lang="en-US" altLang="ja-JP" sz="800" b="0" baseline="0" dirty="0" smtClean="0">
                          <a:solidFill>
                            <a:schemeClr val="tx1"/>
                          </a:solidFill>
                          <a:latin typeface="Meiryo UI" panose="020B0604030504040204" pitchFamily="50" charset="-128"/>
                          <a:ea typeface="Meiryo UI" panose="020B0604030504040204" pitchFamily="50" charset="-128"/>
                        </a:rPr>
                        <a:t> / </a:t>
                      </a:r>
                      <a:r>
                        <a:rPr kumimoji="1" lang="en-US" altLang="ja-JP" sz="800" b="0" dirty="0" smtClean="0">
                          <a:solidFill>
                            <a:schemeClr val="tx1"/>
                          </a:solidFill>
                          <a:latin typeface="Meiryo UI" panose="020B0604030504040204" pitchFamily="50" charset="-128"/>
                          <a:ea typeface="Meiryo UI" panose="020B0604030504040204" pitchFamily="50" charset="-128"/>
                        </a:rPr>
                        <a:t>3</a:t>
                      </a:r>
                      <a:r>
                        <a:rPr kumimoji="1" lang="ja-JP" altLang="en-US" sz="800" b="0" baseline="0" dirty="0" smtClean="0">
                          <a:solidFill>
                            <a:schemeClr val="tx1"/>
                          </a:solidFill>
                          <a:latin typeface="Meiryo UI" panose="020B0604030504040204" pitchFamily="50" charset="-128"/>
                          <a:ea typeface="Meiryo UI" panose="020B0604030504040204" pitchFamily="50" charset="-128"/>
                        </a:rPr>
                        <a:t>・</a:t>
                      </a:r>
                      <a:r>
                        <a:rPr kumimoji="1" lang="ja-JP" altLang="en-US" sz="800" b="0" dirty="0" smtClean="0">
                          <a:solidFill>
                            <a:schemeClr val="tx1"/>
                          </a:solidFill>
                          <a:latin typeface="Meiryo UI" panose="020B0604030504040204" pitchFamily="50" charset="-128"/>
                          <a:ea typeface="Meiryo UI" panose="020B0604030504040204" pitchFamily="50" charset="-128"/>
                        </a:rPr>
                        <a:t>ジュニアスマートフォンプラン</a:t>
                      </a:r>
                      <a:r>
                        <a:rPr kumimoji="1" lang="ja-JP" altLang="en-US" sz="800" b="0" baseline="0" dirty="0" smtClean="0">
                          <a:solidFill>
                            <a:schemeClr val="tx1"/>
                          </a:solidFill>
                          <a:latin typeface="Meiryo UI" panose="020B0604030504040204" pitchFamily="50" charset="-128"/>
                          <a:ea typeface="Meiryo UI" panose="020B0604030504040204" pitchFamily="50" charset="-128"/>
                        </a:rPr>
                        <a:t>・</a:t>
                      </a:r>
                      <a:r>
                        <a:rPr kumimoji="1" lang="ja-JP" altLang="en-US" sz="800" b="0" dirty="0" smtClean="0">
                          <a:solidFill>
                            <a:schemeClr val="tx1"/>
                          </a:solidFill>
                          <a:latin typeface="Meiryo UI" panose="020B0604030504040204" pitchFamily="50" charset="-128"/>
                          <a:ea typeface="Meiryo UI" panose="020B0604030504040204" pitchFamily="50" charset="-128"/>
                        </a:rPr>
                        <a:t>シニアプラン・</a:t>
                      </a:r>
                      <a:endParaRPr kumimoji="1" lang="en-US" altLang="ja-JP" sz="800" b="0" dirty="0" smtClean="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b="0" dirty="0" smtClean="0">
                          <a:solidFill>
                            <a:schemeClr val="tx1"/>
                          </a:solidFill>
                          <a:latin typeface="Meiryo UI" panose="020B0604030504040204" pitchFamily="50" charset="-128"/>
                          <a:ea typeface="Meiryo UI" panose="020B0604030504040204" pitchFamily="50" charset="-128"/>
                        </a:rPr>
                        <a:t>カケホ</a:t>
                      </a:r>
                      <a:r>
                        <a:rPr kumimoji="1" lang="en-US" altLang="ja-JP" sz="800" b="0" dirty="0" smtClean="0">
                          <a:solidFill>
                            <a:schemeClr val="tx1"/>
                          </a:solidFill>
                          <a:latin typeface="Meiryo UI" panose="020B0604030504040204" pitchFamily="50" charset="-128"/>
                          <a:ea typeface="Meiryo UI" panose="020B0604030504040204" pitchFamily="50" charset="-128"/>
                        </a:rPr>
                        <a:t>(3G</a:t>
                      </a:r>
                      <a:r>
                        <a:rPr kumimoji="1" lang="ja-JP" altLang="en-US" sz="800" b="0" dirty="0" smtClean="0">
                          <a:solidFill>
                            <a:schemeClr val="tx1"/>
                          </a:solidFill>
                          <a:latin typeface="Meiryo UI" panose="020B0604030504040204" pitchFamily="50" charset="-128"/>
                          <a:ea typeface="Meiryo UI" panose="020B0604030504040204" pitchFamily="50" charset="-128"/>
                        </a:rPr>
                        <a:t>ケータイ・データ付</a:t>
                      </a:r>
                      <a:r>
                        <a:rPr kumimoji="1" lang="en-US" altLang="ja-JP" sz="800" b="0" dirty="0" smtClean="0">
                          <a:solidFill>
                            <a:schemeClr val="tx1"/>
                          </a:solidFill>
                          <a:latin typeface="Meiryo UI" panose="020B0604030504040204" pitchFamily="50" charset="-128"/>
                          <a:ea typeface="Meiryo UI" panose="020B0604030504040204" pitchFamily="50" charset="-128"/>
                        </a:rPr>
                        <a:t>)</a:t>
                      </a:r>
                      <a:endParaRPr kumimoji="1" lang="ja-JP" altLang="en-US" sz="800" b="0" dirty="0" smtClean="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800" b="0" dirty="0" smtClean="0">
                          <a:solidFill>
                            <a:schemeClr val="tx1"/>
                          </a:solidFill>
                          <a:latin typeface="Meiryo UI" panose="020B0604030504040204" pitchFamily="50" charset="-128"/>
                          <a:ea typeface="Meiryo UI" panose="020B0604030504040204" pitchFamily="50" charset="-128"/>
                        </a:rPr>
                        <a:t>翌月から永年</a:t>
                      </a:r>
                      <a:r>
                        <a:rPr kumimoji="1" lang="en-US" altLang="ja-JP" sz="800" b="0" dirty="0" smtClean="0">
                          <a:solidFill>
                            <a:schemeClr val="tx1"/>
                          </a:solidFill>
                          <a:latin typeface="Meiryo UI" panose="020B0604030504040204" pitchFamily="50" charset="-128"/>
                          <a:ea typeface="Meiryo UI" panose="020B0604030504040204" pitchFamily="50" charset="-128"/>
                        </a:rPr>
                        <a:t>1,027</a:t>
                      </a:r>
                      <a:r>
                        <a:rPr kumimoji="1" lang="ja-JP" altLang="en-US" sz="800" b="0" dirty="0" smtClean="0">
                          <a:solidFill>
                            <a:schemeClr val="tx1"/>
                          </a:solidFill>
                          <a:latin typeface="Meiryo UI" panose="020B0604030504040204" pitchFamily="50" charset="-128"/>
                          <a:ea typeface="Meiryo UI" panose="020B0604030504040204" pitchFamily="50" charset="-128"/>
                        </a:rPr>
                        <a:t>円</a:t>
                      </a:r>
                      <a:r>
                        <a:rPr kumimoji="1" lang="en-US" altLang="ja-JP" sz="800" b="0" dirty="0" smtClean="0">
                          <a:solidFill>
                            <a:schemeClr val="tx1"/>
                          </a:solidFill>
                          <a:latin typeface="Meiryo UI" panose="020B0604030504040204" pitchFamily="50" charset="-128"/>
                          <a:ea typeface="Meiryo UI" panose="020B0604030504040204" pitchFamily="50" charset="-128"/>
                        </a:rPr>
                        <a:t>/</a:t>
                      </a:r>
                      <a:r>
                        <a:rPr kumimoji="1" lang="ja-JP" altLang="en-US" sz="800" b="0" dirty="0" smtClean="0">
                          <a:solidFill>
                            <a:schemeClr val="tx1"/>
                          </a:solidFill>
                          <a:latin typeface="Meiryo UI" panose="020B0604030504040204" pitchFamily="50" charset="-128"/>
                          <a:ea typeface="Meiryo UI" panose="020B0604030504040204" pitchFamily="50" charset="-128"/>
                        </a:rPr>
                        <a:t>月</a:t>
                      </a:r>
                      <a:r>
                        <a:rPr lang="ja-JP" altLang="en-US" sz="800" b="0" dirty="0" smtClean="0">
                          <a:solidFill>
                            <a:schemeClr val="tx1"/>
                          </a:solidFill>
                          <a:latin typeface="Meiryo UI" panose="020B0604030504040204" pitchFamily="50" charset="-128"/>
                          <a:ea typeface="Meiryo UI" panose="020B0604030504040204" pitchFamily="50" charset="-128"/>
                        </a:rPr>
                        <a:t>割引</a:t>
                      </a:r>
                      <a:endParaRPr kumimoji="1" lang="ja-JP" altLang="en-US" sz="800" b="0" dirty="0" smtClean="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0">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800" baseline="3000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800" b="0" dirty="0" smtClean="0">
                          <a:solidFill>
                            <a:schemeClr val="tx1"/>
                          </a:solidFill>
                          <a:latin typeface="Meiryo UI" panose="020B0604030504040204" pitchFamily="50" charset="-128"/>
                          <a:ea typeface="Meiryo UI" panose="020B0604030504040204" pitchFamily="50" charset="-128"/>
                        </a:rPr>
                        <a:t>データ定額</a:t>
                      </a:r>
                      <a:r>
                        <a:rPr lang="en-US" altLang="ja-JP" sz="800" b="0" dirty="0" smtClean="0">
                          <a:solidFill>
                            <a:schemeClr val="tx1"/>
                          </a:solidFill>
                          <a:latin typeface="Meiryo UI" panose="020B0604030504040204" pitchFamily="50" charset="-128"/>
                          <a:ea typeface="Meiryo UI" panose="020B0604030504040204" pitchFamily="50" charset="-128"/>
                        </a:rPr>
                        <a:t>1 / </a:t>
                      </a:r>
                      <a:r>
                        <a:rPr lang="ja-JP" altLang="en-US" sz="800" b="0" dirty="0" smtClean="0">
                          <a:solidFill>
                            <a:schemeClr val="tx1"/>
                          </a:solidFill>
                          <a:latin typeface="Meiryo UI" panose="020B0604030504040204" pitchFamily="50" charset="-128"/>
                          <a:ea typeface="Meiryo UI" panose="020B0604030504040204" pitchFamily="50" charset="-128"/>
                        </a:rPr>
                        <a:t>データ定額</a:t>
                      </a:r>
                      <a:r>
                        <a:rPr lang="en-US" altLang="ja-JP" sz="800" b="0" dirty="0" smtClean="0">
                          <a:solidFill>
                            <a:schemeClr val="tx1"/>
                          </a:solidFill>
                          <a:latin typeface="Meiryo UI" panose="020B0604030504040204" pitchFamily="50" charset="-128"/>
                          <a:ea typeface="Meiryo UI" panose="020B0604030504040204" pitchFamily="50" charset="-128"/>
                        </a:rPr>
                        <a:t>1(</a:t>
                      </a:r>
                      <a:r>
                        <a:rPr lang="ja-JP" altLang="en-US" sz="800" b="0" dirty="0" smtClean="0">
                          <a:solidFill>
                            <a:schemeClr val="tx1"/>
                          </a:solidFill>
                          <a:latin typeface="Meiryo UI" panose="020B0604030504040204" pitchFamily="50" charset="-128"/>
                          <a:ea typeface="Meiryo UI" panose="020B0604030504040204" pitchFamily="50" charset="-128"/>
                        </a:rPr>
                        <a:t>ケータイ</a:t>
                      </a:r>
                      <a:r>
                        <a:rPr lang="en-US" altLang="ja-JP" sz="800" b="0" dirty="0" smtClean="0">
                          <a:solidFill>
                            <a:schemeClr val="tx1"/>
                          </a:solidFill>
                          <a:latin typeface="Meiryo UI" panose="020B0604030504040204" pitchFamily="50" charset="-128"/>
                          <a:ea typeface="Meiryo UI" panose="020B0604030504040204" pitchFamily="50" charset="-128"/>
                        </a:rPr>
                        <a:t>)</a:t>
                      </a:r>
                      <a:r>
                        <a:rPr lang="en-US" altLang="ja-JP" sz="800" b="0" baseline="0" dirty="0" smtClean="0">
                          <a:solidFill>
                            <a:schemeClr val="tx1"/>
                          </a:solidFill>
                          <a:latin typeface="Meiryo UI" panose="020B0604030504040204" pitchFamily="50" charset="-128"/>
                          <a:ea typeface="Meiryo UI" panose="020B0604030504040204" pitchFamily="50" charset="-128"/>
                        </a:rPr>
                        <a:t> </a:t>
                      </a:r>
                      <a:endParaRPr kumimoji="1" lang="ja-JP" altLang="en-US" sz="800" b="0" baseline="30000" dirty="0" smtClean="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800" b="0" dirty="0" smtClean="0">
                          <a:solidFill>
                            <a:schemeClr val="tx1"/>
                          </a:solidFill>
                          <a:latin typeface="Meiryo UI" panose="020B0604030504040204" pitchFamily="50" charset="-128"/>
                          <a:ea typeface="Meiryo UI" panose="020B0604030504040204" pitchFamily="50" charset="-128"/>
                        </a:rPr>
                        <a:t>翌月以降最大</a:t>
                      </a:r>
                      <a:r>
                        <a:rPr lang="en-US" altLang="ja-JP" sz="800" b="0" dirty="0" smtClean="0">
                          <a:solidFill>
                            <a:schemeClr val="tx1"/>
                          </a:solidFill>
                          <a:latin typeface="Meiryo UI" panose="020B0604030504040204" pitchFamily="50" charset="-128"/>
                          <a:ea typeface="Meiryo UI" panose="020B0604030504040204" pitchFamily="50" charset="-128"/>
                        </a:rPr>
                        <a:t>2</a:t>
                      </a:r>
                      <a:r>
                        <a:rPr lang="ja-JP" altLang="en-US" sz="800" b="0" dirty="0" smtClean="0">
                          <a:solidFill>
                            <a:schemeClr val="tx1"/>
                          </a:solidFill>
                          <a:latin typeface="Meiryo UI" panose="020B0604030504040204" pitchFamily="50" charset="-128"/>
                          <a:ea typeface="Meiryo UI" panose="020B0604030504040204" pitchFamily="50" charset="-128"/>
                        </a:rPr>
                        <a:t>年間</a:t>
                      </a:r>
                      <a:r>
                        <a:rPr kumimoji="1" lang="en-US" altLang="ja-JP" sz="800" b="0" dirty="0" smtClean="0">
                          <a:solidFill>
                            <a:schemeClr val="tx1"/>
                          </a:solidFill>
                          <a:latin typeface="Meiryo UI" panose="020B0604030504040204" pitchFamily="50" charset="-128"/>
                          <a:ea typeface="Meiryo UI" panose="020B0604030504040204" pitchFamily="50" charset="-128"/>
                        </a:rPr>
                        <a:t>1,027</a:t>
                      </a:r>
                      <a:r>
                        <a:rPr kumimoji="1" lang="ja-JP" altLang="en-US" sz="800" b="0" dirty="0" smtClean="0">
                          <a:solidFill>
                            <a:schemeClr val="tx1"/>
                          </a:solidFill>
                          <a:latin typeface="Meiryo UI" panose="020B0604030504040204" pitchFamily="50" charset="-128"/>
                          <a:ea typeface="Meiryo UI" panose="020B0604030504040204" pitchFamily="50" charset="-128"/>
                        </a:rPr>
                        <a:t>円</a:t>
                      </a:r>
                      <a:r>
                        <a:rPr lang="en-US" altLang="ja-JP" sz="800" b="0" dirty="0" smtClean="0">
                          <a:solidFill>
                            <a:schemeClr val="tx1"/>
                          </a:solidFill>
                          <a:latin typeface="Meiryo UI" panose="020B0604030504040204" pitchFamily="50" charset="-128"/>
                          <a:ea typeface="Meiryo UI" panose="020B0604030504040204" pitchFamily="50" charset="-128"/>
                        </a:rPr>
                        <a:t>/</a:t>
                      </a:r>
                      <a:r>
                        <a:rPr lang="ja-JP" altLang="en-US" sz="800" b="0" dirty="0" smtClean="0">
                          <a:solidFill>
                            <a:schemeClr val="tx1"/>
                          </a:solidFill>
                          <a:latin typeface="Meiryo UI" panose="020B0604030504040204" pitchFamily="50" charset="-128"/>
                          <a:ea typeface="Meiryo UI" panose="020B0604030504040204" pitchFamily="50" charset="-128"/>
                        </a:rPr>
                        <a:t>月割引</a:t>
                      </a:r>
                      <a:endParaRPr lang="en-US" altLang="ja-JP" sz="800" b="0" dirty="0" smtClean="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800" b="0" dirty="0" smtClean="0">
                          <a:solidFill>
                            <a:schemeClr val="tx1"/>
                          </a:solidFill>
                          <a:latin typeface="Meiryo UI" panose="020B0604030504040204" pitchFamily="50" charset="-128"/>
                          <a:ea typeface="Meiryo UI" panose="020B0604030504040204" pitchFamily="50" charset="-128"/>
                        </a:rPr>
                        <a:t>3</a:t>
                      </a:r>
                      <a:r>
                        <a:rPr lang="ja-JP" altLang="en-US" sz="800" b="0" dirty="0" smtClean="0">
                          <a:solidFill>
                            <a:schemeClr val="tx1"/>
                          </a:solidFill>
                          <a:latin typeface="Meiryo UI" panose="020B0604030504040204" pitchFamily="50" charset="-128"/>
                          <a:ea typeface="Meiryo UI" panose="020B0604030504040204" pitchFamily="50" charset="-128"/>
                        </a:rPr>
                        <a:t>年目以降永年</a:t>
                      </a:r>
                      <a:r>
                        <a:rPr kumimoji="1" lang="en-US" altLang="ja-JP" sz="800" b="0" dirty="0" smtClean="0">
                          <a:solidFill>
                            <a:schemeClr val="tx1"/>
                          </a:solidFill>
                          <a:latin typeface="Meiryo UI" panose="020B0604030504040204" pitchFamily="50" charset="-128"/>
                          <a:ea typeface="Meiryo UI" panose="020B0604030504040204" pitchFamily="50" charset="-128"/>
                        </a:rPr>
                        <a:t>550</a:t>
                      </a:r>
                      <a:r>
                        <a:rPr kumimoji="1" lang="ja-JP" altLang="en-US" sz="800" b="0" dirty="0" smtClean="0">
                          <a:solidFill>
                            <a:schemeClr val="tx1"/>
                          </a:solidFill>
                          <a:latin typeface="Meiryo UI" panose="020B0604030504040204" pitchFamily="50" charset="-128"/>
                          <a:ea typeface="Meiryo UI" panose="020B0604030504040204" pitchFamily="50" charset="-128"/>
                        </a:rPr>
                        <a:t>円</a:t>
                      </a:r>
                      <a:r>
                        <a:rPr lang="en-US" altLang="ja-JP" sz="800" b="0" dirty="0" smtClean="0">
                          <a:solidFill>
                            <a:schemeClr val="tx1"/>
                          </a:solidFill>
                          <a:latin typeface="Meiryo UI" panose="020B0604030504040204" pitchFamily="50" charset="-128"/>
                          <a:ea typeface="Meiryo UI" panose="020B0604030504040204" pitchFamily="50" charset="-128"/>
                        </a:rPr>
                        <a:t>/</a:t>
                      </a:r>
                      <a:r>
                        <a:rPr lang="ja-JP" altLang="en-US" sz="800" b="0" dirty="0" smtClean="0">
                          <a:solidFill>
                            <a:schemeClr val="tx1"/>
                          </a:solidFill>
                          <a:latin typeface="Meiryo UI" panose="020B0604030504040204" pitchFamily="50" charset="-128"/>
                          <a:ea typeface="Meiryo UI" panose="020B0604030504040204" pitchFamily="50" charset="-128"/>
                        </a:rPr>
                        <a:t>月割引</a:t>
                      </a:r>
                      <a:endParaRPr kumimoji="1" lang="ja-JP" altLang="en-US" sz="800" b="0" dirty="0" smtClean="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636427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48"/>
          <p:cNvSpPr>
            <a:spLocks noChangeArrowheads="1"/>
          </p:cNvSpPr>
          <p:nvPr/>
        </p:nvSpPr>
        <p:spPr bwMode="auto">
          <a:xfrm>
            <a:off x="131464" y="1808820"/>
            <a:ext cx="8909050" cy="311293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65306" tIns="32653" rIns="65306" bIns="32653">
            <a:spAutoFit/>
          </a:bodyPr>
          <a:lstStyle>
            <a:lvl1pPr defTabSz="652463"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defTabSz="652463"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defTabSz="652463"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defTabSz="652463"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defTabSz="652463"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None/>
            </a:pPr>
            <a:r>
              <a:rPr lang="en-US" altLang="ja-JP" sz="900" b="1" dirty="0" smtClean="0">
                <a:latin typeface="+mn-ea"/>
                <a:ea typeface="+mn-ea"/>
              </a:rPr>
              <a:t>【</a:t>
            </a:r>
            <a:r>
              <a:rPr lang="ja-JP" altLang="en-US" sz="900" b="1" dirty="0" smtClean="0">
                <a:latin typeface="+mn-ea"/>
                <a:ea typeface="+mn-ea"/>
              </a:rPr>
              <a:t>お申し込み</a:t>
            </a:r>
            <a:r>
              <a:rPr lang="en-US" altLang="ja-JP" sz="900" b="1" dirty="0" smtClean="0">
                <a:latin typeface="+mn-ea"/>
                <a:ea typeface="+mn-ea"/>
              </a:rPr>
              <a:t>】</a:t>
            </a:r>
            <a:endParaRPr lang="en-US" altLang="ja-JP" sz="900" b="1" dirty="0">
              <a:latin typeface="+mn-ea"/>
              <a:ea typeface="+mn-ea"/>
            </a:endParaRPr>
          </a:p>
          <a:p>
            <a:pPr eaLnBrk="1" hangingPunct="1">
              <a:spcBef>
                <a:spcPct val="0"/>
              </a:spcBef>
              <a:buNone/>
            </a:pPr>
            <a:r>
              <a:rPr lang="ja-JP" altLang="en-US" sz="900" dirty="0" smtClean="0">
                <a:latin typeface="+mn-ea"/>
                <a:ea typeface="+mn-ea"/>
              </a:rPr>
              <a:t>★</a:t>
            </a:r>
            <a:r>
              <a:rPr lang="en-US" altLang="ja-JP" sz="900" dirty="0">
                <a:latin typeface="+mn-ea"/>
                <a:ea typeface="+mn-ea"/>
              </a:rPr>
              <a:t>3</a:t>
            </a:r>
            <a:r>
              <a:rPr lang="ja-JP" altLang="en-US" sz="900" dirty="0" smtClean="0">
                <a:latin typeface="+mn-ea"/>
                <a:ea typeface="+mn-ea"/>
              </a:rPr>
              <a:t>：ご契約はご自宅のインターネットサービス</a:t>
            </a:r>
            <a:r>
              <a:rPr lang="en-US" altLang="ja-JP" sz="900" dirty="0" smtClean="0">
                <a:latin typeface="+mn-ea"/>
                <a:ea typeface="+mn-ea"/>
              </a:rPr>
              <a:t>1</a:t>
            </a:r>
            <a:r>
              <a:rPr lang="ja-JP" altLang="en-US" sz="900" dirty="0" smtClean="0">
                <a:latin typeface="+mn-ea"/>
                <a:ea typeface="+mn-ea"/>
              </a:rPr>
              <a:t>回線につき、</a:t>
            </a:r>
            <a:r>
              <a:rPr lang="en-US" altLang="ja-JP" sz="900" dirty="0" smtClean="0">
                <a:latin typeface="+mn-ea"/>
                <a:ea typeface="+mn-ea"/>
              </a:rPr>
              <a:t>au</a:t>
            </a:r>
            <a:r>
              <a:rPr lang="ja-JP" altLang="en-US" sz="900" dirty="0">
                <a:latin typeface="+mn-ea"/>
                <a:ea typeface="+mn-ea"/>
              </a:rPr>
              <a:t>携帯</a:t>
            </a:r>
            <a:r>
              <a:rPr lang="ja-JP" altLang="en-US" sz="900" dirty="0" smtClean="0">
                <a:latin typeface="+mn-ea"/>
                <a:ea typeface="+mn-ea"/>
              </a:rPr>
              <a:t>電話</a:t>
            </a:r>
            <a:r>
              <a:rPr lang="en-US" altLang="ja-JP" sz="900" dirty="0" smtClean="0">
                <a:latin typeface="+mn-ea"/>
                <a:ea typeface="+mn-ea"/>
              </a:rPr>
              <a:t>(</a:t>
            </a:r>
            <a:r>
              <a:rPr lang="ja-JP" altLang="en-US" sz="900" dirty="0" smtClean="0">
                <a:latin typeface="+mn-ea"/>
                <a:ea typeface="+mn-ea"/>
              </a:rPr>
              <a:t>タブレット含む</a:t>
            </a:r>
            <a:r>
              <a:rPr lang="en-US" altLang="ja-JP" sz="900" dirty="0" smtClean="0">
                <a:latin typeface="+mn-ea"/>
                <a:ea typeface="+mn-ea"/>
              </a:rPr>
              <a:t>)</a:t>
            </a:r>
            <a:r>
              <a:rPr lang="ja-JP" altLang="en-US" sz="900" dirty="0" smtClean="0">
                <a:latin typeface="+mn-ea"/>
                <a:ea typeface="+mn-ea"/>
              </a:rPr>
              <a:t>合計</a:t>
            </a:r>
            <a:r>
              <a:rPr lang="en-US" altLang="ja-JP" sz="900" dirty="0" smtClean="0">
                <a:latin typeface="+mn-ea"/>
                <a:ea typeface="+mn-ea"/>
              </a:rPr>
              <a:t>10</a:t>
            </a:r>
            <a:r>
              <a:rPr lang="ja-JP" altLang="en-US" sz="900" dirty="0" smtClean="0">
                <a:latin typeface="+mn-ea"/>
                <a:ea typeface="+mn-ea"/>
              </a:rPr>
              <a:t>回線まで</a:t>
            </a:r>
            <a:r>
              <a:rPr lang="ja-JP" altLang="en-US" sz="900" dirty="0">
                <a:latin typeface="+mn-ea"/>
                <a:ea typeface="+mn-ea"/>
              </a:rPr>
              <a:t>です</a:t>
            </a:r>
            <a:r>
              <a:rPr lang="ja-JP" altLang="en-US" sz="900" dirty="0" smtClean="0">
                <a:latin typeface="+mn-ea"/>
                <a:ea typeface="+mn-ea"/>
              </a:rPr>
              <a:t>。</a:t>
            </a:r>
            <a:r>
              <a:rPr lang="ja-JP" altLang="en-US" sz="900" dirty="0">
                <a:latin typeface="+mn-ea"/>
                <a:ea typeface="+mn-ea"/>
              </a:rPr>
              <a:t>「</a:t>
            </a:r>
            <a:r>
              <a:rPr lang="en-US" altLang="ja-JP" sz="900" dirty="0">
                <a:latin typeface="+mn-ea"/>
                <a:ea typeface="+mn-ea"/>
              </a:rPr>
              <a:t>au</a:t>
            </a:r>
            <a:r>
              <a:rPr lang="ja-JP" altLang="en-US" sz="900" dirty="0">
                <a:latin typeface="+mn-ea"/>
                <a:ea typeface="+mn-ea"/>
              </a:rPr>
              <a:t>スマートバリュー」をご契約の回線が「家族割プラス」グループまたは</a:t>
            </a:r>
            <a:r>
              <a:rPr lang="en-US" altLang="ja-JP" sz="900" dirty="0">
                <a:latin typeface="+mn-ea"/>
                <a:ea typeface="+mn-ea"/>
              </a:rPr>
              <a:t>UQ mobile</a:t>
            </a:r>
            <a:r>
              <a:rPr lang="ja-JP" altLang="en-US" sz="900" dirty="0">
                <a:latin typeface="+mn-ea"/>
                <a:ea typeface="+mn-ea"/>
              </a:rPr>
              <a:t>の「自宅セット割」グループにも加入している場合、各グループにご加入の</a:t>
            </a:r>
            <a:r>
              <a:rPr lang="en-US" altLang="ja-JP" sz="900" dirty="0">
                <a:latin typeface="+mn-ea"/>
                <a:ea typeface="+mn-ea"/>
              </a:rPr>
              <a:t>au/UQ</a:t>
            </a:r>
            <a:r>
              <a:rPr lang="ja-JP" altLang="en-US" sz="900" dirty="0">
                <a:latin typeface="+mn-ea"/>
                <a:ea typeface="+mn-ea"/>
              </a:rPr>
              <a:t>携帯電話も回線数のカウントに含まれます</a:t>
            </a:r>
            <a:r>
              <a:rPr lang="ja-JP" altLang="en-US" sz="900" dirty="0" smtClean="0">
                <a:latin typeface="+mn-ea"/>
                <a:ea typeface="+mn-ea"/>
              </a:rPr>
              <a:t>。ご自宅のインターネットサービスと</a:t>
            </a:r>
            <a:r>
              <a:rPr lang="en-US" altLang="ja-JP" sz="900" dirty="0" smtClean="0">
                <a:latin typeface="+mn-ea"/>
                <a:ea typeface="+mn-ea"/>
              </a:rPr>
              <a:t>au</a:t>
            </a:r>
            <a:r>
              <a:rPr lang="ja-JP" altLang="en-US" sz="900" dirty="0">
                <a:latin typeface="+mn-ea"/>
                <a:ea typeface="+mn-ea"/>
              </a:rPr>
              <a:t>携帯</a:t>
            </a:r>
            <a:r>
              <a:rPr lang="ja-JP" altLang="en-US" sz="900" dirty="0" smtClean="0">
                <a:latin typeface="+mn-ea"/>
                <a:ea typeface="+mn-ea"/>
              </a:rPr>
              <a:t>電話</a:t>
            </a:r>
            <a:r>
              <a:rPr lang="en-US" altLang="ja-JP" sz="900" dirty="0" smtClean="0">
                <a:latin typeface="+mn-ea"/>
                <a:ea typeface="+mn-ea"/>
              </a:rPr>
              <a:t>(</a:t>
            </a:r>
            <a:r>
              <a:rPr lang="ja-JP" altLang="en-US" sz="900" dirty="0" smtClean="0">
                <a:latin typeface="+mn-ea"/>
                <a:ea typeface="+mn-ea"/>
              </a:rPr>
              <a:t>タブレット含む</a:t>
            </a:r>
            <a:r>
              <a:rPr lang="en-US" altLang="ja-JP" sz="900" dirty="0" smtClean="0">
                <a:latin typeface="+mn-ea"/>
                <a:ea typeface="+mn-ea"/>
              </a:rPr>
              <a:t>)</a:t>
            </a:r>
            <a:r>
              <a:rPr lang="ja-JP" altLang="en-US" sz="900" dirty="0" smtClean="0">
                <a:latin typeface="+mn-ea"/>
                <a:ea typeface="+mn-ea"/>
              </a:rPr>
              <a:t>の</a:t>
            </a:r>
            <a:r>
              <a:rPr lang="ja-JP" altLang="en-US" sz="900" dirty="0">
                <a:latin typeface="+mn-ea"/>
                <a:ea typeface="+mn-ea"/>
              </a:rPr>
              <a:t>ご契約者が同一姓・同一住所の場合、</a:t>
            </a:r>
            <a:r>
              <a:rPr lang="ja-JP" altLang="en-US" sz="900" dirty="0" smtClean="0">
                <a:latin typeface="+mn-ea"/>
                <a:ea typeface="+mn-ea"/>
              </a:rPr>
              <a:t>お申し込みできます。</a:t>
            </a:r>
            <a:r>
              <a:rPr lang="en-US" altLang="ja-JP" sz="900" dirty="0">
                <a:latin typeface="+mn-ea"/>
                <a:ea typeface="+mn-ea"/>
              </a:rPr>
              <a:t>50</a:t>
            </a:r>
            <a:r>
              <a:rPr lang="ja-JP" altLang="en-US" sz="900" dirty="0">
                <a:latin typeface="+mn-ea"/>
                <a:ea typeface="+mn-ea"/>
              </a:rPr>
              <a:t>歳以上のご家族の場合は、</a:t>
            </a:r>
            <a:r>
              <a:rPr lang="ja-JP" altLang="en-US" sz="900" dirty="0" smtClean="0">
                <a:latin typeface="+mn-ea"/>
                <a:ea typeface="+mn-ea"/>
              </a:rPr>
              <a:t>対象のご自宅のインターネットサービス</a:t>
            </a:r>
            <a:r>
              <a:rPr lang="en-US" altLang="ja-JP" sz="900" dirty="0" smtClean="0">
                <a:latin typeface="+mn-ea"/>
                <a:ea typeface="+mn-ea"/>
              </a:rPr>
              <a:t>(</a:t>
            </a:r>
            <a:r>
              <a:rPr lang="ja-JP" altLang="en-US" sz="900" dirty="0" smtClean="0">
                <a:latin typeface="+mn-ea"/>
                <a:ea typeface="+mn-ea"/>
              </a:rPr>
              <a:t>「</a:t>
            </a:r>
            <a:r>
              <a:rPr lang="ja-JP" altLang="en-US" sz="900" dirty="0">
                <a:latin typeface="+mn-ea"/>
                <a:ea typeface="+mn-ea"/>
              </a:rPr>
              <a:t>ネット＋電話</a:t>
            </a:r>
            <a:r>
              <a:rPr lang="ja-JP" altLang="en-US" sz="900" dirty="0" smtClean="0">
                <a:latin typeface="+mn-ea"/>
                <a:ea typeface="+mn-ea"/>
              </a:rPr>
              <a:t>」、「</a:t>
            </a:r>
            <a:r>
              <a:rPr lang="ja-JP" altLang="en-US" sz="900" dirty="0">
                <a:latin typeface="+mn-ea"/>
                <a:ea typeface="+mn-ea"/>
              </a:rPr>
              <a:t>ネット＋テレビ</a:t>
            </a:r>
            <a:r>
              <a:rPr lang="ja-JP" altLang="en-US" sz="900" dirty="0" smtClean="0">
                <a:latin typeface="+mn-ea"/>
                <a:ea typeface="+mn-ea"/>
              </a:rPr>
              <a:t>」</a:t>
            </a:r>
            <a:r>
              <a:rPr lang="ja-JP" altLang="en-US" sz="900" dirty="0">
                <a:latin typeface="+mn-ea"/>
                <a:ea typeface="+mn-ea"/>
              </a:rPr>
              <a:t> 、「テレビ＋電話」 </a:t>
            </a:r>
            <a:r>
              <a:rPr lang="en-US" altLang="ja-JP" sz="900" dirty="0" smtClean="0">
                <a:latin typeface="+mn-ea"/>
                <a:ea typeface="+mn-ea"/>
              </a:rPr>
              <a:t>)</a:t>
            </a:r>
            <a:r>
              <a:rPr lang="ja-JP" altLang="en-US" sz="900" dirty="0" smtClean="0">
                <a:latin typeface="+mn-ea"/>
                <a:ea typeface="+mn-ea"/>
              </a:rPr>
              <a:t>に</a:t>
            </a:r>
            <a:r>
              <a:rPr lang="ja-JP" altLang="en-US" sz="900" dirty="0">
                <a:latin typeface="+mn-ea"/>
                <a:ea typeface="+mn-ea"/>
              </a:rPr>
              <a:t>ご契約している住所と別住所でも</a:t>
            </a:r>
            <a:r>
              <a:rPr lang="ja-JP" altLang="en-US" sz="900" dirty="0" smtClean="0">
                <a:latin typeface="+mn-ea"/>
                <a:ea typeface="+mn-ea"/>
              </a:rPr>
              <a:t>お申し込みできます。</a:t>
            </a:r>
            <a:r>
              <a:rPr lang="ja-JP" altLang="en-US" sz="900" dirty="0">
                <a:latin typeface="+mn-ea"/>
                <a:ea typeface="+mn-ea"/>
              </a:rPr>
              <a:t>別姓や</a:t>
            </a:r>
            <a:r>
              <a:rPr lang="en-US" altLang="ja-JP" sz="900" dirty="0">
                <a:latin typeface="+mn-ea"/>
                <a:ea typeface="+mn-ea"/>
              </a:rPr>
              <a:t>au</a:t>
            </a:r>
            <a:r>
              <a:rPr lang="ja-JP" altLang="en-US" sz="900" dirty="0">
                <a:latin typeface="+mn-ea"/>
                <a:ea typeface="+mn-ea"/>
              </a:rPr>
              <a:t>携帯</a:t>
            </a:r>
            <a:r>
              <a:rPr lang="ja-JP" altLang="en-US" sz="900" dirty="0" smtClean="0">
                <a:latin typeface="+mn-ea"/>
                <a:ea typeface="+mn-ea"/>
              </a:rPr>
              <a:t>電話</a:t>
            </a:r>
            <a:r>
              <a:rPr lang="en-US" altLang="ja-JP" sz="900" dirty="0" smtClean="0">
                <a:latin typeface="+mn-ea"/>
                <a:ea typeface="+mn-ea"/>
              </a:rPr>
              <a:t>(</a:t>
            </a:r>
            <a:r>
              <a:rPr lang="ja-JP" altLang="en-US" sz="900" dirty="0" smtClean="0">
                <a:latin typeface="+mn-ea"/>
                <a:ea typeface="+mn-ea"/>
              </a:rPr>
              <a:t>タブレット含む</a:t>
            </a:r>
            <a:r>
              <a:rPr lang="en-US" altLang="ja-JP" sz="900" dirty="0" smtClean="0">
                <a:latin typeface="+mn-ea"/>
                <a:ea typeface="+mn-ea"/>
              </a:rPr>
              <a:t>)</a:t>
            </a:r>
            <a:r>
              <a:rPr lang="ja-JP" altLang="en-US" sz="900" dirty="0" smtClean="0">
                <a:latin typeface="+mn-ea"/>
                <a:ea typeface="+mn-ea"/>
              </a:rPr>
              <a:t>が</a:t>
            </a:r>
            <a:r>
              <a:rPr lang="ja-JP" altLang="en-US" sz="900" dirty="0">
                <a:latin typeface="+mn-ea"/>
                <a:ea typeface="+mn-ea"/>
              </a:rPr>
              <a:t>累計</a:t>
            </a:r>
            <a:r>
              <a:rPr lang="en-US" altLang="ja-JP" sz="900" dirty="0">
                <a:latin typeface="+mn-ea"/>
                <a:ea typeface="+mn-ea"/>
              </a:rPr>
              <a:t>5</a:t>
            </a:r>
            <a:r>
              <a:rPr lang="ja-JP" altLang="en-US" sz="900" dirty="0">
                <a:latin typeface="+mn-ea"/>
                <a:ea typeface="+mn-ea"/>
              </a:rPr>
              <a:t>回線以上の場合はご家族・同一住所であることの証明書が</a:t>
            </a:r>
            <a:r>
              <a:rPr lang="ja-JP" altLang="en-US" sz="900" dirty="0" smtClean="0">
                <a:latin typeface="+mn-ea"/>
                <a:ea typeface="+mn-ea"/>
              </a:rPr>
              <a:t>必要</a:t>
            </a:r>
            <a:r>
              <a:rPr lang="ja-JP" altLang="en-US" sz="900" dirty="0">
                <a:latin typeface="+mn-ea"/>
                <a:ea typeface="+mn-ea"/>
              </a:rPr>
              <a:t>です</a:t>
            </a:r>
            <a:r>
              <a:rPr lang="ja-JP" altLang="en-US" sz="900" dirty="0" smtClean="0">
                <a:latin typeface="+mn-ea"/>
                <a:ea typeface="+mn-ea"/>
              </a:rPr>
              <a:t>。</a:t>
            </a:r>
            <a:endParaRPr lang="en-US" altLang="ja-JP" sz="900" dirty="0" smtClean="0">
              <a:latin typeface="+mn-ea"/>
              <a:ea typeface="+mn-ea"/>
            </a:endParaRPr>
          </a:p>
          <a:p>
            <a:pPr eaLnBrk="1" hangingPunct="1">
              <a:spcBef>
                <a:spcPct val="0"/>
              </a:spcBef>
              <a:buNone/>
            </a:pPr>
            <a:r>
              <a:rPr lang="en-US" altLang="ja-JP" sz="900" b="1" dirty="0" smtClean="0">
                <a:latin typeface="+mn-ea"/>
                <a:ea typeface="+mn-ea"/>
              </a:rPr>
              <a:t>【</a:t>
            </a:r>
            <a:r>
              <a:rPr lang="ja-JP" altLang="en-US" sz="900" b="1" dirty="0">
                <a:latin typeface="+mn-ea"/>
                <a:ea typeface="+mn-ea"/>
              </a:rPr>
              <a:t>割引</a:t>
            </a:r>
            <a:r>
              <a:rPr lang="ja-JP" altLang="en-US" sz="900" b="1" dirty="0" smtClean="0">
                <a:latin typeface="+mn-ea"/>
                <a:ea typeface="+mn-ea"/>
              </a:rPr>
              <a:t>適用</a:t>
            </a:r>
            <a:r>
              <a:rPr lang="en-US" altLang="ja-JP" sz="900" b="1" dirty="0" smtClean="0">
                <a:latin typeface="+mn-ea"/>
                <a:ea typeface="+mn-ea"/>
              </a:rPr>
              <a:t>】</a:t>
            </a:r>
            <a:endParaRPr lang="en-US" altLang="ja-JP" sz="900" b="1" dirty="0">
              <a:latin typeface="+mn-ea"/>
              <a:ea typeface="+mn-ea"/>
            </a:endParaRPr>
          </a:p>
          <a:p>
            <a:pPr eaLnBrk="1" hangingPunct="1">
              <a:spcBef>
                <a:spcPct val="0"/>
              </a:spcBef>
              <a:buNone/>
            </a:pPr>
            <a:r>
              <a:rPr lang="en-US" altLang="ja-JP" sz="900" dirty="0">
                <a:latin typeface="+mn-ea"/>
                <a:ea typeface="+mn-ea"/>
              </a:rPr>
              <a:t>※au</a:t>
            </a:r>
            <a:r>
              <a:rPr lang="ja-JP" altLang="en-US" sz="900" dirty="0">
                <a:latin typeface="+mn-ea"/>
                <a:ea typeface="+mn-ea"/>
              </a:rPr>
              <a:t>スマートバリューのお申し込み翌月以降から割引</a:t>
            </a:r>
            <a:r>
              <a:rPr lang="ja-JP" altLang="en-US" sz="900" dirty="0" smtClean="0">
                <a:latin typeface="+mn-ea"/>
                <a:ea typeface="+mn-ea"/>
              </a:rPr>
              <a:t>適用</a:t>
            </a:r>
            <a:r>
              <a:rPr lang="ja-JP" altLang="en-US" sz="900" dirty="0">
                <a:latin typeface="+mn-ea"/>
                <a:ea typeface="+mn-ea"/>
              </a:rPr>
              <a:t>です</a:t>
            </a:r>
            <a:r>
              <a:rPr lang="ja-JP" altLang="en-US" sz="900" dirty="0" smtClean="0">
                <a:latin typeface="+mn-ea"/>
                <a:ea typeface="+mn-ea"/>
              </a:rPr>
              <a:t>。</a:t>
            </a:r>
            <a:endParaRPr lang="en-US" altLang="ja-JP" sz="900" dirty="0" smtClean="0">
              <a:latin typeface="+mn-ea"/>
              <a:ea typeface="+mn-ea"/>
            </a:endParaRPr>
          </a:p>
          <a:p>
            <a:pPr eaLnBrk="1" hangingPunct="1">
              <a:spcBef>
                <a:spcPct val="0"/>
              </a:spcBef>
              <a:buNone/>
            </a:pPr>
            <a:r>
              <a:rPr lang="en-US" altLang="ja-JP" sz="900" dirty="0" smtClean="0">
                <a:latin typeface="+mn-ea"/>
                <a:ea typeface="+mn-ea"/>
              </a:rPr>
              <a:t>※</a:t>
            </a:r>
            <a:r>
              <a:rPr lang="ja-JP" altLang="en-US" sz="900" dirty="0">
                <a:latin typeface="+mn-ea"/>
                <a:ea typeface="+mn-ea"/>
              </a:rPr>
              <a:t>スマホセット割ご加入の方</a:t>
            </a:r>
            <a:r>
              <a:rPr lang="ja-JP" altLang="en-US" sz="900" dirty="0" smtClean="0">
                <a:latin typeface="+mn-ea"/>
                <a:ea typeface="+mn-ea"/>
              </a:rPr>
              <a:t>が</a:t>
            </a:r>
            <a:r>
              <a:rPr lang="en-US" altLang="ja-JP" sz="900" dirty="0" smtClean="0">
                <a:latin typeface="+mn-ea"/>
                <a:ea typeface="+mn-ea"/>
              </a:rPr>
              <a:t>au</a:t>
            </a:r>
            <a:r>
              <a:rPr lang="ja-JP" altLang="en-US" sz="900" dirty="0" smtClean="0">
                <a:latin typeface="+mn-ea"/>
                <a:ea typeface="+mn-ea"/>
              </a:rPr>
              <a:t>スマートバリュー</a:t>
            </a:r>
            <a:r>
              <a:rPr lang="ja-JP" altLang="en-US" sz="900" dirty="0">
                <a:latin typeface="+mn-ea"/>
                <a:ea typeface="+mn-ea"/>
              </a:rPr>
              <a:t>を申し込みされた場合、自動的に</a:t>
            </a:r>
            <a:r>
              <a:rPr lang="en-US" altLang="ja-JP" sz="900" dirty="0">
                <a:latin typeface="+mn-ea"/>
                <a:ea typeface="+mn-ea"/>
              </a:rPr>
              <a:t>au</a:t>
            </a:r>
            <a:r>
              <a:rPr lang="ja-JP" altLang="en-US" sz="900" dirty="0">
                <a:latin typeface="+mn-ea"/>
                <a:ea typeface="+mn-ea"/>
              </a:rPr>
              <a:t>スマートバリューの割引に切り替わります。ただし</a:t>
            </a:r>
            <a:r>
              <a:rPr lang="en-US" altLang="ja-JP" sz="900" dirty="0">
                <a:latin typeface="+mn-ea"/>
                <a:ea typeface="+mn-ea"/>
              </a:rPr>
              <a:t>au</a:t>
            </a:r>
            <a:r>
              <a:rPr lang="ja-JP" altLang="en-US" sz="900" dirty="0">
                <a:latin typeface="+mn-ea"/>
                <a:ea typeface="+mn-ea"/>
              </a:rPr>
              <a:t>スマートバリュー適用前にスマホセット割を廃止した場合</a:t>
            </a:r>
            <a:r>
              <a:rPr lang="ja-JP" altLang="en-US" sz="900" dirty="0" smtClean="0">
                <a:latin typeface="+mn-ea"/>
                <a:ea typeface="+mn-ea"/>
              </a:rPr>
              <a:t>、</a:t>
            </a:r>
            <a:endParaRPr lang="en-US" altLang="ja-JP" sz="900" dirty="0" smtClean="0">
              <a:latin typeface="+mn-ea"/>
              <a:ea typeface="+mn-ea"/>
            </a:endParaRPr>
          </a:p>
          <a:p>
            <a:pPr eaLnBrk="1" hangingPunct="1">
              <a:spcBef>
                <a:spcPct val="0"/>
              </a:spcBef>
              <a:buNone/>
            </a:pPr>
            <a:r>
              <a:rPr lang="en-US" altLang="ja-JP" sz="900" dirty="0">
                <a:latin typeface="+mn-ea"/>
                <a:ea typeface="+mn-ea"/>
              </a:rPr>
              <a:t> </a:t>
            </a:r>
            <a:r>
              <a:rPr lang="en-US" altLang="ja-JP" sz="900" dirty="0" smtClean="0">
                <a:latin typeface="+mn-ea"/>
                <a:ea typeface="+mn-ea"/>
              </a:rPr>
              <a:t>  </a:t>
            </a:r>
            <a:r>
              <a:rPr lang="ja-JP" altLang="en-US" sz="900" dirty="0" smtClean="0">
                <a:latin typeface="+mn-ea"/>
                <a:ea typeface="+mn-ea"/>
              </a:rPr>
              <a:t>前月</a:t>
            </a:r>
            <a:r>
              <a:rPr lang="ja-JP" altLang="en-US" sz="900" dirty="0">
                <a:latin typeface="+mn-ea"/>
                <a:ea typeface="+mn-ea"/>
              </a:rPr>
              <a:t>末をもってスマホセット割は終了となり、</a:t>
            </a:r>
            <a:r>
              <a:rPr lang="en-US" altLang="ja-JP" sz="900" dirty="0">
                <a:latin typeface="+mn-ea"/>
                <a:ea typeface="+mn-ea"/>
              </a:rPr>
              <a:t>au</a:t>
            </a:r>
            <a:r>
              <a:rPr lang="ja-JP" altLang="en-US" sz="900" dirty="0">
                <a:latin typeface="+mn-ea"/>
                <a:ea typeface="+mn-ea"/>
              </a:rPr>
              <a:t>スマートバリューは</a:t>
            </a:r>
            <a:r>
              <a:rPr lang="ja-JP" altLang="en-US" sz="900" dirty="0" smtClean="0">
                <a:latin typeface="+mn-ea"/>
                <a:ea typeface="+mn-ea"/>
              </a:rPr>
              <a:t>翌月から</a:t>
            </a:r>
            <a:r>
              <a:rPr lang="ja-JP" altLang="en-US" sz="900" dirty="0">
                <a:latin typeface="+mn-ea"/>
                <a:ea typeface="+mn-ea"/>
              </a:rPr>
              <a:t>の</a:t>
            </a:r>
            <a:r>
              <a:rPr lang="ja-JP" altLang="en-US" sz="900" dirty="0" smtClean="0">
                <a:latin typeface="+mn-ea"/>
                <a:ea typeface="+mn-ea"/>
              </a:rPr>
              <a:t>割引</a:t>
            </a:r>
            <a:r>
              <a:rPr lang="ja-JP" altLang="en-US" sz="900" dirty="0">
                <a:latin typeface="+mn-ea"/>
                <a:ea typeface="+mn-ea"/>
              </a:rPr>
              <a:t>です</a:t>
            </a:r>
            <a:r>
              <a:rPr lang="ja-JP" altLang="en-US" sz="900" dirty="0" smtClean="0">
                <a:latin typeface="+mn-ea"/>
                <a:ea typeface="+mn-ea"/>
              </a:rPr>
              <a:t>。</a:t>
            </a:r>
            <a:endParaRPr lang="en-US" altLang="ja-JP" sz="900" dirty="0" smtClean="0">
              <a:latin typeface="+mn-ea"/>
              <a:ea typeface="+mn-ea"/>
            </a:endParaRPr>
          </a:p>
          <a:p>
            <a:pPr eaLnBrk="1" hangingPunct="1">
              <a:spcBef>
                <a:spcPct val="0"/>
              </a:spcBef>
              <a:buNone/>
            </a:pPr>
            <a:r>
              <a:rPr lang="en-US" altLang="ja-JP" sz="900" dirty="0" smtClean="0">
                <a:latin typeface="+mn-ea"/>
                <a:ea typeface="+mn-ea"/>
              </a:rPr>
              <a:t>※</a:t>
            </a:r>
            <a:r>
              <a:rPr lang="en-US" altLang="ja-JP" sz="900" dirty="0">
                <a:latin typeface="+mn-ea"/>
                <a:ea typeface="+mn-ea"/>
              </a:rPr>
              <a:t>au</a:t>
            </a:r>
            <a:r>
              <a:rPr lang="ja-JP" altLang="en-US" sz="900" dirty="0" smtClean="0">
                <a:latin typeface="+mn-ea"/>
                <a:ea typeface="+mn-ea"/>
              </a:rPr>
              <a:t>スマートバリューご加入から</a:t>
            </a:r>
            <a:r>
              <a:rPr lang="en-US" altLang="ja-JP" sz="900" dirty="0" smtClean="0">
                <a:latin typeface="+mn-ea"/>
                <a:ea typeface="+mn-ea"/>
              </a:rPr>
              <a:t>2</a:t>
            </a:r>
            <a:r>
              <a:rPr lang="ja-JP" altLang="en-US" sz="900" dirty="0" smtClean="0">
                <a:latin typeface="+mn-ea"/>
                <a:ea typeface="+mn-ea"/>
              </a:rPr>
              <a:t>年間の割引</a:t>
            </a:r>
            <a:r>
              <a:rPr lang="en-US" altLang="ja-JP" sz="900" dirty="0" smtClean="0">
                <a:latin typeface="+mn-ea"/>
                <a:ea typeface="+mn-ea"/>
              </a:rPr>
              <a:t>(2,200</a:t>
            </a:r>
            <a:r>
              <a:rPr lang="ja-JP" altLang="en-US" sz="900" dirty="0" smtClean="0">
                <a:latin typeface="+mn-ea"/>
                <a:ea typeface="+mn-ea"/>
              </a:rPr>
              <a:t>円</a:t>
            </a:r>
            <a:r>
              <a:rPr lang="en-US" altLang="ja-JP" sz="900" dirty="0" smtClean="0">
                <a:latin typeface="+mn-ea"/>
                <a:ea typeface="+mn-ea"/>
              </a:rPr>
              <a:t>/</a:t>
            </a:r>
            <a:r>
              <a:rPr lang="ja-JP" altLang="en-US" sz="900" dirty="0">
                <a:latin typeface="+mn-ea"/>
                <a:ea typeface="+mn-ea"/>
              </a:rPr>
              <a:t>月、</a:t>
            </a:r>
            <a:r>
              <a:rPr lang="en-US" altLang="ja-JP" sz="900" dirty="0">
                <a:latin typeface="+mn-ea"/>
                <a:ea typeface="+mn-ea"/>
              </a:rPr>
              <a:t>1,551</a:t>
            </a:r>
            <a:r>
              <a:rPr lang="ja-JP" altLang="en-US" sz="900" dirty="0" smtClean="0">
                <a:latin typeface="+mn-ea"/>
                <a:ea typeface="+mn-ea"/>
              </a:rPr>
              <a:t>円</a:t>
            </a:r>
            <a:r>
              <a:rPr lang="en-US" altLang="ja-JP" sz="900" dirty="0" smtClean="0">
                <a:latin typeface="+mn-ea"/>
                <a:ea typeface="+mn-ea"/>
              </a:rPr>
              <a:t>/</a:t>
            </a:r>
            <a:r>
              <a:rPr lang="ja-JP" altLang="en-US" sz="900" dirty="0">
                <a:latin typeface="+mn-ea"/>
                <a:ea typeface="+mn-ea"/>
              </a:rPr>
              <a:t>月、</a:t>
            </a:r>
            <a:r>
              <a:rPr lang="en-US" altLang="ja-JP" sz="900" dirty="0">
                <a:latin typeface="+mn-ea"/>
                <a:ea typeface="+mn-ea"/>
              </a:rPr>
              <a:t>1,027</a:t>
            </a:r>
            <a:r>
              <a:rPr lang="ja-JP" altLang="en-US" sz="900" dirty="0" smtClean="0">
                <a:latin typeface="+mn-ea"/>
                <a:ea typeface="+mn-ea"/>
              </a:rPr>
              <a:t>円</a:t>
            </a:r>
            <a:r>
              <a:rPr lang="en-US" altLang="ja-JP" sz="900" dirty="0" smtClean="0">
                <a:latin typeface="+mn-ea"/>
                <a:ea typeface="+mn-ea"/>
              </a:rPr>
              <a:t>/</a:t>
            </a:r>
            <a:r>
              <a:rPr lang="ja-JP" altLang="en-US" sz="900" dirty="0">
                <a:latin typeface="+mn-ea"/>
                <a:ea typeface="+mn-ea"/>
              </a:rPr>
              <a:t>月</a:t>
            </a:r>
            <a:r>
              <a:rPr lang="en-US" altLang="ja-JP" sz="900" dirty="0">
                <a:latin typeface="+mn-ea"/>
                <a:ea typeface="+mn-ea"/>
              </a:rPr>
              <a:t>)</a:t>
            </a:r>
            <a:r>
              <a:rPr lang="ja-JP" altLang="en-US" sz="900" dirty="0" smtClean="0">
                <a:latin typeface="+mn-ea"/>
                <a:ea typeface="+mn-ea"/>
              </a:rPr>
              <a:t>適用</a:t>
            </a:r>
            <a:r>
              <a:rPr lang="ja-JP" altLang="en-US" sz="900" dirty="0">
                <a:latin typeface="+mn-ea"/>
                <a:ea typeface="+mn-ea"/>
              </a:rPr>
              <a:t>は、対象の</a:t>
            </a:r>
            <a:r>
              <a:rPr lang="en-US" altLang="ja-JP" sz="900" dirty="0">
                <a:latin typeface="+mn-ea"/>
                <a:ea typeface="+mn-ea"/>
              </a:rPr>
              <a:t>au</a:t>
            </a:r>
            <a:r>
              <a:rPr lang="ja-JP" altLang="en-US" sz="900" dirty="0">
                <a:latin typeface="+mn-ea"/>
                <a:ea typeface="+mn-ea"/>
              </a:rPr>
              <a:t>携帯</a:t>
            </a:r>
            <a:r>
              <a:rPr lang="ja-JP" altLang="en-US" sz="900" dirty="0" smtClean="0">
                <a:latin typeface="+mn-ea"/>
                <a:ea typeface="+mn-ea"/>
              </a:rPr>
              <a:t>電話</a:t>
            </a:r>
            <a:r>
              <a:rPr lang="en-US" altLang="ja-JP" sz="900" dirty="0" smtClean="0">
                <a:latin typeface="+mn-ea"/>
                <a:ea typeface="+mn-ea"/>
              </a:rPr>
              <a:t>(</a:t>
            </a:r>
            <a:r>
              <a:rPr lang="ja-JP" altLang="en-US" sz="900" dirty="0" smtClean="0">
                <a:latin typeface="+mn-ea"/>
                <a:ea typeface="+mn-ea"/>
              </a:rPr>
              <a:t>タブレット含む</a:t>
            </a:r>
            <a:r>
              <a:rPr lang="en-US" altLang="ja-JP" sz="900" dirty="0" smtClean="0">
                <a:latin typeface="+mn-ea"/>
                <a:ea typeface="+mn-ea"/>
              </a:rPr>
              <a:t>)1</a:t>
            </a:r>
            <a:r>
              <a:rPr lang="ja-JP" altLang="en-US" sz="900" dirty="0">
                <a:latin typeface="+mn-ea"/>
                <a:ea typeface="+mn-ea"/>
              </a:rPr>
              <a:t>回線につき</a:t>
            </a:r>
            <a:r>
              <a:rPr lang="ja-JP" altLang="en-US" sz="900" dirty="0" smtClean="0">
                <a:latin typeface="+mn-ea"/>
                <a:ea typeface="+mn-ea"/>
              </a:rPr>
              <a:t>、</a:t>
            </a:r>
            <a:r>
              <a:rPr lang="en-US" altLang="ja-JP" sz="900" dirty="0">
                <a:latin typeface="+mn-ea"/>
                <a:ea typeface="+mn-ea"/>
              </a:rPr>
              <a:t> </a:t>
            </a:r>
            <a:endParaRPr lang="en-US" altLang="ja-JP" sz="900" dirty="0" smtClean="0">
              <a:latin typeface="+mn-ea"/>
              <a:ea typeface="+mn-ea"/>
            </a:endParaRPr>
          </a:p>
          <a:p>
            <a:pPr eaLnBrk="1" hangingPunct="1">
              <a:spcBef>
                <a:spcPct val="0"/>
              </a:spcBef>
              <a:buNone/>
            </a:pPr>
            <a:r>
              <a:rPr lang="en-US" altLang="ja-JP" sz="900" dirty="0">
                <a:latin typeface="+mn-ea"/>
                <a:ea typeface="+mn-ea"/>
              </a:rPr>
              <a:t> </a:t>
            </a:r>
            <a:r>
              <a:rPr lang="en-US" altLang="ja-JP" sz="900" dirty="0" smtClean="0">
                <a:latin typeface="+mn-ea"/>
                <a:ea typeface="+mn-ea"/>
              </a:rPr>
              <a:t>  au</a:t>
            </a:r>
            <a:r>
              <a:rPr lang="ja-JP" altLang="en-US" sz="900" dirty="0">
                <a:latin typeface="+mn-ea"/>
                <a:ea typeface="+mn-ea"/>
              </a:rPr>
              <a:t>スマートバリューの割引を</a:t>
            </a:r>
            <a:r>
              <a:rPr lang="ja-JP" altLang="en-US" sz="900" dirty="0" smtClean="0">
                <a:latin typeface="+mn-ea"/>
                <a:ea typeface="+mn-ea"/>
              </a:rPr>
              <a:t>初めて適用</a:t>
            </a:r>
            <a:r>
              <a:rPr lang="ja-JP" altLang="en-US" sz="900" dirty="0">
                <a:latin typeface="+mn-ea"/>
                <a:ea typeface="+mn-ea"/>
              </a:rPr>
              <a:t>した月を</a:t>
            </a:r>
            <a:r>
              <a:rPr lang="en-US" altLang="ja-JP" sz="900" dirty="0" smtClean="0">
                <a:latin typeface="+mn-ea"/>
                <a:ea typeface="+mn-ea"/>
              </a:rPr>
              <a:t>1</a:t>
            </a:r>
            <a:r>
              <a:rPr lang="ja-JP" altLang="en-US" sz="900" dirty="0">
                <a:latin typeface="+mn-ea"/>
                <a:ea typeface="+mn-ea"/>
              </a:rPr>
              <a:t>ヶ月</a:t>
            </a:r>
            <a:r>
              <a:rPr lang="ja-JP" altLang="en-US" sz="900" dirty="0" smtClean="0">
                <a:latin typeface="+mn-ea"/>
                <a:ea typeface="+mn-ea"/>
              </a:rPr>
              <a:t>目</a:t>
            </a:r>
            <a:r>
              <a:rPr lang="ja-JP" altLang="en-US" sz="900" dirty="0">
                <a:latin typeface="+mn-ea"/>
                <a:ea typeface="+mn-ea"/>
              </a:rPr>
              <a:t>としてカウント</a:t>
            </a:r>
            <a:r>
              <a:rPr lang="ja-JP" altLang="en-US" sz="900" dirty="0" smtClean="0">
                <a:latin typeface="+mn-ea"/>
                <a:ea typeface="+mn-ea"/>
              </a:rPr>
              <a:t>し、最大</a:t>
            </a:r>
            <a:r>
              <a:rPr lang="en-US" altLang="ja-JP" sz="900" dirty="0">
                <a:latin typeface="+mn-ea"/>
                <a:ea typeface="+mn-ea"/>
              </a:rPr>
              <a:t>24</a:t>
            </a:r>
            <a:r>
              <a:rPr lang="ja-JP" altLang="en-US" sz="900" dirty="0">
                <a:latin typeface="+mn-ea"/>
                <a:ea typeface="+mn-ea"/>
              </a:rPr>
              <a:t>ヶ月の割引をもって</a:t>
            </a:r>
            <a:r>
              <a:rPr lang="ja-JP" altLang="en-US" sz="900" dirty="0" smtClean="0">
                <a:latin typeface="+mn-ea"/>
                <a:ea typeface="+mn-ea"/>
              </a:rPr>
              <a:t>終了します。</a:t>
            </a:r>
            <a:r>
              <a:rPr lang="en-US" altLang="ja-JP" sz="900" dirty="0" smtClean="0">
                <a:latin typeface="+mn-ea"/>
                <a:ea typeface="+mn-ea"/>
              </a:rPr>
              <a:t>3</a:t>
            </a:r>
            <a:r>
              <a:rPr lang="ja-JP" altLang="en-US" sz="900" dirty="0" smtClean="0">
                <a:latin typeface="+mn-ea"/>
                <a:ea typeface="+mn-ea"/>
              </a:rPr>
              <a:t>年目以降は割引額が変更となります。</a:t>
            </a:r>
            <a:endParaRPr lang="en-US" altLang="ja-JP" sz="900" dirty="0" smtClean="0">
              <a:latin typeface="+mn-ea"/>
              <a:ea typeface="+mn-ea"/>
            </a:endParaRPr>
          </a:p>
          <a:p>
            <a:pPr eaLnBrk="1" hangingPunct="1">
              <a:spcBef>
                <a:spcPct val="0"/>
              </a:spcBef>
              <a:buNone/>
            </a:pPr>
            <a:r>
              <a:rPr lang="en-US" altLang="ja-JP" sz="900" dirty="0" smtClean="0">
                <a:latin typeface="+mn-ea"/>
                <a:ea typeface="+mn-ea"/>
              </a:rPr>
              <a:t>※</a:t>
            </a:r>
            <a:r>
              <a:rPr lang="ja-JP" altLang="en-US" sz="900" dirty="0" smtClean="0">
                <a:latin typeface="+mn-ea"/>
                <a:ea typeface="+mn-ea"/>
              </a:rPr>
              <a:t>割引</a:t>
            </a:r>
            <a:r>
              <a:rPr lang="ja-JP" altLang="en-US" sz="900" dirty="0">
                <a:latin typeface="+mn-ea"/>
                <a:ea typeface="+mn-ea"/>
              </a:rPr>
              <a:t>対象合計額が割引金額を下回る場合は、割引対象合計額を上限として割引します</a:t>
            </a:r>
            <a:r>
              <a:rPr lang="ja-JP" altLang="en-US" sz="900" dirty="0" smtClean="0">
                <a:latin typeface="+mn-ea"/>
                <a:ea typeface="+mn-ea"/>
              </a:rPr>
              <a:t>。</a:t>
            </a:r>
            <a:endParaRPr lang="en-US" altLang="ja-JP" sz="900" dirty="0" smtClean="0">
              <a:latin typeface="+mn-ea"/>
              <a:ea typeface="+mn-ea"/>
            </a:endParaRPr>
          </a:p>
          <a:p>
            <a:pPr eaLnBrk="1" hangingPunct="1">
              <a:spcBef>
                <a:spcPct val="0"/>
              </a:spcBef>
              <a:buNone/>
            </a:pPr>
            <a:r>
              <a:rPr lang="en-US" altLang="ja-JP" sz="900" dirty="0" smtClean="0">
                <a:latin typeface="+mn-ea"/>
                <a:ea typeface="+mn-ea"/>
              </a:rPr>
              <a:t>※</a:t>
            </a:r>
            <a:r>
              <a:rPr lang="ja-JP" altLang="en-US" sz="900" dirty="0">
                <a:latin typeface="+mn-ea"/>
                <a:ea typeface="+mn-ea"/>
              </a:rPr>
              <a:t>割引額は、月末時点で加入している</a:t>
            </a:r>
            <a:r>
              <a:rPr lang="en-US" altLang="ja-JP" sz="900" dirty="0">
                <a:latin typeface="+mn-ea"/>
                <a:ea typeface="+mn-ea"/>
              </a:rPr>
              <a:t>au</a:t>
            </a:r>
            <a:r>
              <a:rPr lang="ja-JP" altLang="en-US" sz="900" dirty="0">
                <a:latin typeface="+mn-ea"/>
                <a:ea typeface="+mn-ea"/>
              </a:rPr>
              <a:t>携帯電話</a:t>
            </a:r>
            <a:r>
              <a:rPr lang="ja-JP" altLang="en-US" sz="900" dirty="0" smtClean="0">
                <a:latin typeface="+mn-ea"/>
                <a:ea typeface="+mn-ea"/>
              </a:rPr>
              <a:t>の料金プランに</a:t>
            </a:r>
            <a:r>
              <a:rPr lang="ja-JP" altLang="en-US" sz="900" dirty="0">
                <a:latin typeface="+mn-ea"/>
                <a:ea typeface="+mn-ea"/>
              </a:rPr>
              <a:t>より判定します。</a:t>
            </a:r>
            <a:r>
              <a:rPr lang="ja-JP" altLang="en-US" sz="900" dirty="0" smtClean="0">
                <a:latin typeface="+mn-ea"/>
                <a:ea typeface="+mn-ea"/>
              </a:rPr>
              <a:t>月</a:t>
            </a:r>
            <a:r>
              <a:rPr lang="ja-JP" altLang="en-US" sz="900" dirty="0">
                <a:latin typeface="+mn-ea"/>
                <a:ea typeface="+mn-ea"/>
              </a:rPr>
              <a:t>末時点で条件を満たさない月は、</a:t>
            </a:r>
            <a:r>
              <a:rPr lang="ja-JP" altLang="en-US" sz="900" dirty="0" smtClean="0">
                <a:latin typeface="+mn-ea"/>
                <a:ea typeface="+mn-ea"/>
              </a:rPr>
              <a:t>割引は適用</a:t>
            </a:r>
            <a:r>
              <a:rPr lang="ja-JP" altLang="en-US" sz="900" dirty="0">
                <a:latin typeface="+mn-ea"/>
                <a:ea typeface="+mn-ea"/>
              </a:rPr>
              <a:t>されません</a:t>
            </a:r>
            <a:r>
              <a:rPr lang="ja-JP" altLang="en-US" sz="900" dirty="0" smtClean="0">
                <a:latin typeface="+mn-ea"/>
                <a:ea typeface="+mn-ea"/>
              </a:rPr>
              <a:t>。</a:t>
            </a:r>
            <a:endParaRPr lang="en-US" altLang="ja-JP" sz="900" dirty="0" smtClean="0">
              <a:latin typeface="+mn-ea"/>
              <a:ea typeface="+mn-ea"/>
            </a:endParaRPr>
          </a:p>
          <a:p>
            <a:pPr eaLnBrk="1" hangingPunct="1">
              <a:spcBef>
                <a:spcPct val="0"/>
              </a:spcBef>
              <a:buNone/>
            </a:pPr>
            <a:r>
              <a:rPr lang="en-US" altLang="ja-JP" sz="900" dirty="0" smtClean="0">
                <a:latin typeface="+mn-ea"/>
                <a:ea typeface="+mn-ea"/>
              </a:rPr>
              <a:t>※</a:t>
            </a:r>
            <a:r>
              <a:rPr lang="en-US" altLang="ja-JP" sz="900" dirty="0">
                <a:latin typeface="+mn-ea"/>
                <a:ea typeface="+mn-ea"/>
              </a:rPr>
              <a:t>au</a:t>
            </a:r>
            <a:r>
              <a:rPr lang="ja-JP" altLang="en-US" sz="900" dirty="0">
                <a:latin typeface="+mn-ea"/>
                <a:ea typeface="+mn-ea"/>
              </a:rPr>
              <a:t>携帯</a:t>
            </a:r>
            <a:r>
              <a:rPr lang="ja-JP" altLang="en-US" sz="900" dirty="0" smtClean="0">
                <a:latin typeface="+mn-ea"/>
                <a:ea typeface="+mn-ea"/>
              </a:rPr>
              <a:t>電話</a:t>
            </a:r>
            <a:r>
              <a:rPr lang="en-US" altLang="ja-JP" sz="900" dirty="0" smtClean="0">
                <a:latin typeface="+mn-ea"/>
                <a:ea typeface="+mn-ea"/>
              </a:rPr>
              <a:t>(</a:t>
            </a:r>
            <a:r>
              <a:rPr lang="ja-JP" altLang="en-US" sz="900" dirty="0" smtClean="0">
                <a:latin typeface="+mn-ea"/>
                <a:ea typeface="+mn-ea"/>
              </a:rPr>
              <a:t>タブレット含む</a:t>
            </a:r>
            <a:r>
              <a:rPr lang="en-US" altLang="ja-JP" sz="900" dirty="0" smtClean="0">
                <a:latin typeface="+mn-ea"/>
                <a:ea typeface="+mn-ea"/>
              </a:rPr>
              <a:t>)</a:t>
            </a:r>
            <a:r>
              <a:rPr lang="ja-JP" altLang="en-US" sz="900" dirty="0" err="1" smtClean="0">
                <a:latin typeface="+mn-ea"/>
                <a:ea typeface="+mn-ea"/>
              </a:rPr>
              <a:t>を</a:t>
            </a:r>
            <a:r>
              <a:rPr lang="ja-JP" altLang="en-US" sz="900" dirty="0" err="1">
                <a:latin typeface="+mn-ea"/>
                <a:ea typeface="+mn-ea"/>
              </a:rPr>
              <a:t>解</a:t>
            </a:r>
            <a:r>
              <a:rPr lang="ja-JP" altLang="en-US" sz="900" dirty="0">
                <a:latin typeface="+mn-ea"/>
                <a:ea typeface="+mn-ea"/>
              </a:rPr>
              <a:t>約 </a:t>
            </a:r>
            <a:r>
              <a:rPr lang="en-US" altLang="ja-JP" sz="900" dirty="0" smtClean="0">
                <a:latin typeface="+mn-ea"/>
                <a:ea typeface="+mn-ea"/>
              </a:rPr>
              <a:t>(</a:t>
            </a:r>
            <a:r>
              <a:rPr lang="ja-JP" altLang="en-US" sz="900" dirty="0" smtClean="0">
                <a:latin typeface="+mn-ea"/>
                <a:ea typeface="+mn-ea"/>
              </a:rPr>
              <a:t>一時</a:t>
            </a:r>
            <a:r>
              <a:rPr lang="ja-JP" altLang="en-US" sz="900" dirty="0">
                <a:latin typeface="+mn-ea"/>
                <a:ea typeface="+mn-ea"/>
              </a:rPr>
              <a:t>休止、</a:t>
            </a:r>
            <a:r>
              <a:rPr lang="ja-JP" altLang="en-US" sz="900" dirty="0" smtClean="0">
                <a:latin typeface="+mn-ea"/>
                <a:ea typeface="+mn-ea"/>
              </a:rPr>
              <a:t>譲渡</a:t>
            </a:r>
            <a:r>
              <a:rPr lang="en-US" altLang="ja-JP" sz="900" dirty="0" smtClean="0">
                <a:latin typeface="+mn-ea"/>
                <a:ea typeface="+mn-ea"/>
              </a:rPr>
              <a:t>) </a:t>
            </a:r>
            <a:r>
              <a:rPr lang="ja-JP" altLang="en-US" sz="900" dirty="0">
                <a:latin typeface="+mn-ea"/>
                <a:ea typeface="+mn-ea"/>
              </a:rPr>
              <a:t>をされた場合、割引の適用は解約 </a:t>
            </a:r>
            <a:r>
              <a:rPr lang="en-US" altLang="ja-JP" sz="900" dirty="0" smtClean="0">
                <a:latin typeface="+mn-ea"/>
                <a:ea typeface="+mn-ea"/>
              </a:rPr>
              <a:t>(</a:t>
            </a:r>
            <a:r>
              <a:rPr lang="ja-JP" altLang="en-US" sz="900" dirty="0" smtClean="0">
                <a:latin typeface="+mn-ea"/>
                <a:ea typeface="+mn-ea"/>
              </a:rPr>
              <a:t>一時休止</a:t>
            </a:r>
            <a:r>
              <a:rPr lang="en-US" altLang="ja-JP" sz="900" dirty="0" smtClean="0">
                <a:latin typeface="+mn-ea"/>
                <a:ea typeface="+mn-ea"/>
              </a:rPr>
              <a:t>) </a:t>
            </a:r>
            <a:r>
              <a:rPr lang="ja-JP" altLang="en-US" sz="900" dirty="0">
                <a:latin typeface="+mn-ea"/>
                <a:ea typeface="+mn-ea"/>
              </a:rPr>
              <a:t>月の当月、または譲渡月の前月をもって終了します</a:t>
            </a:r>
            <a:r>
              <a:rPr lang="ja-JP" altLang="en-US" sz="900" dirty="0" smtClean="0">
                <a:latin typeface="+mn-ea"/>
                <a:ea typeface="+mn-ea"/>
              </a:rPr>
              <a:t>。</a:t>
            </a:r>
            <a:endParaRPr lang="en-US" altLang="ja-JP" sz="900" dirty="0" smtClean="0">
              <a:latin typeface="+mn-ea"/>
              <a:ea typeface="+mn-ea"/>
            </a:endParaRPr>
          </a:p>
          <a:p>
            <a:pPr eaLnBrk="1" hangingPunct="1">
              <a:spcBef>
                <a:spcPct val="0"/>
              </a:spcBef>
              <a:buNone/>
            </a:pPr>
            <a:r>
              <a:rPr lang="en-US" altLang="ja-JP" sz="900" dirty="0" smtClean="0">
                <a:latin typeface="+mn-ea"/>
                <a:ea typeface="+mn-ea"/>
              </a:rPr>
              <a:t>※</a:t>
            </a:r>
            <a:r>
              <a:rPr lang="ja-JP" altLang="en-US" sz="900" dirty="0" smtClean="0">
                <a:latin typeface="+mn-ea"/>
                <a:ea typeface="+mn-ea"/>
              </a:rPr>
              <a:t>ご自宅のインターネットサービス</a:t>
            </a:r>
            <a:r>
              <a:rPr lang="ja-JP" altLang="en-US" sz="900" dirty="0">
                <a:latin typeface="+mn-ea"/>
                <a:ea typeface="+mn-ea"/>
              </a:rPr>
              <a:t>を「利用中」または「手続き中」の場合も、割引の適用となります</a:t>
            </a:r>
            <a:r>
              <a:rPr lang="ja-JP" altLang="en-US" sz="900" dirty="0" smtClean="0">
                <a:latin typeface="+mn-ea"/>
                <a:ea typeface="+mn-ea"/>
              </a:rPr>
              <a:t>。</a:t>
            </a:r>
            <a:endParaRPr lang="en-US" altLang="ja-JP" sz="900" dirty="0" smtClean="0">
              <a:latin typeface="+mn-ea"/>
              <a:ea typeface="+mn-ea"/>
            </a:endParaRPr>
          </a:p>
          <a:p>
            <a:pPr eaLnBrk="1" hangingPunct="1">
              <a:spcBef>
                <a:spcPct val="0"/>
              </a:spcBef>
              <a:buNone/>
            </a:pPr>
            <a:r>
              <a:rPr lang="en-US" altLang="ja-JP" sz="900" dirty="0" smtClean="0">
                <a:latin typeface="+mn-ea"/>
                <a:ea typeface="+mn-ea"/>
              </a:rPr>
              <a:t>※</a:t>
            </a:r>
            <a:r>
              <a:rPr lang="ja-JP" altLang="en-US" sz="900" dirty="0" smtClean="0">
                <a:latin typeface="+mn-ea"/>
                <a:ea typeface="+mn-ea"/>
              </a:rPr>
              <a:t>ご自宅のインターネットサービスを</a:t>
            </a:r>
            <a:r>
              <a:rPr lang="ja-JP" altLang="en-US" sz="900" dirty="0">
                <a:latin typeface="+mn-ea"/>
                <a:ea typeface="+mn-ea"/>
              </a:rPr>
              <a:t>解約などをされた場合、割引の適用は解約月の前月をもって終了します</a:t>
            </a:r>
            <a:r>
              <a:rPr lang="ja-JP" altLang="en-US" sz="900" dirty="0" smtClean="0">
                <a:latin typeface="+mn-ea"/>
                <a:ea typeface="+mn-ea"/>
              </a:rPr>
              <a:t>。</a:t>
            </a:r>
            <a:endParaRPr lang="en-US" altLang="ja-JP" sz="900" dirty="0" smtClean="0">
              <a:latin typeface="+mn-ea"/>
              <a:ea typeface="+mn-ea"/>
            </a:endParaRPr>
          </a:p>
          <a:p>
            <a:pPr eaLnBrk="1" hangingPunct="1">
              <a:spcBef>
                <a:spcPct val="0"/>
              </a:spcBef>
              <a:buNone/>
            </a:pPr>
            <a:r>
              <a:rPr lang="en-US" altLang="ja-JP" sz="900" dirty="0" smtClean="0">
                <a:latin typeface="+mn-ea"/>
                <a:ea typeface="+mn-ea"/>
              </a:rPr>
              <a:t>※</a:t>
            </a:r>
            <a:r>
              <a:rPr lang="en-US" altLang="ja-JP" sz="900" dirty="0">
                <a:latin typeface="+mn-ea"/>
                <a:ea typeface="+mn-ea"/>
              </a:rPr>
              <a:t>au</a:t>
            </a:r>
            <a:r>
              <a:rPr lang="ja-JP" altLang="en-US" sz="900" dirty="0">
                <a:latin typeface="+mn-ea"/>
                <a:ea typeface="+mn-ea"/>
              </a:rPr>
              <a:t>スマートバリューお申し込み後</a:t>
            </a:r>
            <a:r>
              <a:rPr lang="ja-JP" altLang="en-US" sz="900" dirty="0" smtClean="0">
                <a:latin typeface="+mn-ea"/>
                <a:ea typeface="+mn-ea"/>
              </a:rPr>
              <a:t>、ご自宅のインターネットサービス </a:t>
            </a:r>
            <a:r>
              <a:rPr lang="en-US" altLang="ja-JP" sz="900" dirty="0" smtClean="0">
                <a:latin typeface="+mn-ea"/>
                <a:ea typeface="+mn-ea"/>
              </a:rPr>
              <a:t>(</a:t>
            </a:r>
            <a:r>
              <a:rPr lang="ja-JP" altLang="en-US" sz="900" dirty="0" smtClean="0">
                <a:latin typeface="+mn-ea"/>
                <a:ea typeface="+mn-ea"/>
              </a:rPr>
              <a:t>「</a:t>
            </a:r>
            <a:r>
              <a:rPr lang="ja-JP" altLang="en-US" sz="900" dirty="0">
                <a:latin typeface="+mn-ea"/>
                <a:ea typeface="+mn-ea"/>
              </a:rPr>
              <a:t>ネット</a:t>
            </a:r>
            <a:r>
              <a:rPr lang="en-US" altLang="ja-JP" sz="900" dirty="0">
                <a:latin typeface="+mn-ea"/>
                <a:ea typeface="+mn-ea"/>
              </a:rPr>
              <a:t>+</a:t>
            </a:r>
            <a:r>
              <a:rPr lang="ja-JP" altLang="en-US" sz="900" dirty="0">
                <a:latin typeface="+mn-ea"/>
                <a:ea typeface="+mn-ea"/>
              </a:rPr>
              <a:t>電話」、「ネット＋テレビ</a:t>
            </a:r>
            <a:r>
              <a:rPr lang="ja-JP" altLang="en-US" sz="900" dirty="0" smtClean="0">
                <a:latin typeface="+mn-ea"/>
                <a:ea typeface="+mn-ea"/>
              </a:rPr>
              <a:t>」、</a:t>
            </a:r>
            <a:r>
              <a:rPr lang="ja-JP" altLang="en-US" sz="900" dirty="0">
                <a:latin typeface="+mn-ea"/>
                <a:ea typeface="+mn-ea"/>
              </a:rPr>
              <a:t>「テレビ＋電話</a:t>
            </a:r>
            <a:r>
              <a:rPr lang="ja-JP" altLang="en-US" sz="900" dirty="0" smtClean="0">
                <a:latin typeface="+mn-ea"/>
                <a:ea typeface="+mn-ea"/>
              </a:rPr>
              <a:t>」</a:t>
            </a:r>
            <a:r>
              <a:rPr lang="en-US" altLang="ja-JP" sz="900" dirty="0" smtClean="0">
                <a:latin typeface="+mn-ea"/>
                <a:ea typeface="+mn-ea"/>
              </a:rPr>
              <a:t>)</a:t>
            </a:r>
            <a:r>
              <a:rPr lang="ja-JP" altLang="en-US" sz="900" dirty="0" smtClean="0">
                <a:latin typeface="+mn-ea"/>
                <a:ea typeface="+mn-ea"/>
              </a:rPr>
              <a:t>が</a:t>
            </a:r>
            <a:r>
              <a:rPr lang="en-US" altLang="ja-JP" sz="900" dirty="0">
                <a:latin typeface="+mn-ea"/>
                <a:ea typeface="+mn-ea"/>
              </a:rPr>
              <a:t>6</a:t>
            </a:r>
            <a:r>
              <a:rPr lang="ja-JP" altLang="en-US" sz="900" dirty="0">
                <a:latin typeface="+mn-ea"/>
                <a:ea typeface="+mn-ea"/>
              </a:rPr>
              <a:t>ヶ月経過後も開通されていない場合は、順次、割引を一時</a:t>
            </a:r>
            <a:r>
              <a:rPr lang="ja-JP" altLang="en-US" sz="900" dirty="0" smtClean="0">
                <a:latin typeface="+mn-ea"/>
                <a:ea typeface="+mn-ea"/>
              </a:rPr>
              <a:t>停止します。</a:t>
            </a:r>
            <a:endParaRPr lang="en-US" altLang="ja-JP" sz="900" dirty="0" smtClean="0">
              <a:latin typeface="+mn-ea"/>
              <a:ea typeface="+mn-ea"/>
            </a:endParaRPr>
          </a:p>
          <a:p>
            <a:pPr eaLnBrk="1" hangingPunct="1">
              <a:spcBef>
                <a:spcPct val="0"/>
              </a:spcBef>
              <a:buNone/>
            </a:pPr>
            <a:r>
              <a:rPr lang="en-US" altLang="ja-JP" sz="900" dirty="0">
                <a:latin typeface="+mn-ea"/>
                <a:ea typeface="+mn-ea"/>
              </a:rPr>
              <a:t> </a:t>
            </a:r>
            <a:r>
              <a:rPr lang="en-US" altLang="ja-JP" sz="900" dirty="0" smtClean="0">
                <a:latin typeface="+mn-ea"/>
                <a:ea typeface="+mn-ea"/>
              </a:rPr>
              <a:t>  </a:t>
            </a:r>
            <a:r>
              <a:rPr lang="ja-JP" altLang="en-US" sz="900" dirty="0" smtClean="0">
                <a:latin typeface="+mn-ea"/>
                <a:ea typeface="+mn-ea"/>
              </a:rPr>
              <a:t>開通後</a:t>
            </a:r>
            <a:r>
              <a:rPr lang="ja-JP" altLang="en-US" sz="900" dirty="0">
                <a:latin typeface="+mn-ea"/>
                <a:ea typeface="+mn-ea"/>
              </a:rPr>
              <a:t>、再び割引を再開します</a:t>
            </a:r>
            <a:r>
              <a:rPr lang="ja-JP" altLang="en-US" sz="900" dirty="0" smtClean="0">
                <a:latin typeface="+mn-ea"/>
                <a:ea typeface="+mn-ea"/>
              </a:rPr>
              <a:t>。</a:t>
            </a:r>
            <a:endParaRPr lang="en-US" altLang="ja-JP" sz="900" dirty="0" smtClean="0">
              <a:latin typeface="+mn-ea"/>
              <a:ea typeface="+mn-ea"/>
            </a:endParaRPr>
          </a:p>
          <a:p>
            <a:pPr eaLnBrk="1" hangingPunct="1">
              <a:spcBef>
                <a:spcPct val="0"/>
              </a:spcBef>
              <a:buNone/>
            </a:pPr>
            <a:r>
              <a:rPr lang="en-US" altLang="ja-JP" sz="900" dirty="0" smtClean="0">
                <a:latin typeface="+mn-ea"/>
                <a:ea typeface="+mn-ea"/>
              </a:rPr>
              <a:t>※</a:t>
            </a:r>
            <a:r>
              <a:rPr lang="ja-JP" altLang="en-US" sz="900" dirty="0" smtClean="0">
                <a:latin typeface="+mn-ea"/>
                <a:ea typeface="+mn-ea"/>
              </a:rPr>
              <a:t>ご自宅のインターネットサービス</a:t>
            </a:r>
            <a:r>
              <a:rPr lang="ja-JP" altLang="en-US" sz="900" dirty="0">
                <a:latin typeface="+mn-ea"/>
                <a:ea typeface="+mn-ea"/>
              </a:rPr>
              <a:t>を提供会社側都合で取消された場合は、取消月の翌月から</a:t>
            </a:r>
            <a:r>
              <a:rPr lang="en-US" altLang="ja-JP" sz="900" dirty="0">
                <a:latin typeface="+mn-ea"/>
                <a:ea typeface="+mn-ea"/>
              </a:rPr>
              <a:t>3</a:t>
            </a:r>
            <a:r>
              <a:rPr lang="ja-JP" altLang="en-US" sz="900" dirty="0">
                <a:latin typeface="+mn-ea"/>
                <a:ea typeface="+mn-ea"/>
              </a:rPr>
              <a:t>ヶ月目まで</a:t>
            </a:r>
            <a:r>
              <a:rPr lang="ja-JP" altLang="en-US" sz="900" dirty="0" smtClean="0">
                <a:latin typeface="+mn-ea"/>
                <a:ea typeface="+mn-ea"/>
              </a:rPr>
              <a:t>割引します</a:t>
            </a:r>
            <a:r>
              <a:rPr lang="ja-JP" altLang="en-US" sz="900" dirty="0">
                <a:latin typeface="+mn-ea"/>
                <a:ea typeface="+mn-ea"/>
              </a:rPr>
              <a:t>。ただし</a:t>
            </a:r>
            <a:r>
              <a:rPr lang="ja-JP" altLang="en-US" sz="900" dirty="0" smtClean="0">
                <a:latin typeface="+mn-ea"/>
                <a:ea typeface="+mn-ea"/>
              </a:rPr>
              <a:t>、</a:t>
            </a:r>
            <a:r>
              <a:rPr lang="ja-JP" altLang="en-US" sz="900" dirty="0">
                <a:latin typeface="+mn-ea"/>
                <a:ea typeface="+mn-ea"/>
              </a:rPr>
              <a:t>開通前に</a:t>
            </a:r>
            <a:r>
              <a:rPr lang="ja-JP" altLang="en-US" sz="900" dirty="0" smtClean="0">
                <a:latin typeface="+mn-ea"/>
                <a:ea typeface="+mn-ea"/>
              </a:rPr>
              <a:t>お客</a:t>
            </a:r>
            <a:r>
              <a:rPr lang="ja-JP" altLang="en-US" sz="900" dirty="0">
                <a:latin typeface="+mn-ea"/>
                <a:ea typeface="+mn-ea"/>
              </a:rPr>
              <a:t>さま都合により取消された場合は</a:t>
            </a:r>
            <a:r>
              <a:rPr lang="ja-JP" altLang="en-US" sz="900" dirty="0" smtClean="0">
                <a:latin typeface="+mn-ea"/>
                <a:ea typeface="+mn-ea"/>
              </a:rPr>
              <a:t>、</a:t>
            </a:r>
            <a:endParaRPr lang="en-US" altLang="ja-JP" sz="900" dirty="0" smtClean="0">
              <a:latin typeface="+mn-ea"/>
              <a:ea typeface="+mn-ea"/>
            </a:endParaRPr>
          </a:p>
          <a:p>
            <a:pPr eaLnBrk="1" hangingPunct="1">
              <a:spcBef>
                <a:spcPct val="0"/>
              </a:spcBef>
              <a:buNone/>
            </a:pPr>
            <a:r>
              <a:rPr lang="en-US" altLang="ja-JP" sz="900" dirty="0">
                <a:latin typeface="+mn-ea"/>
                <a:ea typeface="+mn-ea"/>
              </a:rPr>
              <a:t> </a:t>
            </a:r>
            <a:r>
              <a:rPr lang="en-US" altLang="ja-JP" sz="900" dirty="0" smtClean="0">
                <a:latin typeface="+mn-ea"/>
                <a:ea typeface="+mn-ea"/>
              </a:rPr>
              <a:t>  </a:t>
            </a:r>
            <a:r>
              <a:rPr lang="ja-JP" altLang="en-US" sz="900" dirty="0" smtClean="0">
                <a:latin typeface="+mn-ea"/>
                <a:ea typeface="+mn-ea"/>
              </a:rPr>
              <a:t>受付</a:t>
            </a:r>
            <a:r>
              <a:rPr lang="ja-JP" altLang="en-US" sz="900" dirty="0">
                <a:latin typeface="+mn-ea"/>
                <a:ea typeface="+mn-ea"/>
              </a:rPr>
              <a:t>の前月利用分をもって割引を終了し、それまでの割引額を</a:t>
            </a:r>
            <a:r>
              <a:rPr lang="en-US" altLang="ja-JP" sz="900" dirty="0">
                <a:latin typeface="+mn-ea"/>
                <a:ea typeface="+mn-ea"/>
              </a:rPr>
              <a:t>au</a:t>
            </a:r>
            <a:r>
              <a:rPr lang="ja-JP" altLang="en-US" sz="900" dirty="0">
                <a:latin typeface="+mn-ea"/>
                <a:ea typeface="+mn-ea"/>
              </a:rPr>
              <a:t>携帯</a:t>
            </a:r>
            <a:r>
              <a:rPr lang="ja-JP" altLang="en-US" sz="900" dirty="0" smtClean="0">
                <a:latin typeface="+mn-ea"/>
                <a:ea typeface="+mn-ea"/>
              </a:rPr>
              <a:t>電話</a:t>
            </a:r>
            <a:r>
              <a:rPr lang="en-US" altLang="ja-JP" sz="900" dirty="0" smtClean="0">
                <a:latin typeface="+mn-ea"/>
                <a:ea typeface="+mn-ea"/>
              </a:rPr>
              <a:t>(</a:t>
            </a:r>
            <a:r>
              <a:rPr lang="ja-JP" altLang="en-US" sz="900" dirty="0" smtClean="0">
                <a:latin typeface="+mn-ea"/>
                <a:ea typeface="+mn-ea"/>
              </a:rPr>
              <a:t>タブレット含む</a:t>
            </a:r>
            <a:r>
              <a:rPr lang="en-US" altLang="ja-JP" sz="900" dirty="0" smtClean="0">
                <a:latin typeface="+mn-ea"/>
                <a:ea typeface="+mn-ea"/>
              </a:rPr>
              <a:t>)</a:t>
            </a:r>
            <a:r>
              <a:rPr lang="ja-JP" altLang="en-US" sz="900" dirty="0" smtClean="0">
                <a:latin typeface="+mn-ea"/>
                <a:ea typeface="+mn-ea"/>
              </a:rPr>
              <a:t>側</a:t>
            </a:r>
            <a:r>
              <a:rPr lang="ja-JP" altLang="en-US" sz="900" dirty="0">
                <a:latin typeface="+mn-ea"/>
                <a:ea typeface="+mn-ea"/>
              </a:rPr>
              <a:t>のご利用料金に合算し</a:t>
            </a:r>
            <a:r>
              <a:rPr lang="ja-JP" altLang="en-US" sz="900" dirty="0" smtClean="0">
                <a:latin typeface="+mn-ea"/>
                <a:ea typeface="+mn-ea"/>
              </a:rPr>
              <a:t>請求します。</a:t>
            </a:r>
            <a:r>
              <a:rPr lang="ja-JP" altLang="en-US" sz="900" dirty="0">
                <a:latin typeface="+mn-ea"/>
                <a:ea typeface="+mn-ea"/>
              </a:rPr>
              <a:t>　　　　　　　　　　　　</a:t>
            </a:r>
            <a:endParaRPr lang="en-US" altLang="ja-JP" sz="900" dirty="0" smtClean="0">
              <a:latin typeface="+mn-ea"/>
              <a:ea typeface="+mn-ea"/>
            </a:endParaRPr>
          </a:p>
          <a:p>
            <a:pPr eaLnBrk="1" hangingPunct="1">
              <a:spcBef>
                <a:spcPct val="0"/>
              </a:spcBef>
              <a:buFontTx/>
              <a:buNone/>
            </a:pPr>
            <a:r>
              <a:rPr lang="en-US" altLang="ja-JP" sz="900" dirty="0" smtClean="0">
                <a:latin typeface="+mn-ea"/>
                <a:ea typeface="+mn-ea"/>
              </a:rPr>
              <a:t>※</a:t>
            </a:r>
            <a:r>
              <a:rPr lang="ja-JP" altLang="en-US" sz="900" dirty="0" smtClean="0">
                <a:latin typeface="+mn-ea"/>
                <a:ea typeface="+mn-ea"/>
              </a:rPr>
              <a:t>別途、機種代金、通話・通信料</a:t>
            </a:r>
            <a:r>
              <a:rPr lang="ja-JP" altLang="en-US" sz="900" dirty="0">
                <a:latin typeface="+mn-ea"/>
                <a:ea typeface="+mn-ea"/>
              </a:rPr>
              <a:t>、契約にかかる費用、</a:t>
            </a:r>
            <a:r>
              <a:rPr lang="ja-JP" altLang="en-US" sz="900" dirty="0" smtClean="0">
                <a:latin typeface="+mn-ea"/>
                <a:ea typeface="+mn-ea"/>
              </a:rPr>
              <a:t>ユニバーサルサービス料、電話リレーサービス料など</a:t>
            </a:r>
            <a:r>
              <a:rPr lang="ja-JP" altLang="en-US" sz="900" dirty="0">
                <a:latin typeface="+mn-ea"/>
                <a:ea typeface="+mn-ea"/>
              </a:rPr>
              <a:t>がかかります</a:t>
            </a:r>
            <a:r>
              <a:rPr lang="ja-JP" altLang="en-US" sz="900" dirty="0" smtClean="0">
                <a:latin typeface="+mn-ea"/>
                <a:ea typeface="+mn-ea"/>
              </a:rPr>
              <a:t>。</a:t>
            </a:r>
            <a:endParaRPr lang="en-US" altLang="ja-JP" sz="900" dirty="0" smtClean="0">
              <a:latin typeface="+mn-ea"/>
              <a:ea typeface="+mn-ea"/>
            </a:endParaRPr>
          </a:p>
          <a:p>
            <a:pPr eaLnBrk="1" hangingPunct="1">
              <a:spcBef>
                <a:spcPct val="0"/>
              </a:spcBef>
              <a:buFontTx/>
              <a:buNone/>
            </a:pPr>
            <a:r>
              <a:rPr lang="en-US" altLang="ja-JP" sz="900" dirty="0" smtClean="0">
                <a:latin typeface="+mn-ea"/>
                <a:ea typeface="+mn-ea"/>
              </a:rPr>
              <a:t>※</a:t>
            </a:r>
            <a:r>
              <a:rPr lang="ja-JP" altLang="en-US" sz="900" dirty="0">
                <a:latin typeface="+mn-ea"/>
                <a:ea typeface="+mn-ea"/>
              </a:rPr>
              <a:t>「ケーブルプラス電話　</a:t>
            </a:r>
            <a:r>
              <a:rPr lang="en-US" altLang="ja-JP" sz="900" dirty="0">
                <a:latin typeface="+mn-ea"/>
                <a:ea typeface="+mn-ea"/>
              </a:rPr>
              <a:t>au</a:t>
            </a:r>
            <a:r>
              <a:rPr lang="ja-JP" altLang="en-US" sz="900" dirty="0">
                <a:latin typeface="+mn-ea"/>
                <a:ea typeface="+mn-ea"/>
              </a:rPr>
              <a:t>ケータイセット割」等、</a:t>
            </a:r>
            <a:r>
              <a:rPr lang="en-US" altLang="ja-JP" sz="900" dirty="0">
                <a:latin typeface="+mn-ea"/>
                <a:ea typeface="+mn-ea"/>
              </a:rPr>
              <a:t>KDDI</a:t>
            </a:r>
            <a:r>
              <a:rPr lang="ja-JP" altLang="en-US" sz="900" dirty="0">
                <a:latin typeface="+mn-ea"/>
                <a:ea typeface="+mn-ea"/>
              </a:rPr>
              <a:t>が実施する他の施策とは併用できない場合があります</a:t>
            </a:r>
            <a:r>
              <a:rPr lang="ja-JP" altLang="en-US" sz="900" dirty="0" smtClean="0">
                <a:latin typeface="+mn-ea"/>
                <a:ea typeface="+mn-ea"/>
              </a:rPr>
              <a:t>。</a:t>
            </a:r>
            <a:endParaRPr lang="ja-JP" altLang="en-US" sz="900" dirty="0">
              <a:latin typeface="+mn-ea"/>
              <a:ea typeface="+mn-ea"/>
            </a:endParaRPr>
          </a:p>
        </p:txBody>
      </p:sp>
      <p:sp>
        <p:nvSpPr>
          <p:cNvPr id="36" name="Rectangle 47"/>
          <p:cNvSpPr>
            <a:spLocks noChangeArrowheads="1"/>
          </p:cNvSpPr>
          <p:nvPr/>
        </p:nvSpPr>
        <p:spPr bwMode="auto">
          <a:xfrm>
            <a:off x="250506" y="763804"/>
            <a:ext cx="7509065" cy="712470"/>
          </a:xfrm>
          <a:prstGeom prst="rect">
            <a:avLst/>
          </a:prstGeom>
          <a:noFill/>
          <a:ln w="2540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65306" tIns="32653" rIns="65306" bIns="32653" anchor="ctr"/>
          <a:lstStyle>
            <a:lvl1pPr defTabSz="652463"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defTabSz="652463"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defTabSz="652463"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defTabSz="652463"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defTabSz="652463"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900" dirty="0">
                <a:latin typeface="+mn-ea"/>
                <a:ea typeface="+mn-ea"/>
              </a:rPr>
              <a:t>★</a:t>
            </a:r>
            <a:r>
              <a:rPr lang="en-US" altLang="ja-JP" sz="900" dirty="0">
                <a:latin typeface="+mn-ea"/>
                <a:ea typeface="+mn-ea"/>
              </a:rPr>
              <a:t>1</a:t>
            </a:r>
            <a:r>
              <a:rPr lang="ja-JP" altLang="en-US" sz="900" dirty="0" smtClean="0">
                <a:latin typeface="+mn-ea"/>
                <a:ea typeface="+mn-ea"/>
              </a:rPr>
              <a:t>：○一部</a:t>
            </a:r>
            <a:r>
              <a:rPr lang="ja-JP" altLang="en-US" sz="900" dirty="0">
                <a:latin typeface="+mn-ea"/>
                <a:ea typeface="+mn-ea"/>
              </a:rPr>
              <a:t>サービスは対象外となります</a:t>
            </a:r>
            <a:r>
              <a:rPr lang="ja-JP" altLang="en-US" sz="900" dirty="0" smtClean="0">
                <a:latin typeface="+mn-ea"/>
                <a:ea typeface="+mn-ea"/>
              </a:rPr>
              <a:t>。○「ネット＋電話」、「ネット＋テレビ」、「テレビ＋電話」を同一のご自宅のインターネットサービス</a:t>
            </a:r>
            <a:r>
              <a:rPr lang="ja-JP" altLang="en-US" sz="900" dirty="0">
                <a:latin typeface="+mn-ea"/>
                <a:ea typeface="+mn-ea"/>
              </a:rPr>
              <a:t>でご加入の場合に限ります</a:t>
            </a:r>
            <a:r>
              <a:rPr lang="ja-JP" altLang="en-US" sz="900" dirty="0" smtClean="0">
                <a:latin typeface="+mn-ea"/>
                <a:ea typeface="+mn-ea"/>
              </a:rPr>
              <a:t>。</a:t>
            </a:r>
            <a:endParaRPr lang="en-US" altLang="ja-JP" sz="900" dirty="0" smtClean="0">
              <a:latin typeface="+mn-ea"/>
              <a:ea typeface="+mn-ea"/>
            </a:endParaRPr>
          </a:p>
          <a:p>
            <a:pPr eaLnBrk="1" hangingPunct="1">
              <a:spcBef>
                <a:spcPct val="0"/>
              </a:spcBef>
              <a:buFontTx/>
              <a:buNone/>
            </a:pPr>
            <a:r>
              <a:rPr lang="en-US" altLang="ja-JP" sz="900" dirty="0" smtClean="0">
                <a:latin typeface="+mn-ea"/>
                <a:ea typeface="+mn-ea"/>
              </a:rPr>
              <a:t>※</a:t>
            </a:r>
            <a:r>
              <a:rPr lang="ja-JP" altLang="en-US" sz="900" dirty="0" smtClean="0">
                <a:latin typeface="+mn-ea"/>
                <a:ea typeface="+mn-ea"/>
              </a:rPr>
              <a:t>対象</a:t>
            </a:r>
            <a:r>
              <a:rPr lang="ja-JP" altLang="en-US" sz="900" dirty="0">
                <a:latin typeface="+mn-ea"/>
                <a:ea typeface="+mn-ea"/>
              </a:rPr>
              <a:t>の</a:t>
            </a:r>
            <a:r>
              <a:rPr lang="ja-JP" altLang="en-US" sz="900" dirty="0" smtClean="0">
                <a:latin typeface="+mn-ea"/>
                <a:ea typeface="+mn-ea"/>
              </a:rPr>
              <a:t>ご自宅のインターネットサービス</a:t>
            </a:r>
            <a:r>
              <a:rPr lang="ja-JP" altLang="en-US" sz="900" dirty="0">
                <a:latin typeface="+mn-ea"/>
                <a:ea typeface="+mn-ea"/>
              </a:rPr>
              <a:t>の詳細については</a:t>
            </a:r>
            <a:r>
              <a:rPr lang="ja-JP" altLang="en-US" sz="900" dirty="0" smtClean="0">
                <a:latin typeface="+mn-ea"/>
                <a:ea typeface="+mn-ea"/>
              </a:rPr>
              <a:t>、</a:t>
            </a:r>
            <a:r>
              <a:rPr lang="en-US" altLang="ja-JP" sz="900" b="1" dirty="0">
                <a:solidFill>
                  <a:srgbClr val="0000CC"/>
                </a:solidFill>
                <a:latin typeface="+mn-ea"/>
                <a:ea typeface="+mn-ea"/>
              </a:rPr>
              <a:t> </a:t>
            </a:r>
            <a:r>
              <a:rPr lang="en-US" altLang="ja-JP" sz="900" b="1" dirty="0">
                <a:latin typeface="+mn-ea"/>
                <a:ea typeface="+mn-ea"/>
              </a:rPr>
              <a:t>au</a:t>
            </a:r>
            <a:r>
              <a:rPr lang="ja-JP" altLang="en-US" sz="900" b="1" dirty="0">
                <a:latin typeface="+mn-ea"/>
                <a:ea typeface="+mn-ea"/>
              </a:rPr>
              <a:t>取扱店</a:t>
            </a:r>
            <a:r>
              <a:rPr lang="ja-JP" altLang="en-US" sz="900" dirty="0" smtClean="0">
                <a:latin typeface="+mn-ea"/>
                <a:ea typeface="+mn-ea"/>
              </a:rPr>
              <a:t>スタッフまたは</a:t>
            </a:r>
            <a:r>
              <a:rPr lang="en-US" altLang="ja-JP" sz="900" dirty="0" smtClean="0">
                <a:latin typeface="+mn-ea"/>
                <a:ea typeface="+mn-ea"/>
              </a:rPr>
              <a:t>au</a:t>
            </a:r>
            <a:r>
              <a:rPr lang="ja-JP" altLang="en-US" sz="900" dirty="0" smtClean="0">
                <a:latin typeface="+mn-ea"/>
                <a:ea typeface="+mn-ea"/>
              </a:rPr>
              <a:t>ホームページまで</a:t>
            </a:r>
            <a:r>
              <a:rPr lang="ja-JP" altLang="en-US" sz="900" dirty="0">
                <a:latin typeface="+mn-ea"/>
                <a:ea typeface="+mn-ea"/>
              </a:rPr>
              <a:t>ご確認ください</a:t>
            </a:r>
            <a:r>
              <a:rPr lang="ja-JP" altLang="en-US" sz="900" dirty="0" smtClean="0">
                <a:latin typeface="+mn-ea"/>
                <a:ea typeface="+mn-ea"/>
              </a:rPr>
              <a:t>。</a:t>
            </a:r>
            <a:endParaRPr lang="en-US" altLang="ja-JP" sz="900" dirty="0">
              <a:latin typeface="+mn-ea"/>
              <a:ea typeface="+mn-ea"/>
            </a:endParaRPr>
          </a:p>
          <a:p>
            <a:pPr eaLnBrk="1" hangingPunct="1">
              <a:spcBef>
                <a:spcPct val="0"/>
              </a:spcBef>
              <a:buNone/>
            </a:pPr>
            <a:r>
              <a:rPr lang="ja-JP" altLang="en-US" sz="900" dirty="0" smtClean="0">
                <a:latin typeface="+mn-ea"/>
                <a:ea typeface="+mn-ea"/>
              </a:rPr>
              <a:t>★</a:t>
            </a:r>
            <a:r>
              <a:rPr lang="en-US" altLang="ja-JP" sz="900" dirty="0" smtClean="0">
                <a:latin typeface="+mn-ea"/>
                <a:ea typeface="+mn-ea"/>
              </a:rPr>
              <a:t>2</a:t>
            </a:r>
            <a:r>
              <a:rPr lang="ja-JP" altLang="en-US" sz="900" dirty="0" smtClean="0">
                <a:latin typeface="+mn-ea"/>
                <a:ea typeface="+mn-ea"/>
              </a:rPr>
              <a:t>：「ネット＋テレビ」、「テレビ＋電話」の対象のケーブルテレビ局</a:t>
            </a:r>
            <a:r>
              <a:rPr lang="ja-JP" altLang="en-US" sz="900" dirty="0">
                <a:latin typeface="+mn-ea"/>
                <a:ea typeface="+mn-ea"/>
              </a:rPr>
              <a:t>は</a:t>
            </a:r>
            <a:r>
              <a:rPr lang="ja-JP" altLang="en-US" sz="900" dirty="0" smtClean="0">
                <a:latin typeface="+mn-ea"/>
                <a:ea typeface="+mn-ea"/>
              </a:rPr>
              <a:t>、</a:t>
            </a:r>
            <a:r>
              <a:rPr lang="en-US" altLang="ja-JP" sz="900" b="1" dirty="0">
                <a:solidFill>
                  <a:srgbClr val="0000CC"/>
                </a:solidFill>
                <a:latin typeface="+mn-ea"/>
                <a:ea typeface="+mn-ea"/>
              </a:rPr>
              <a:t> </a:t>
            </a:r>
            <a:r>
              <a:rPr lang="en-US" altLang="ja-JP" sz="900" b="1" dirty="0">
                <a:latin typeface="+mn-ea"/>
                <a:ea typeface="+mn-ea"/>
              </a:rPr>
              <a:t>au</a:t>
            </a:r>
            <a:r>
              <a:rPr lang="ja-JP" altLang="en-US" sz="900" b="1" dirty="0">
                <a:latin typeface="+mn-ea"/>
                <a:ea typeface="+mn-ea"/>
              </a:rPr>
              <a:t>取扱店</a:t>
            </a:r>
            <a:r>
              <a:rPr lang="ja-JP" altLang="en-US" sz="900" dirty="0" smtClean="0">
                <a:latin typeface="+mn-ea"/>
                <a:ea typeface="+mn-ea"/>
              </a:rPr>
              <a:t>スタッフまたは</a:t>
            </a:r>
            <a:r>
              <a:rPr lang="en-US" altLang="ja-JP" sz="900" dirty="0" smtClean="0">
                <a:latin typeface="+mn-ea"/>
                <a:ea typeface="+mn-ea"/>
              </a:rPr>
              <a:t>au</a:t>
            </a:r>
            <a:r>
              <a:rPr lang="ja-JP" altLang="en-US" sz="900" dirty="0" smtClean="0">
                <a:latin typeface="+mn-ea"/>
                <a:ea typeface="+mn-ea"/>
              </a:rPr>
              <a:t>ホームページまでご確認ください。</a:t>
            </a:r>
            <a:endParaRPr lang="en-US" altLang="ja-JP" sz="900" dirty="0" smtClean="0">
              <a:latin typeface="+mn-ea"/>
              <a:ea typeface="+mn-ea"/>
            </a:endParaRPr>
          </a:p>
        </p:txBody>
      </p:sp>
      <p:sp>
        <p:nvSpPr>
          <p:cNvPr id="40" name="正方形/長方形 39"/>
          <p:cNvSpPr/>
          <p:nvPr/>
        </p:nvSpPr>
        <p:spPr>
          <a:xfrm>
            <a:off x="2380497" y="908388"/>
            <a:ext cx="2260574" cy="139135"/>
          </a:xfrm>
          <a:prstGeom prst="rect">
            <a:avLst/>
          </a:prstGeom>
          <a:noFill/>
          <a:ln w="6350">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smtClean="0">
              <a:latin typeface="+mn-ea"/>
            </a:endParaRPr>
          </a:p>
        </p:txBody>
      </p:sp>
      <p:sp>
        <p:nvSpPr>
          <p:cNvPr id="41" name="正方形/長方形 40"/>
          <p:cNvSpPr/>
          <p:nvPr/>
        </p:nvSpPr>
        <p:spPr>
          <a:xfrm>
            <a:off x="589166" y="1180328"/>
            <a:ext cx="1552985" cy="168353"/>
          </a:xfrm>
          <a:prstGeom prst="rect">
            <a:avLst/>
          </a:prstGeom>
          <a:noFill/>
          <a:ln w="6350">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smtClean="0">
              <a:latin typeface="+mn-ea"/>
            </a:endParaRPr>
          </a:p>
        </p:txBody>
      </p:sp>
      <p:sp>
        <p:nvSpPr>
          <p:cNvPr id="31" name="タイトル 1"/>
          <p:cNvSpPr txBox="1">
            <a:spLocks/>
          </p:cNvSpPr>
          <p:nvPr/>
        </p:nvSpPr>
        <p:spPr>
          <a:xfrm>
            <a:off x="1053657" y="291751"/>
            <a:ext cx="7824000" cy="456000"/>
          </a:xfrm>
          <a:prstGeom prst="rect">
            <a:avLst/>
          </a:prstGeom>
        </p:spPr>
        <p:txBody>
          <a:bodyPr/>
          <a:lstStyle>
            <a:lvl1pPr algn="l" defTabSz="914377" rtl="0" eaLnBrk="1" latinLnBrk="0" hangingPunct="1">
              <a:spcBef>
                <a:spcPct val="0"/>
              </a:spcBef>
              <a:buNone/>
              <a:defRPr kumimoji="1" lang="ja-JP" altLang="en-US" sz="2667" b="1" kern="1200" dirty="0">
                <a:solidFill>
                  <a:schemeClr val="tx1"/>
                </a:solidFill>
                <a:latin typeface="+mj-ea"/>
                <a:ea typeface="+mj-ea"/>
                <a:cs typeface="+mj-cs"/>
              </a:defRPr>
            </a:lvl1pPr>
          </a:lstStyle>
          <a:p>
            <a:r>
              <a:rPr lang="ja-JP" altLang="en-US" sz="2500" smtClean="0">
                <a:latin typeface="+mn-ea"/>
                <a:ea typeface="+mn-ea"/>
              </a:rPr>
              <a:t>最大</a:t>
            </a:r>
            <a:r>
              <a:rPr lang="ja-JP" altLang="en-US" sz="1500" smtClean="0">
                <a:latin typeface="+mn-ea"/>
                <a:ea typeface="+mn-ea"/>
              </a:rPr>
              <a:t>　</a:t>
            </a:r>
            <a:r>
              <a:rPr lang="en-US" altLang="ja-JP" sz="1500" smtClean="0">
                <a:latin typeface="+mn-ea"/>
                <a:ea typeface="+mn-ea"/>
              </a:rPr>
              <a:t>HP</a:t>
            </a:r>
            <a:r>
              <a:rPr lang="ja-JP" altLang="en-US" sz="1500" smtClean="0">
                <a:latin typeface="+mn-ea"/>
                <a:ea typeface="+mn-ea"/>
              </a:rPr>
              <a:t>など</a:t>
            </a:r>
            <a:endParaRPr lang="ja-JP" altLang="en-US" sz="2500">
              <a:latin typeface="+mn-ea"/>
              <a:ea typeface="+mn-ea"/>
            </a:endParaRPr>
          </a:p>
        </p:txBody>
      </p:sp>
      <p:sp>
        <p:nvSpPr>
          <p:cNvPr id="42" name="線吹き出し 1 (枠付き) 35"/>
          <p:cNvSpPr>
            <a:spLocks/>
          </p:cNvSpPr>
          <p:nvPr/>
        </p:nvSpPr>
        <p:spPr bwMode="auto">
          <a:xfrm>
            <a:off x="342860" y="1495009"/>
            <a:ext cx="3559597" cy="171870"/>
          </a:xfrm>
          <a:prstGeom prst="borderCallout1">
            <a:avLst>
              <a:gd name="adj1" fmla="val 93688"/>
              <a:gd name="adj2" fmla="val 82986"/>
              <a:gd name="adj3" fmla="val -294923"/>
              <a:gd name="adj4" fmla="val 95782"/>
            </a:avLst>
          </a:prstGeom>
          <a:solidFill>
            <a:srgbClr val="0070C0"/>
          </a:solidFill>
          <a:ln w="12700" algn="ctr">
            <a:solidFill>
              <a:srgbClr val="0070C0"/>
            </a:solidFill>
            <a:round/>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a:buNone/>
              <a:defRPr/>
            </a:pPr>
            <a:r>
              <a:rPr lang="ja-JP" altLang="en-US" sz="800" dirty="0">
                <a:solidFill>
                  <a:schemeClr val="bg1"/>
                </a:solidFill>
                <a:latin typeface="+mn-ea"/>
                <a:ea typeface="+mn-ea"/>
              </a:rPr>
              <a:t>スマートバリュー対象となるサービスの組み合わせを記載ください。</a:t>
            </a:r>
          </a:p>
        </p:txBody>
      </p:sp>
      <p:sp>
        <p:nvSpPr>
          <p:cNvPr id="45" name="正方形/長方形 44"/>
          <p:cNvSpPr/>
          <p:nvPr/>
        </p:nvSpPr>
        <p:spPr>
          <a:xfrm>
            <a:off x="160822" y="869028"/>
            <a:ext cx="7598750" cy="546831"/>
          </a:xfrm>
          <a:prstGeom prst="rect">
            <a:avLst/>
          </a:prstGeom>
          <a:noFill/>
          <a:ln w="6350">
            <a:solidFill>
              <a:srgbClr val="0070C0"/>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smtClean="0">
              <a:solidFill>
                <a:schemeClr val="bg1"/>
              </a:solidFill>
              <a:latin typeface="+mn-ea"/>
            </a:endParaRPr>
          </a:p>
        </p:txBody>
      </p:sp>
      <p:sp>
        <p:nvSpPr>
          <p:cNvPr id="46" name="線吹き出し 1 (枠付き) 35"/>
          <p:cNvSpPr>
            <a:spLocks/>
          </p:cNvSpPr>
          <p:nvPr/>
        </p:nvSpPr>
        <p:spPr bwMode="auto">
          <a:xfrm>
            <a:off x="4784651" y="1493785"/>
            <a:ext cx="3792794" cy="284824"/>
          </a:xfrm>
          <a:prstGeom prst="borderCallout1">
            <a:avLst>
              <a:gd name="adj1" fmla="val 20741"/>
              <a:gd name="adj2" fmla="val 66036"/>
              <a:gd name="adj3" fmla="val -64181"/>
              <a:gd name="adj4" fmla="val 55974"/>
            </a:avLst>
          </a:prstGeom>
          <a:solidFill>
            <a:srgbClr val="0070C0"/>
          </a:solidFill>
          <a:ln w="12700" algn="ctr">
            <a:solidFill>
              <a:srgbClr val="0070C0"/>
            </a:solidFill>
            <a:round/>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000" dirty="0" smtClean="0">
                <a:solidFill>
                  <a:schemeClr val="bg1"/>
                </a:solidFill>
                <a:latin typeface="+mn-ea"/>
                <a:ea typeface="+mn-ea"/>
              </a:rPr>
              <a:t>掲載</a:t>
            </a:r>
            <a:r>
              <a:rPr lang="ja-JP" altLang="en-US" sz="1000" dirty="0">
                <a:solidFill>
                  <a:schemeClr val="bg1"/>
                </a:solidFill>
                <a:latin typeface="+mn-ea"/>
                <a:ea typeface="+mn-ea"/>
              </a:rPr>
              <a:t>順は指定されてます。</a:t>
            </a:r>
            <a:r>
              <a:rPr lang="en-US" altLang="ja-JP" sz="1000" dirty="0">
                <a:solidFill>
                  <a:schemeClr val="bg1"/>
                </a:solidFill>
                <a:latin typeface="+mn-ea"/>
                <a:ea typeface="+mn-ea"/>
              </a:rPr>
              <a:t>CATV</a:t>
            </a:r>
            <a:r>
              <a:rPr lang="ja-JP" altLang="en-US" sz="1000" dirty="0">
                <a:solidFill>
                  <a:schemeClr val="bg1"/>
                </a:solidFill>
                <a:latin typeface="+mn-ea"/>
                <a:ea typeface="+mn-ea"/>
              </a:rPr>
              <a:t>を地域版で掲載する場合は</a:t>
            </a:r>
            <a:r>
              <a:rPr lang="ja-JP" altLang="en-US" sz="1000" dirty="0" smtClean="0">
                <a:solidFill>
                  <a:schemeClr val="bg1"/>
                </a:solidFill>
                <a:latin typeface="+mn-ea"/>
                <a:ea typeface="+mn-ea"/>
              </a:rPr>
              <a:t>、</a:t>
            </a:r>
            <a:r>
              <a:rPr lang="en-US" altLang="ja-JP" sz="1000" dirty="0" smtClean="0">
                <a:solidFill>
                  <a:schemeClr val="bg1"/>
                </a:solidFill>
                <a:latin typeface="+mn-ea"/>
                <a:ea typeface="+mn-ea"/>
              </a:rPr>
              <a:t>au HP</a:t>
            </a:r>
            <a:r>
              <a:rPr lang="ja-JP" altLang="en-US" sz="1000" dirty="0" smtClean="0">
                <a:solidFill>
                  <a:schemeClr val="bg1"/>
                </a:solidFill>
                <a:latin typeface="+mn-ea"/>
                <a:ea typeface="+mn-ea"/>
              </a:rPr>
              <a:t>の記載準に倣って掲載</a:t>
            </a:r>
            <a:r>
              <a:rPr lang="ja-JP" altLang="en-US" sz="1000" dirty="0">
                <a:solidFill>
                  <a:schemeClr val="bg1"/>
                </a:solidFill>
                <a:latin typeface="+mn-ea"/>
                <a:ea typeface="+mn-ea"/>
              </a:rPr>
              <a:t>してください</a:t>
            </a:r>
            <a:r>
              <a:rPr lang="ja-JP" altLang="en-US" sz="1000" dirty="0" smtClean="0">
                <a:solidFill>
                  <a:schemeClr val="bg1"/>
                </a:solidFill>
                <a:latin typeface="+mn-ea"/>
                <a:ea typeface="+mn-ea"/>
              </a:rPr>
              <a:t>。</a:t>
            </a:r>
            <a:r>
              <a:rPr lang="en-US" altLang="ja-JP" sz="1000" dirty="0" smtClean="0">
                <a:solidFill>
                  <a:schemeClr val="bg1"/>
                </a:solidFill>
                <a:latin typeface="+mn-ea"/>
                <a:ea typeface="+mn-ea"/>
              </a:rPr>
              <a:t>(</a:t>
            </a:r>
            <a:r>
              <a:rPr lang="ja-JP" altLang="en-US" sz="1000" dirty="0" smtClean="0">
                <a:solidFill>
                  <a:schemeClr val="bg1"/>
                </a:solidFill>
                <a:latin typeface="+mn-ea"/>
                <a:ea typeface="+mn-ea"/>
              </a:rPr>
              <a:t>参考</a:t>
            </a:r>
            <a:r>
              <a:rPr lang="en-US" altLang="ja-JP" sz="1000" dirty="0" smtClean="0">
                <a:solidFill>
                  <a:schemeClr val="bg1"/>
                </a:solidFill>
                <a:latin typeface="+mn-ea"/>
                <a:ea typeface="+mn-ea"/>
              </a:rPr>
              <a:t>URL</a:t>
            </a:r>
            <a:r>
              <a:rPr lang="ja-JP" altLang="en-US" sz="1000" dirty="0" smtClean="0">
                <a:solidFill>
                  <a:schemeClr val="bg1"/>
                </a:solidFill>
                <a:latin typeface="+mn-ea"/>
                <a:ea typeface="+mn-ea"/>
              </a:rPr>
              <a:t>は最下部に記載）</a:t>
            </a:r>
            <a:endParaRPr lang="en-US" altLang="ja-JP" sz="1000" dirty="0">
              <a:solidFill>
                <a:schemeClr val="bg1"/>
              </a:solidFill>
              <a:latin typeface="+mn-ea"/>
              <a:ea typeface="+mn-ea"/>
            </a:endParaRPr>
          </a:p>
        </p:txBody>
      </p:sp>
      <p:sp>
        <p:nvSpPr>
          <p:cNvPr id="47" name="正方形/長方形 46"/>
          <p:cNvSpPr/>
          <p:nvPr/>
        </p:nvSpPr>
        <p:spPr>
          <a:xfrm>
            <a:off x="5556315" y="2237601"/>
            <a:ext cx="2430270" cy="143584"/>
          </a:xfrm>
          <a:prstGeom prst="rect">
            <a:avLst/>
          </a:prstGeom>
          <a:noFill/>
          <a:ln w="6350">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smtClean="0">
              <a:latin typeface="+mn-ea"/>
            </a:endParaRPr>
          </a:p>
        </p:txBody>
      </p:sp>
      <p:sp>
        <p:nvSpPr>
          <p:cNvPr id="49" name="正方形/長方形 48"/>
          <p:cNvSpPr/>
          <p:nvPr/>
        </p:nvSpPr>
        <p:spPr>
          <a:xfrm>
            <a:off x="3221850" y="4021432"/>
            <a:ext cx="2295255" cy="153048"/>
          </a:xfrm>
          <a:prstGeom prst="rect">
            <a:avLst/>
          </a:prstGeom>
          <a:noFill/>
          <a:ln w="6350">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smtClean="0">
              <a:latin typeface="+mn-ea"/>
            </a:endParaRPr>
          </a:p>
        </p:txBody>
      </p:sp>
      <p:sp>
        <p:nvSpPr>
          <p:cNvPr id="50" name="線吹き出し 1 (枠付き) 35"/>
          <p:cNvSpPr>
            <a:spLocks/>
          </p:cNvSpPr>
          <p:nvPr/>
        </p:nvSpPr>
        <p:spPr bwMode="auto">
          <a:xfrm>
            <a:off x="5387807" y="3810884"/>
            <a:ext cx="3489850" cy="166605"/>
          </a:xfrm>
          <a:prstGeom prst="borderCallout1">
            <a:avLst>
              <a:gd name="adj1" fmla="val 137148"/>
              <a:gd name="adj2" fmla="val -7444"/>
              <a:gd name="adj3" fmla="val 51573"/>
              <a:gd name="adj4" fmla="val 2776"/>
            </a:avLst>
          </a:prstGeom>
          <a:solidFill>
            <a:srgbClr val="0070C0"/>
          </a:solidFill>
          <a:ln w="12700" algn="ctr">
            <a:solidFill>
              <a:srgbClr val="0070C0"/>
            </a:solidFill>
            <a:round/>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a:buNone/>
              <a:defRPr/>
            </a:pPr>
            <a:r>
              <a:rPr lang="ja-JP" altLang="en-US" sz="800" dirty="0">
                <a:solidFill>
                  <a:schemeClr val="bg1"/>
                </a:solidFill>
                <a:latin typeface="+mn-ea"/>
                <a:ea typeface="+mn-ea"/>
              </a:rPr>
              <a:t>スマートバリュー対象となるサービスの組み合わせを記載ください。</a:t>
            </a:r>
          </a:p>
        </p:txBody>
      </p:sp>
      <p:sp>
        <p:nvSpPr>
          <p:cNvPr id="51" name="正方形/長方形 50"/>
          <p:cNvSpPr/>
          <p:nvPr/>
        </p:nvSpPr>
        <p:spPr>
          <a:xfrm>
            <a:off x="337328" y="4711784"/>
            <a:ext cx="2043170" cy="153048"/>
          </a:xfrm>
          <a:prstGeom prst="rect">
            <a:avLst/>
          </a:prstGeom>
          <a:noFill/>
          <a:ln w="6350">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smtClean="0">
              <a:latin typeface="+mn-ea"/>
            </a:endParaRPr>
          </a:p>
        </p:txBody>
      </p:sp>
      <p:sp>
        <p:nvSpPr>
          <p:cNvPr id="52" name="線吹き出し 1 (枠付き) 35"/>
          <p:cNvSpPr>
            <a:spLocks/>
          </p:cNvSpPr>
          <p:nvPr/>
        </p:nvSpPr>
        <p:spPr bwMode="auto">
          <a:xfrm>
            <a:off x="400982" y="5004175"/>
            <a:ext cx="4531057" cy="487106"/>
          </a:xfrm>
          <a:prstGeom prst="borderCallout1">
            <a:avLst>
              <a:gd name="adj1" fmla="val -41097"/>
              <a:gd name="adj2" fmla="val 6611"/>
              <a:gd name="adj3" fmla="val 593"/>
              <a:gd name="adj4" fmla="val 10344"/>
            </a:avLst>
          </a:prstGeom>
          <a:solidFill>
            <a:srgbClr val="0070C0"/>
          </a:solidFill>
          <a:ln w="12700" algn="ctr">
            <a:solidFill>
              <a:srgbClr val="0070C0"/>
            </a:solidFill>
            <a:round/>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buNone/>
              <a:defRPr/>
            </a:pPr>
            <a:r>
              <a:rPr lang="ja-JP" altLang="en-US" sz="800" dirty="0">
                <a:solidFill>
                  <a:schemeClr val="bg1"/>
                </a:solidFill>
                <a:latin typeface="+mn-ea"/>
                <a:ea typeface="+mn-ea"/>
              </a:rPr>
              <a:t>ケーブルテレビ事象者様が訴求する場合のみ必要。</a:t>
            </a:r>
            <a:endParaRPr lang="en-US" altLang="ja-JP" sz="800" dirty="0">
              <a:solidFill>
                <a:schemeClr val="bg1"/>
              </a:solidFill>
              <a:latin typeface="+mn-ea"/>
              <a:ea typeface="+mn-ea"/>
            </a:endParaRPr>
          </a:p>
          <a:p>
            <a:pPr>
              <a:defRPr/>
            </a:pPr>
            <a:r>
              <a:rPr lang="ja-JP" altLang="en-US" sz="800" dirty="0">
                <a:solidFill>
                  <a:schemeClr val="bg1"/>
                </a:solidFill>
                <a:latin typeface="+mn-ea"/>
                <a:ea typeface="+mn-ea"/>
              </a:rPr>
              <a:t>「ケーブルプラス電話　</a:t>
            </a:r>
            <a:r>
              <a:rPr lang="en-US" altLang="ja-JP" sz="800" dirty="0">
                <a:solidFill>
                  <a:schemeClr val="bg1"/>
                </a:solidFill>
                <a:latin typeface="+mn-ea"/>
                <a:ea typeface="+mn-ea"/>
              </a:rPr>
              <a:t>au</a:t>
            </a:r>
            <a:r>
              <a:rPr lang="ja-JP" altLang="en-US" sz="800" dirty="0">
                <a:solidFill>
                  <a:schemeClr val="bg1"/>
                </a:solidFill>
                <a:latin typeface="+mn-ea"/>
                <a:ea typeface="+mn-ea"/>
              </a:rPr>
              <a:t>ケータイセット割」のサービス提供があるかどうかはご確認の上、進めてください。</a:t>
            </a:r>
            <a:endParaRPr lang="en-US" altLang="ja-JP" sz="800" dirty="0">
              <a:solidFill>
                <a:schemeClr val="bg1"/>
              </a:solidFill>
              <a:latin typeface="+mn-ea"/>
              <a:ea typeface="+mn-ea"/>
            </a:endParaRPr>
          </a:p>
          <a:p>
            <a:pPr>
              <a:defRPr/>
            </a:pPr>
            <a:r>
              <a:rPr lang="ja-JP" altLang="en-US" sz="800" dirty="0">
                <a:solidFill>
                  <a:schemeClr val="bg1"/>
                </a:solidFill>
                <a:latin typeface="+mn-ea"/>
                <a:ea typeface="+mn-ea"/>
              </a:rPr>
              <a:t>「ケーブルプラス電話　</a:t>
            </a:r>
            <a:r>
              <a:rPr lang="en-US" altLang="ja-JP" sz="800" dirty="0">
                <a:solidFill>
                  <a:schemeClr val="bg1"/>
                </a:solidFill>
                <a:latin typeface="+mn-ea"/>
                <a:ea typeface="+mn-ea"/>
              </a:rPr>
              <a:t>au</a:t>
            </a:r>
            <a:r>
              <a:rPr lang="ja-JP" altLang="en-US" sz="800" dirty="0">
                <a:solidFill>
                  <a:schemeClr val="bg1"/>
                </a:solidFill>
                <a:latin typeface="+mn-ea"/>
                <a:ea typeface="+mn-ea"/>
              </a:rPr>
              <a:t>ケータイセット割」と同一紙面で訴求する場合は、</a:t>
            </a:r>
            <a:r>
              <a:rPr lang="en-US" altLang="ja-JP" sz="800" dirty="0">
                <a:solidFill>
                  <a:schemeClr val="bg1"/>
                </a:solidFill>
                <a:latin typeface="+mn-ea"/>
                <a:ea typeface="+mn-ea"/>
              </a:rPr>
              <a:t>1</a:t>
            </a:r>
            <a:r>
              <a:rPr lang="ja-JP" altLang="en-US" sz="800" dirty="0">
                <a:solidFill>
                  <a:schemeClr val="bg1"/>
                </a:solidFill>
                <a:latin typeface="+mn-ea"/>
                <a:ea typeface="+mn-ea"/>
              </a:rPr>
              <a:t>文丸ごと赤字にしてください。</a:t>
            </a:r>
          </a:p>
        </p:txBody>
      </p:sp>
      <p:sp>
        <p:nvSpPr>
          <p:cNvPr id="19" name="テキスト ボックス 39"/>
          <p:cNvSpPr txBox="1">
            <a:spLocks noChangeArrowheads="1"/>
          </p:cNvSpPr>
          <p:nvPr/>
        </p:nvSpPr>
        <p:spPr bwMode="auto">
          <a:xfrm>
            <a:off x="7198374" y="5695555"/>
            <a:ext cx="1679283" cy="23083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900" dirty="0">
                <a:latin typeface="+mn-ea"/>
                <a:ea typeface="+mn-ea"/>
              </a:rPr>
              <a:t>表記の金額</a:t>
            </a:r>
            <a:r>
              <a:rPr lang="ja-JP" altLang="en-US" sz="900" dirty="0" smtClean="0">
                <a:latin typeface="+mn-ea"/>
                <a:ea typeface="+mn-ea"/>
              </a:rPr>
              <a:t>は税込です</a:t>
            </a:r>
            <a:r>
              <a:rPr lang="ja-JP" altLang="en-US" sz="900" dirty="0">
                <a:latin typeface="+mn-ea"/>
                <a:ea typeface="+mn-ea"/>
              </a:rPr>
              <a:t>。</a:t>
            </a:r>
          </a:p>
        </p:txBody>
      </p:sp>
      <p:cxnSp>
        <p:nvCxnSpPr>
          <p:cNvPr id="3" name="直線コネクタ 2"/>
          <p:cNvCxnSpPr>
            <a:endCxn id="42" idx="3"/>
          </p:cNvCxnSpPr>
          <p:nvPr/>
        </p:nvCxnSpPr>
        <p:spPr>
          <a:xfrm>
            <a:off x="1803220" y="1277596"/>
            <a:ext cx="319439" cy="217413"/>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3769148" y="1635373"/>
            <a:ext cx="1927977" cy="626218"/>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sp>
        <p:nvSpPr>
          <p:cNvPr id="2" name="正方形/長方形 1"/>
          <p:cNvSpPr/>
          <p:nvPr/>
        </p:nvSpPr>
        <p:spPr>
          <a:xfrm>
            <a:off x="164587" y="6066384"/>
            <a:ext cx="6480720" cy="261610"/>
          </a:xfrm>
          <a:prstGeom prst="rect">
            <a:avLst/>
          </a:prstGeom>
          <a:solidFill>
            <a:schemeClr val="bg1">
              <a:lumMod val="95000"/>
            </a:schemeClr>
          </a:solidFill>
          <a:ln>
            <a:noFill/>
          </a:ln>
        </p:spPr>
        <p:txBody>
          <a:bodyPr wrap="square">
            <a:spAutoFit/>
          </a:bodyPr>
          <a:lstStyle/>
          <a:p>
            <a:r>
              <a:rPr lang="en-US" altLang="ja-JP" sz="1100" dirty="0" smtClean="0">
                <a:latin typeface="+mn-ea"/>
              </a:rPr>
              <a:t>【</a:t>
            </a:r>
            <a:r>
              <a:rPr lang="ja-JP" altLang="en-US" sz="1100" dirty="0" smtClean="0">
                <a:latin typeface="+mn-ea"/>
              </a:rPr>
              <a:t>掲載順参考ページ</a:t>
            </a:r>
            <a:r>
              <a:rPr lang="en-US" altLang="ja-JP" sz="1100" dirty="0" smtClean="0">
                <a:latin typeface="+mn-ea"/>
              </a:rPr>
              <a:t>】https</a:t>
            </a:r>
            <a:r>
              <a:rPr lang="en-US" altLang="ja-JP" sz="1100" dirty="0">
                <a:latin typeface="+mn-ea"/>
              </a:rPr>
              <a:t>://www.au.com/mobile/charge/charge-discount/smartvalue/catv/</a:t>
            </a:r>
            <a:endParaRPr lang="ja-JP" altLang="en-US" sz="1100" dirty="0">
              <a:latin typeface="+mn-ea"/>
            </a:endParaRPr>
          </a:p>
        </p:txBody>
      </p:sp>
      <p:sp>
        <p:nvSpPr>
          <p:cNvPr id="21" name="正方形/長方形 20"/>
          <p:cNvSpPr/>
          <p:nvPr/>
        </p:nvSpPr>
        <p:spPr>
          <a:xfrm>
            <a:off x="179313" y="5516464"/>
            <a:ext cx="6465994" cy="215444"/>
          </a:xfrm>
          <a:prstGeom prst="rect">
            <a:avLst/>
          </a:prstGeom>
        </p:spPr>
        <p:txBody>
          <a:bodyPr wrap="square">
            <a:spAutoFit/>
          </a:bodyPr>
          <a:lstStyle/>
          <a:p>
            <a:pPr>
              <a:defRPr/>
            </a:pPr>
            <a:r>
              <a:rPr lang="ja-JP" altLang="en-US" sz="800" dirty="0">
                <a:latin typeface="+mn-ea"/>
                <a:cs typeface="Meiryo UI" panose="020B0604030504040204" pitchFamily="50" charset="-128"/>
              </a:rPr>
              <a:t>○</a:t>
            </a:r>
            <a:r>
              <a:rPr lang="en-US" altLang="ja-JP" sz="800" dirty="0">
                <a:latin typeface="+mn-ea"/>
                <a:cs typeface="Meiryo UI" panose="020B0604030504040204" pitchFamily="50" charset="-128"/>
              </a:rPr>
              <a:t>Amazon</a:t>
            </a:r>
            <a:r>
              <a:rPr lang="ja-JP" altLang="en-US" sz="800" dirty="0" err="1">
                <a:latin typeface="+mn-ea"/>
                <a:cs typeface="Meiryo UI" panose="020B0604030504040204" pitchFamily="50" charset="-128"/>
              </a:rPr>
              <a:t>、</a:t>
            </a:r>
            <a:r>
              <a:rPr lang="en-US" altLang="ja-JP" sz="800" dirty="0">
                <a:latin typeface="+mn-ea"/>
                <a:cs typeface="Meiryo UI" panose="020B0604030504040204" pitchFamily="50" charset="-128"/>
              </a:rPr>
              <a:t>Amazon </a:t>
            </a:r>
            <a:r>
              <a:rPr lang="ja-JP" altLang="en-US" sz="800" dirty="0">
                <a:latin typeface="+mn-ea"/>
                <a:cs typeface="Meiryo UI" panose="020B0604030504040204" pitchFamily="50" charset="-128"/>
              </a:rPr>
              <a:t>プライムおよびこれらに関連するすべての商標は、</a:t>
            </a:r>
            <a:r>
              <a:rPr lang="en-US" altLang="ja-JP" sz="800" dirty="0" err="1">
                <a:latin typeface="+mn-ea"/>
                <a:cs typeface="Meiryo UI" panose="020B0604030504040204" pitchFamily="50" charset="-128"/>
              </a:rPr>
              <a:t>Amazon.com,Inc</a:t>
            </a:r>
            <a:r>
              <a:rPr lang="en-US" altLang="ja-JP" sz="800" dirty="0">
                <a:latin typeface="+mn-ea"/>
                <a:cs typeface="Meiryo UI" panose="020B0604030504040204" pitchFamily="50" charset="-128"/>
              </a:rPr>
              <a:t>.</a:t>
            </a:r>
            <a:r>
              <a:rPr lang="ja-JP" altLang="en-US" sz="800" dirty="0">
                <a:latin typeface="+mn-ea"/>
                <a:cs typeface="Meiryo UI" panose="020B0604030504040204" pitchFamily="50" charset="-128"/>
              </a:rPr>
              <a:t>またはその関連会社の商標です。</a:t>
            </a:r>
            <a:endParaRPr lang="en-US" altLang="ja-JP" sz="800" dirty="0">
              <a:latin typeface="+mn-ea"/>
              <a:cs typeface="Meiryo UI" panose="020B0604030504040204" pitchFamily="50" charset="-128"/>
            </a:endParaRPr>
          </a:p>
        </p:txBody>
      </p:sp>
    </p:spTree>
    <p:extLst>
      <p:ext uri="{BB962C8B-B14F-4D97-AF65-F5344CB8AC3E}">
        <p14:creationId xmlns:p14="http://schemas.microsoft.com/office/powerpoint/2010/main" val="36101447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タイトル 1"/>
          <p:cNvSpPr txBox="1">
            <a:spLocks/>
          </p:cNvSpPr>
          <p:nvPr/>
        </p:nvSpPr>
        <p:spPr>
          <a:xfrm>
            <a:off x="1053657" y="261727"/>
            <a:ext cx="7824000" cy="456000"/>
          </a:xfrm>
          <a:prstGeom prst="rect">
            <a:avLst/>
          </a:prstGeom>
        </p:spPr>
        <p:txBody>
          <a:bodyPr anchor="b"/>
          <a:lstStyle>
            <a:lvl1pPr algn="l" defTabSz="914377" rtl="0" eaLnBrk="1" latinLnBrk="0" hangingPunct="1">
              <a:spcBef>
                <a:spcPct val="0"/>
              </a:spcBef>
              <a:buNone/>
              <a:defRPr kumimoji="1" lang="ja-JP" altLang="en-US" sz="2667" b="1" kern="1200" dirty="0">
                <a:solidFill>
                  <a:schemeClr val="tx1"/>
                </a:solidFill>
                <a:latin typeface="+mj-ea"/>
                <a:ea typeface="+mj-ea"/>
                <a:cs typeface="+mj-cs"/>
              </a:defRPr>
            </a:lvl1pPr>
          </a:lstStyle>
          <a:p>
            <a:r>
              <a:rPr lang="ja-JP" altLang="en-US" sz="1600" dirty="0" smtClean="0">
                <a:latin typeface="+mn-ea"/>
                <a:ea typeface="+mn-ea"/>
              </a:rPr>
              <a:t>お持ち帰りツール </a:t>
            </a:r>
            <a:r>
              <a:rPr lang="en-US" altLang="ja-JP" sz="1600" dirty="0" smtClean="0">
                <a:latin typeface="+mn-ea"/>
                <a:ea typeface="+mn-ea"/>
              </a:rPr>
              <a:t>(</a:t>
            </a:r>
            <a:r>
              <a:rPr lang="ja-JP" altLang="en-US" sz="1600" dirty="0" smtClean="0">
                <a:latin typeface="+mn-ea"/>
                <a:ea typeface="+mn-ea"/>
              </a:rPr>
              <a:t>チラシ・雑誌など</a:t>
            </a:r>
            <a:r>
              <a:rPr lang="en-US" altLang="ja-JP" sz="1600" dirty="0" smtClean="0">
                <a:latin typeface="+mn-ea"/>
                <a:ea typeface="+mn-ea"/>
              </a:rPr>
              <a:t>)</a:t>
            </a:r>
            <a:endParaRPr lang="ja-JP" altLang="en-US" sz="1050" u="sng" dirty="0">
              <a:solidFill>
                <a:schemeClr val="bg2"/>
              </a:solidFill>
              <a:latin typeface="+mn-ea"/>
              <a:ea typeface="+mn-ea"/>
            </a:endParaRPr>
          </a:p>
        </p:txBody>
      </p:sp>
      <p:sp>
        <p:nvSpPr>
          <p:cNvPr id="94" name="テキスト ボックス 93"/>
          <p:cNvSpPr txBox="1"/>
          <p:nvPr/>
        </p:nvSpPr>
        <p:spPr>
          <a:xfrm>
            <a:off x="146539" y="2570469"/>
            <a:ext cx="3840396" cy="203133"/>
          </a:xfrm>
          <a:prstGeom prst="rect">
            <a:avLst/>
          </a:prstGeom>
          <a:noFill/>
        </p:spPr>
        <p:txBody>
          <a:bodyPr wrap="square" rtlCol="0">
            <a:spAutoFit/>
          </a:bodyPr>
          <a:lstStyle/>
          <a:p>
            <a:pPr>
              <a:lnSpc>
                <a:spcPct val="90000"/>
              </a:lnSpc>
              <a:spcBef>
                <a:spcPct val="50000"/>
              </a:spcBef>
              <a:defRPr/>
            </a:pPr>
            <a:r>
              <a:rPr lang="ja-JP" altLang="en-US" sz="800" dirty="0" smtClean="0">
                <a:latin typeface="+mn-ea"/>
              </a:rPr>
              <a:t>＊：機種</a:t>
            </a:r>
            <a:r>
              <a:rPr lang="ja-JP" altLang="en-US" sz="800" dirty="0">
                <a:latin typeface="+mn-ea"/>
              </a:rPr>
              <a:t>に</a:t>
            </a:r>
            <a:r>
              <a:rPr lang="ja-JP" altLang="en-US" sz="800" dirty="0" smtClean="0">
                <a:latin typeface="+mn-ea"/>
              </a:rPr>
              <a:t>より、ご加入</a:t>
            </a:r>
            <a:r>
              <a:rPr lang="ja-JP" altLang="en-US" sz="800" dirty="0">
                <a:latin typeface="+mn-ea"/>
              </a:rPr>
              <a:t>いただける料金</a:t>
            </a:r>
            <a:r>
              <a:rPr lang="ja-JP" altLang="en-US" sz="800" dirty="0" smtClean="0">
                <a:latin typeface="+mn-ea"/>
              </a:rPr>
              <a:t>プランが</a:t>
            </a:r>
            <a:r>
              <a:rPr lang="ja-JP" altLang="en-US" sz="800" dirty="0">
                <a:latin typeface="+mn-ea"/>
              </a:rPr>
              <a:t>異なります</a:t>
            </a:r>
            <a:r>
              <a:rPr lang="ja-JP" altLang="en-US" sz="800" dirty="0" smtClean="0">
                <a:latin typeface="+mn-ea"/>
              </a:rPr>
              <a:t>。</a:t>
            </a:r>
            <a:endParaRPr lang="en-US" altLang="ja-JP" sz="800" dirty="0">
              <a:latin typeface="+mn-ea"/>
            </a:endParaRPr>
          </a:p>
        </p:txBody>
      </p:sp>
      <p:sp>
        <p:nvSpPr>
          <p:cNvPr id="96" name="Rectangle 47"/>
          <p:cNvSpPr>
            <a:spLocks noChangeArrowheads="1"/>
          </p:cNvSpPr>
          <p:nvPr/>
        </p:nvSpPr>
        <p:spPr bwMode="auto">
          <a:xfrm>
            <a:off x="606359" y="4503213"/>
            <a:ext cx="8371912" cy="20146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65306" tIns="32653" rIns="65306" bIns="32653" anchor="ctr"/>
          <a:lstStyle>
            <a:lvl1pPr defTabSz="652463"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defTabSz="652463"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defTabSz="652463"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defTabSz="652463"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defTabSz="652463"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None/>
            </a:pPr>
            <a:endParaRPr lang="en-US" altLang="ja-JP" sz="800" dirty="0" smtClean="0">
              <a:solidFill>
                <a:schemeClr val="bg2">
                  <a:lumMod val="65000"/>
                  <a:lumOff val="35000"/>
                </a:schemeClr>
              </a:solidFill>
              <a:latin typeface="+mn-ea"/>
              <a:ea typeface="+mn-ea"/>
            </a:endParaRPr>
          </a:p>
        </p:txBody>
      </p:sp>
      <p:sp>
        <p:nvSpPr>
          <p:cNvPr id="100" name="Rectangle 47"/>
          <p:cNvSpPr>
            <a:spLocks noChangeArrowheads="1"/>
          </p:cNvSpPr>
          <p:nvPr/>
        </p:nvSpPr>
        <p:spPr bwMode="auto">
          <a:xfrm>
            <a:off x="123856" y="3923879"/>
            <a:ext cx="8916070" cy="936000"/>
          </a:xfrm>
          <a:prstGeom prst="rect">
            <a:avLst/>
          </a:prstGeom>
          <a:noFill/>
          <a:ln w="9525">
            <a:solidFill>
              <a:srgbClr val="0070C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65306" tIns="32653" rIns="65306" bIns="32653" anchor="t"/>
          <a:lstStyle>
            <a:lvl1pPr defTabSz="652463"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defTabSz="652463"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defTabSz="652463"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defTabSz="652463"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defTabSz="652463"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None/>
            </a:pPr>
            <a:r>
              <a:rPr lang="en-US" altLang="ja-JP" sz="800" dirty="0" smtClean="0">
                <a:latin typeface="+mn-ea"/>
                <a:ea typeface="+mn-ea"/>
              </a:rPr>
              <a:t>【</a:t>
            </a:r>
            <a:r>
              <a:rPr lang="ja-JP" altLang="en-US" sz="800" dirty="0">
                <a:latin typeface="+mn-ea"/>
                <a:ea typeface="+mn-ea"/>
              </a:rPr>
              <a:t>割引額</a:t>
            </a:r>
            <a:r>
              <a:rPr lang="en-US" altLang="ja-JP" sz="800" dirty="0" smtClean="0">
                <a:latin typeface="+mn-ea"/>
                <a:ea typeface="+mn-ea"/>
              </a:rPr>
              <a:t>】</a:t>
            </a:r>
            <a:r>
              <a:rPr lang="ja-JP" altLang="en-US" sz="800" dirty="0" smtClean="0">
                <a:latin typeface="+mn-ea"/>
                <a:ea typeface="+mn-ea"/>
              </a:rPr>
              <a:t>＜ピタットプラン</a:t>
            </a:r>
            <a:r>
              <a:rPr lang="en-US" altLang="ja-JP" sz="800" dirty="0" smtClean="0">
                <a:latin typeface="+mn-ea"/>
                <a:ea typeface="+mn-ea"/>
              </a:rPr>
              <a:t>5G/4G LTE</a:t>
            </a:r>
            <a:r>
              <a:rPr lang="ja-JP" altLang="en-US" sz="800" dirty="0" smtClean="0">
                <a:latin typeface="+mn-ea"/>
                <a:ea typeface="+mn-ea"/>
              </a:rPr>
              <a:t>＞データ容量</a:t>
            </a:r>
            <a:r>
              <a:rPr lang="en-US" altLang="ja-JP" sz="800" dirty="0" smtClean="0">
                <a:latin typeface="+mn-ea"/>
                <a:ea typeface="+mn-ea"/>
              </a:rPr>
              <a:t>1GB</a:t>
            </a:r>
            <a:r>
              <a:rPr lang="ja-JP" altLang="en-US" sz="800" dirty="0">
                <a:latin typeface="+mn-ea"/>
                <a:ea typeface="+mn-ea"/>
              </a:rPr>
              <a:t>超：</a:t>
            </a:r>
            <a:r>
              <a:rPr lang="ja-JP" altLang="en-US" sz="800" dirty="0" smtClean="0">
                <a:latin typeface="+mn-ea"/>
                <a:ea typeface="+mn-ea"/>
              </a:rPr>
              <a:t>永年</a:t>
            </a:r>
            <a:r>
              <a:rPr lang="en-US" altLang="zh-CN" sz="800" dirty="0" smtClean="0">
                <a:latin typeface="+mn-ea"/>
                <a:ea typeface="+mn-ea"/>
              </a:rPr>
              <a:t>550</a:t>
            </a:r>
            <a:r>
              <a:rPr lang="zh-CN" altLang="en-US" sz="800" dirty="0">
                <a:latin typeface="+mn-ea"/>
                <a:ea typeface="+mn-ea"/>
              </a:rPr>
              <a:t>円</a:t>
            </a:r>
            <a:r>
              <a:rPr lang="en-US" altLang="zh-CN" sz="800" dirty="0">
                <a:latin typeface="+mn-ea"/>
                <a:ea typeface="+mn-ea"/>
              </a:rPr>
              <a:t>/</a:t>
            </a:r>
            <a:r>
              <a:rPr lang="zh-CN" altLang="en-US" sz="800" dirty="0">
                <a:latin typeface="+mn-ea"/>
                <a:ea typeface="+mn-ea"/>
              </a:rPr>
              <a:t>月割引</a:t>
            </a:r>
            <a:r>
              <a:rPr lang="en-US" altLang="zh-CN" sz="800" dirty="0">
                <a:latin typeface="+mn-ea"/>
                <a:ea typeface="+mn-ea"/>
              </a:rPr>
              <a:t>) </a:t>
            </a:r>
            <a:r>
              <a:rPr lang="en-US" altLang="ja-JP" sz="800" dirty="0" smtClean="0">
                <a:solidFill>
                  <a:srgbClr val="FF0000"/>
                </a:solidFill>
                <a:latin typeface="+mn-ea"/>
                <a:ea typeface="+mn-ea"/>
              </a:rPr>
              <a:t>(</a:t>
            </a:r>
            <a:r>
              <a:rPr lang="ja-JP" altLang="en-US" sz="800" dirty="0" smtClean="0">
                <a:solidFill>
                  <a:srgbClr val="FF0000"/>
                </a:solidFill>
                <a:latin typeface="+mn-ea"/>
                <a:ea typeface="+mn-ea"/>
              </a:rPr>
              <a:t>データ</a:t>
            </a:r>
            <a:r>
              <a:rPr lang="ja-JP" altLang="en-US" sz="800" dirty="0">
                <a:solidFill>
                  <a:srgbClr val="FF0000"/>
                </a:solidFill>
                <a:latin typeface="+mn-ea"/>
                <a:ea typeface="+mn-ea"/>
              </a:rPr>
              <a:t>容量</a:t>
            </a:r>
            <a:r>
              <a:rPr lang="ja-JP" altLang="en-US" sz="800" dirty="0" smtClean="0">
                <a:solidFill>
                  <a:srgbClr val="FF0000"/>
                </a:solidFill>
                <a:latin typeface="+mn-ea"/>
                <a:ea typeface="+mn-ea"/>
              </a:rPr>
              <a:t>～</a:t>
            </a:r>
            <a:r>
              <a:rPr lang="en-US" altLang="ja-JP" sz="800" dirty="0">
                <a:solidFill>
                  <a:srgbClr val="FF0000"/>
                </a:solidFill>
                <a:latin typeface="+mn-ea"/>
                <a:ea typeface="+mn-ea"/>
              </a:rPr>
              <a:t>1</a:t>
            </a:r>
            <a:r>
              <a:rPr lang="en-US" altLang="ja-JP" sz="800" dirty="0" smtClean="0">
                <a:solidFill>
                  <a:srgbClr val="FF0000"/>
                </a:solidFill>
                <a:latin typeface="+mn-ea"/>
                <a:ea typeface="+mn-ea"/>
              </a:rPr>
              <a:t>GB</a:t>
            </a:r>
            <a:r>
              <a:rPr lang="ja-JP" altLang="en-US" sz="800" dirty="0">
                <a:solidFill>
                  <a:srgbClr val="FF0000"/>
                </a:solidFill>
                <a:latin typeface="+mn-ea"/>
                <a:ea typeface="+mn-ea"/>
              </a:rPr>
              <a:t>ご利用の月は割引適用されません</a:t>
            </a:r>
            <a:r>
              <a:rPr lang="ja-JP" altLang="en-US" sz="800" dirty="0" smtClean="0">
                <a:solidFill>
                  <a:srgbClr val="FF0000"/>
                </a:solidFill>
                <a:latin typeface="+mn-ea"/>
                <a:ea typeface="+mn-ea"/>
              </a:rPr>
              <a:t>。</a:t>
            </a:r>
            <a:r>
              <a:rPr lang="en-US" altLang="ja-JP" sz="800" dirty="0" smtClean="0">
                <a:solidFill>
                  <a:srgbClr val="FF0000"/>
                </a:solidFill>
                <a:latin typeface="+mn-ea"/>
                <a:ea typeface="+mn-ea"/>
              </a:rPr>
              <a:t>)</a:t>
            </a:r>
            <a:endParaRPr lang="en-US" altLang="ja-JP" sz="800" dirty="0">
              <a:latin typeface="+mn-ea"/>
              <a:ea typeface="+mn-ea"/>
            </a:endParaRPr>
          </a:p>
          <a:p>
            <a:pPr>
              <a:buNone/>
              <a:defRPr/>
            </a:pPr>
            <a:r>
              <a:rPr lang="ja-JP" altLang="en-US" sz="800" dirty="0" smtClean="0">
                <a:latin typeface="+mn-ea"/>
                <a:ea typeface="+mn-ea"/>
              </a:rPr>
              <a:t>　　　　　　＜ピタットプラン </a:t>
            </a:r>
            <a:r>
              <a:rPr lang="en-US" altLang="ja-JP" sz="800" dirty="0" smtClean="0">
                <a:latin typeface="+mn-ea"/>
                <a:ea typeface="+mn-ea"/>
              </a:rPr>
              <a:t>4G LTE/5G(s)</a:t>
            </a:r>
            <a:r>
              <a:rPr lang="ja-JP" altLang="en-US" sz="800" dirty="0" smtClean="0">
                <a:latin typeface="+mn-ea"/>
                <a:ea typeface="+mn-ea"/>
              </a:rPr>
              <a:t>＞データ容量　</a:t>
            </a:r>
            <a:r>
              <a:rPr lang="en-US" altLang="ja-JP" sz="800" dirty="0" smtClean="0">
                <a:latin typeface="+mn-ea"/>
                <a:ea typeface="+mn-ea"/>
              </a:rPr>
              <a:t>2GB</a:t>
            </a:r>
            <a:r>
              <a:rPr lang="ja-JP" altLang="en-US" sz="800" dirty="0" smtClean="0">
                <a:latin typeface="+mn-ea"/>
                <a:ea typeface="+mn-ea"/>
              </a:rPr>
              <a:t>超～</a:t>
            </a:r>
            <a:r>
              <a:rPr lang="en-US" altLang="ja-JP" sz="800" dirty="0" smtClean="0">
                <a:latin typeface="+mn-ea"/>
                <a:ea typeface="+mn-ea"/>
              </a:rPr>
              <a:t>20GB</a:t>
            </a:r>
            <a:r>
              <a:rPr lang="ja-JP" altLang="en-US" sz="800" dirty="0" smtClean="0">
                <a:latin typeface="+mn-ea"/>
                <a:ea typeface="+mn-ea"/>
              </a:rPr>
              <a:t>：翌月から永年</a:t>
            </a:r>
            <a:r>
              <a:rPr lang="en-US" altLang="zh-CN" sz="800" dirty="0" smtClean="0">
                <a:latin typeface="+mn-ea"/>
                <a:ea typeface="+mn-ea"/>
              </a:rPr>
              <a:t>550</a:t>
            </a:r>
            <a:r>
              <a:rPr lang="zh-CN" altLang="en-US" sz="800" dirty="0">
                <a:latin typeface="+mn-ea"/>
                <a:ea typeface="+mn-ea"/>
              </a:rPr>
              <a:t>円</a:t>
            </a:r>
            <a:r>
              <a:rPr lang="en-US" altLang="zh-CN" sz="800" dirty="0">
                <a:latin typeface="+mn-ea"/>
                <a:ea typeface="+mn-ea"/>
              </a:rPr>
              <a:t>/</a:t>
            </a:r>
            <a:r>
              <a:rPr lang="zh-CN" altLang="en-US" sz="800" dirty="0">
                <a:latin typeface="+mn-ea"/>
                <a:ea typeface="+mn-ea"/>
              </a:rPr>
              <a:t>月</a:t>
            </a:r>
            <a:r>
              <a:rPr lang="zh-CN" altLang="en-US" sz="800" dirty="0" smtClean="0">
                <a:latin typeface="+mn-ea"/>
                <a:ea typeface="+mn-ea"/>
              </a:rPr>
              <a:t>割引</a:t>
            </a:r>
            <a:r>
              <a:rPr lang="en-US" altLang="zh-CN" sz="800" dirty="0" smtClean="0">
                <a:latin typeface="+mn-ea"/>
                <a:ea typeface="+mn-ea"/>
              </a:rPr>
              <a:t> </a:t>
            </a:r>
            <a:r>
              <a:rPr lang="en-US" altLang="ja-JP" sz="800" dirty="0" smtClean="0">
                <a:solidFill>
                  <a:srgbClr val="FF0000"/>
                </a:solidFill>
                <a:latin typeface="+mn-ea"/>
                <a:ea typeface="+mn-ea"/>
              </a:rPr>
              <a:t>(</a:t>
            </a:r>
            <a:r>
              <a:rPr lang="ja-JP" altLang="en-US" sz="800" dirty="0" smtClean="0">
                <a:solidFill>
                  <a:srgbClr val="FF0000"/>
                </a:solidFill>
                <a:latin typeface="+mn-ea"/>
                <a:ea typeface="+mn-ea"/>
              </a:rPr>
              <a:t>データ容量～</a:t>
            </a:r>
            <a:r>
              <a:rPr lang="en-US" altLang="ja-JP" sz="800" dirty="0" smtClean="0">
                <a:solidFill>
                  <a:srgbClr val="FF0000"/>
                </a:solidFill>
                <a:latin typeface="+mn-ea"/>
                <a:ea typeface="+mn-ea"/>
              </a:rPr>
              <a:t>2GB</a:t>
            </a:r>
            <a:r>
              <a:rPr lang="ja-JP" altLang="en-US" sz="800" dirty="0" smtClean="0">
                <a:solidFill>
                  <a:srgbClr val="FF0000"/>
                </a:solidFill>
                <a:latin typeface="+mn-ea"/>
                <a:ea typeface="+mn-ea"/>
              </a:rPr>
              <a:t>ご利用の月は割引適用されません。</a:t>
            </a:r>
            <a:r>
              <a:rPr lang="en-US" altLang="ja-JP" sz="800" dirty="0" smtClean="0">
                <a:solidFill>
                  <a:srgbClr val="FF0000"/>
                </a:solidFill>
                <a:latin typeface="+mn-ea"/>
                <a:ea typeface="+mn-ea"/>
              </a:rPr>
              <a:t>)</a:t>
            </a:r>
            <a:endParaRPr lang="en-US" altLang="ja-JP" sz="800" dirty="0" smtClean="0">
              <a:latin typeface="+mn-ea"/>
              <a:ea typeface="+mn-ea"/>
            </a:endParaRPr>
          </a:p>
          <a:p>
            <a:pPr eaLnBrk="1" hangingPunct="1">
              <a:spcBef>
                <a:spcPct val="0"/>
              </a:spcBef>
              <a:buNone/>
            </a:pPr>
            <a:r>
              <a:rPr lang="ja-JP" altLang="en-US" sz="800" dirty="0" smtClean="0">
                <a:latin typeface="+mn-ea"/>
                <a:ea typeface="+mn-ea"/>
              </a:rPr>
              <a:t>　　　　　　</a:t>
            </a:r>
            <a:r>
              <a:rPr lang="ja-JP" altLang="en-US" sz="800" dirty="0" smtClean="0">
                <a:latin typeface="+mn-ea"/>
              </a:rPr>
              <a:t>＜</a:t>
            </a:r>
            <a:r>
              <a:rPr lang="ja-JP" altLang="en-US" sz="800" dirty="0">
                <a:latin typeface="Meiryo UI" panose="020B0604030504040204" pitchFamily="50" charset="-128"/>
                <a:ea typeface="Meiryo UI" panose="020B0604030504040204" pitchFamily="50" charset="-128"/>
              </a:rPr>
              <a:t>使い放題</a:t>
            </a:r>
            <a:r>
              <a:rPr lang="en-US" altLang="ja-JP" sz="800" dirty="0">
                <a:latin typeface="Meiryo UI" panose="020B0604030504040204" pitchFamily="50" charset="-128"/>
                <a:ea typeface="Meiryo UI" panose="020B0604030504040204" pitchFamily="50" charset="-128"/>
              </a:rPr>
              <a:t>MAX 5G ALL STAR</a:t>
            </a:r>
            <a:r>
              <a:rPr lang="ja-JP" altLang="en-US" sz="800" dirty="0">
                <a:latin typeface="Meiryo UI" panose="020B0604030504040204" pitchFamily="50" charset="-128"/>
                <a:ea typeface="Meiryo UI" panose="020B0604030504040204" pitchFamily="50" charset="-128"/>
              </a:rPr>
              <a:t>パック・使い放題</a:t>
            </a:r>
            <a:r>
              <a:rPr lang="en-US" altLang="ja-JP" sz="800" dirty="0">
                <a:latin typeface="Meiryo UI" panose="020B0604030504040204" pitchFamily="50" charset="-128"/>
                <a:ea typeface="Meiryo UI" panose="020B0604030504040204" pitchFamily="50" charset="-128"/>
              </a:rPr>
              <a:t>MAX 5G/4G </a:t>
            </a:r>
            <a:r>
              <a:rPr lang="ja-JP" altLang="en-US" sz="800" dirty="0">
                <a:latin typeface="Meiryo UI" panose="020B0604030504040204" pitchFamily="50" charset="-128"/>
                <a:ea typeface="Meiryo UI" panose="020B0604030504040204" pitchFamily="50" charset="-128"/>
              </a:rPr>
              <a:t>テレビパック・使い放題</a:t>
            </a:r>
            <a:r>
              <a:rPr lang="en-US" altLang="ja-JP" sz="800" dirty="0">
                <a:latin typeface="Meiryo UI" panose="020B0604030504040204" pitchFamily="50" charset="-128"/>
                <a:ea typeface="Meiryo UI" panose="020B0604030504040204" pitchFamily="50" charset="-128"/>
              </a:rPr>
              <a:t>MAX 5G/4G Netflix</a:t>
            </a:r>
            <a:r>
              <a:rPr lang="ja-JP" altLang="en-US" sz="800" dirty="0" smtClean="0">
                <a:latin typeface="Meiryo UI" panose="020B0604030504040204" pitchFamily="50" charset="-128"/>
                <a:ea typeface="Meiryo UI" panose="020B0604030504040204" pitchFamily="50" charset="-128"/>
              </a:rPr>
              <a:t>パック</a:t>
            </a:r>
            <a:r>
              <a:rPr lang="en-US" altLang="ja-JP" sz="800" dirty="0" smtClean="0">
                <a:latin typeface="Meiryo UI" panose="020B0604030504040204" pitchFamily="50" charset="-128"/>
                <a:ea typeface="Meiryo UI" panose="020B0604030504040204" pitchFamily="50" charset="-128"/>
              </a:rPr>
              <a:t>(P</a:t>
            </a:r>
            <a:r>
              <a:rPr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・使い放題</a:t>
            </a:r>
            <a:r>
              <a:rPr lang="en-US" altLang="ja-JP" sz="800" dirty="0">
                <a:latin typeface="Meiryo UI" panose="020B0604030504040204" pitchFamily="50" charset="-128"/>
                <a:ea typeface="Meiryo UI" panose="020B0604030504040204" pitchFamily="50" charset="-128"/>
              </a:rPr>
              <a:t>MAX 5G with Amazon</a:t>
            </a:r>
            <a:r>
              <a:rPr lang="ja-JP" altLang="en-US" sz="800" dirty="0">
                <a:latin typeface="Meiryo UI" panose="020B0604030504040204" pitchFamily="50" charset="-128"/>
                <a:ea typeface="Meiryo UI" panose="020B0604030504040204" pitchFamily="50" charset="-128"/>
              </a:rPr>
              <a:t>プライム・使い放題</a:t>
            </a:r>
            <a:r>
              <a:rPr lang="en-US" altLang="ja-JP" sz="800" dirty="0">
                <a:latin typeface="Meiryo UI" panose="020B0604030504040204" pitchFamily="50" charset="-128"/>
                <a:ea typeface="Meiryo UI" panose="020B0604030504040204" pitchFamily="50" charset="-128"/>
              </a:rPr>
              <a:t>MAX </a:t>
            </a:r>
            <a:r>
              <a:rPr lang="en-US" altLang="ja-JP" sz="800" dirty="0" smtClean="0">
                <a:latin typeface="Meiryo UI" panose="020B0604030504040204" pitchFamily="50" charset="-128"/>
                <a:ea typeface="Meiryo UI" panose="020B0604030504040204" pitchFamily="50" charset="-128"/>
              </a:rPr>
              <a:t>5G/4G</a:t>
            </a:r>
          </a:p>
          <a:p>
            <a:pPr eaLnBrk="1" hangingPunct="1">
              <a:spcBef>
                <a:spcPct val="0"/>
              </a:spcBef>
              <a:buNone/>
            </a:pPr>
            <a:r>
              <a:rPr lang="ja-JP" altLang="en-US" sz="800" dirty="0">
                <a:latin typeface="Meiryo UI" panose="020B0604030504040204" pitchFamily="50" charset="-128"/>
                <a:ea typeface="Meiryo UI" panose="020B0604030504040204" pitchFamily="50" charset="-128"/>
              </a:rPr>
              <a:t>　</a:t>
            </a:r>
            <a:r>
              <a:rPr lang="ja-JP" altLang="en-US" sz="800" dirty="0" smtClean="0">
                <a:latin typeface="Meiryo UI" panose="020B0604030504040204" pitchFamily="50" charset="-128"/>
                <a:ea typeface="Meiryo UI" panose="020B0604030504040204" pitchFamily="50" charset="-128"/>
              </a:rPr>
              <a:t>　　　　　　・タブレットプラン</a:t>
            </a:r>
            <a:r>
              <a:rPr lang="en-US" altLang="ja-JP" sz="800" dirty="0" smtClean="0">
                <a:latin typeface="Meiryo UI" panose="020B0604030504040204" pitchFamily="50" charset="-128"/>
                <a:ea typeface="Meiryo UI" panose="020B0604030504040204" pitchFamily="50" charset="-128"/>
              </a:rPr>
              <a:t>20</a:t>
            </a:r>
            <a:r>
              <a:rPr lang="ja-JP" altLang="en-US" sz="800" dirty="0" smtClean="0">
                <a:latin typeface="+mn-ea"/>
                <a:ea typeface="+mn-ea"/>
              </a:rPr>
              <a:t>＞</a:t>
            </a:r>
            <a:r>
              <a:rPr lang="ja-JP" altLang="en-US" sz="800" dirty="0">
                <a:latin typeface="+mn-ea"/>
                <a:ea typeface="+mn-ea"/>
              </a:rPr>
              <a:t>　</a:t>
            </a:r>
            <a:r>
              <a:rPr lang="ja-JP" altLang="en-US" sz="800" dirty="0" smtClean="0">
                <a:latin typeface="+mn-ea"/>
                <a:ea typeface="+mn-ea"/>
              </a:rPr>
              <a:t>永年</a:t>
            </a:r>
            <a:r>
              <a:rPr lang="en-US" altLang="ja-JP" sz="800" dirty="0" smtClean="0">
                <a:latin typeface="+mn-ea"/>
                <a:ea typeface="+mn-ea"/>
              </a:rPr>
              <a:t>1,100</a:t>
            </a:r>
            <a:r>
              <a:rPr lang="ja-JP" altLang="en-US" sz="800" dirty="0">
                <a:latin typeface="+mn-ea"/>
                <a:ea typeface="+mn-ea"/>
              </a:rPr>
              <a:t>円</a:t>
            </a:r>
            <a:r>
              <a:rPr lang="en-US" altLang="ja-JP" sz="800" dirty="0">
                <a:latin typeface="+mn-ea"/>
                <a:ea typeface="+mn-ea"/>
              </a:rPr>
              <a:t>/</a:t>
            </a:r>
            <a:r>
              <a:rPr lang="ja-JP" altLang="en-US" sz="800" dirty="0">
                <a:latin typeface="+mn-ea"/>
                <a:ea typeface="+mn-ea"/>
              </a:rPr>
              <a:t>月</a:t>
            </a:r>
            <a:r>
              <a:rPr lang="ja-JP" altLang="en-US" sz="800" dirty="0" smtClean="0">
                <a:latin typeface="+mn-ea"/>
                <a:ea typeface="+mn-ea"/>
              </a:rPr>
              <a:t>割引</a:t>
            </a:r>
            <a:endParaRPr lang="en-US" altLang="ja-JP" sz="800" dirty="0">
              <a:latin typeface="+mn-ea"/>
              <a:ea typeface="+mn-ea"/>
            </a:endParaRPr>
          </a:p>
          <a:p>
            <a:pPr eaLnBrk="1" hangingPunct="1">
              <a:spcBef>
                <a:spcPct val="0"/>
              </a:spcBef>
              <a:buNone/>
            </a:pPr>
            <a:r>
              <a:rPr lang="ja-JP" altLang="en-US" sz="800" dirty="0">
                <a:latin typeface="+mn-ea"/>
                <a:ea typeface="+mn-ea"/>
              </a:rPr>
              <a:t>　　　　　　</a:t>
            </a:r>
            <a:r>
              <a:rPr lang="en-US" altLang="ja-JP" sz="800" dirty="0">
                <a:latin typeface="+mn-ea"/>
                <a:ea typeface="+mn-ea"/>
              </a:rPr>
              <a:t>[</a:t>
            </a:r>
            <a:r>
              <a:rPr lang="ja-JP" altLang="en-US" sz="800" dirty="0">
                <a:latin typeface="+mn-ea"/>
                <a:ea typeface="+mn-ea"/>
              </a:rPr>
              <a:t>新規受付終了</a:t>
            </a:r>
            <a:r>
              <a:rPr lang="en-US" altLang="ja-JP" sz="800" dirty="0">
                <a:latin typeface="+mn-ea"/>
                <a:ea typeface="+mn-ea"/>
              </a:rPr>
              <a:t>]</a:t>
            </a:r>
            <a:r>
              <a:rPr lang="ja-JP" altLang="en-US" sz="800" dirty="0" smtClean="0">
                <a:latin typeface="+mn-ea"/>
                <a:ea typeface="+mn-ea"/>
              </a:rPr>
              <a:t>＜</a:t>
            </a:r>
            <a:r>
              <a:rPr lang="ja-JP" altLang="en-US" sz="800" dirty="0">
                <a:latin typeface="+mn-ea"/>
                <a:ea typeface="+mn-ea"/>
              </a:rPr>
              <a:t>データ</a:t>
            </a:r>
            <a:r>
              <a:rPr lang="en-US" altLang="ja-JP" sz="800" dirty="0">
                <a:latin typeface="+mn-ea"/>
                <a:ea typeface="+mn-ea"/>
              </a:rPr>
              <a:t>MAX 5G ALL STAR</a:t>
            </a:r>
            <a:r>
              <a:rPr lang="ja-JP" altLang="en-US" sz="800" dirty="0">
                <a:latin typeface="+mn-ea"/>
                <a:ea typeface="+mn-ea"/>
              </a:rPr>
              <a:t>パック・データ</a:t>
            </a:r>
            <a:r>
              <a:rPr lang="en-US" altLang="ja-JP" sz="800" dirty="0">
                <a:latin typeface="+mn-ea"/>
                <a:ea typeface="+mn-ea"/>
              </a:rPr>
              <a:t>MAX</a:t>
            </a:r>
            <a:r>
              <a:rPr lang="ja-JP" altLang="en-US" sz="800" dirty="0">
                <a:latin typeface="+mn-ea"/>
                <a:ea typeface="+mn-ea"/>
              </a:rPr>
              <a:t> </a:t>
            </a:r>
            <a:r>
              <a:rPr lang="en-US" altLang="ja-JP" sz="800" dirty="0">
                <a:latin typeface="+mn-ea"/>
                <a:ea typeface="+mn-ea"/>
              </a:rPr>
              <a:t>5G/4G LTE</a:t>
            </a:r>
            <a:r>
              <a:rPr lang="ja-JP" altLang="en-US" sz="800" dirty="0">
                <a:latin typeface="+mn-ea"/>
                <a:ea typeface="+mn-ea"/>
              </a:rPr>
              <a:t> テレビパック・データ</a:t>
            </a:r>
            <a:r>
              <a:rPr lang="en-US" altLang="ja-JP" sz="800" dirty="0">
                <a:latin typeface="+mn-ea"/>
                <a:ea typeface="+mn-ea"/>
              </a:rPr>
              <a:t>MAX 5G Netflix</a:t>
            </a:r>
            <a:r>
              <a:rPr lang="ja-JP" altLang="en-US" sz="800" dirty="0" smtClean="0">
                <a:latin typeface="+mn-ea"/>
                <a:ea typeface="+mn-ea"/>
              </a:rPr>
              <a:t>パック</a:t>
            </a:r>
            <a:r>
              <a:rPr lang="en-US" altLang="ja-JP" sz="800" dirty="0" smtClean="0">
                <a:latin typeface="+mn-ea"/>
                <a:ea typeface="+mn-ea"/>
              </a:rPr>
              <a:t>(P</a:t>
            </a:r>
            <a:r>
              <a:rPr lang="en-US" altLang="ja-JP" sz="800" dirty="0">
                <a:latin typeface="+mn-ea"/>
                <a:ea typeface="+mn-ea"/>
              </a:rPr>
              <a:t>)</a:t>
            </a:r>
            <a:r>
              <a:rPr lang="ja-JP" altLang="en-US" sz="800" dirty="0">
                <a:latin typeface="+mn-ea"/>
                <a:ea typeface="+mn-ea"/>
              </a:rPr>
              <a:t>・データ</a:t>
            </a:r>
            <a:r>
              <a:rPr lang="en-US" altLang="ja-JP" sz="800" dirty="0">
                <a:latin typeface="+mn-ea"/>
                <a:ea typeface="+mn-ea"/>
              </a:rPr>
              <a:t>MAX 5G/4G LTE Netflix</a:t>
            </a:r>
            <a:r>
              <a:rPr lang="ja-JP" altLang="en-US" sz="800" dirty="0">
                <a:latin typeface="+mn-ea"/>
                <a:ea typeface="+mn-ea"/>
              </a:rPr>
              <a:t>パック・</a:t>
            </a:r>
            <a:endParaRPr lang="en-US" altLang="ja-JP" sz="800" dirty="0">
              <a:latin typeface="+mn-ea"/>
              <a:ea typeface="+mn-ea"/>
            </a:endParaRPr>
          </a:p>
          <a:p>
            <a:pPr eaLnBrk="1" hangingPunct="1">
              <a:spcBef>
                <a:spcPct val="0"/>
              </a:spcBef>
              <a:buNone/>
            </a:pPr>
            <a:r>
              <a:rPr lang="ja-JP" altLang="en-US" sz="800" dirty="0">
                <a:latin typeface="+mn-ea"/>
                <a:ea typeface="+mn-ea"/>
              </a:rPr>
              <a:t>　　　　　　　　　　　　　　　　　　データ</a:t>
            </a:r>
            <a:r>
              <a:rPr lang="en-US" altLang="ja-JP" sz="800" dirty="0">
                <a:latin typeface="+mn-ea"/>
                <a:ea typeface="+mn-ea"/>
              </a:rPr>
              <a:t>MAX</a:t>
            </a:r>
            <a:r>
              <a:rPr lang="ja-JP" altLang="en-US" sz="800" dirty="0">
                <a:latin typeface="+mn-ea"/>
                <a:ea typeface="+mn-ea"/>
              </a:rPr>
              <a:t> </a:t>
            </a:r>
            <a:r>
              <a:rPr lang="en-US" altLang="ja-JP" sz="800" dirty="0">
                <a:latin typeface="+mn-ea"/>
                <a:ea typeface="+mn-ea"/>
              </a:rPr>
              <a:t>5G</a:t>
            </a:r>
            <a:r>
              <a:rPr lang="ja-JP" altLang="en-US" sz="800" dirty="0">
                <a:latin typeface="+mn-ea"/>
                <a:ea typeface="+mn-ea"/>
              </a:rPr>
              <a:t> </a:t>
            </a:r>
            <a:r>
              <a:rPr lang="en-US" altLang="ja-JP" sz="800" dirty="0">
                <a:latin typeface="+mn-ea"/>
                <a:ea typeface="+mn-ea"/>
              </a:rPr>
              <a:t>with Amazon</a:t>
            </a:r>
            <a:r>
              <a:rPr lang="ja-JP" altLang="en-US" sz="800" dirty="0">
                <a:latin typeface="+mn-ea"/>
                <a:ea typeface="+mn-ea"/>
              </a:rPr>
              <a:t>プライム・データ</a:t>
            </a:r>
            <a:r>
              <a:rPr lang="en-US" altLang="ja-JP" sz="800" dirty="0">
                <a:latin typeface="+mn-ea"/>
                <a:ea typeface="+mn-ea"/>
              </a:rPr>
              <a:t>MAX</a:t>
            </a:r>
            <a:r>
              <a:rPr lang="ja-JP" altLang="en-US" sz="800" dirty="0">
                <a:latin typeface="+mn-ea"/>
                <a:ea typeface="+mn-ea"/>
              </a:rPr>
              <a:t> </a:t>
            </a:r>
            <a:r>
              <a:rPr lang="en-US" altLang="ja-JP" sz="800" dirty="0">
                <a:latin typeface="+mn-ea"/>
                <a:ea typeface="+mn-ea"/>
              </a:rPr>
              <a:t>5G/4G </a:t>
            </a:r>
            <a:r>
              <a:rPr lang="ja-JP" altLang="en-US" sz="800" dirty="0" smtClean="0">
                <a:latin typeface="+mn-ea"/>
                <a:ea typeface="+mn-ea"/>
              </a:rPr>
              <a:t>＞永年</a:t>
            </a:r>
            <a:r>
              <a:rPr lang="en-US" altLang="ja-JP" sz="800" dirty="0" smtClean="0">
                <a:latin typeface="+mn-ea"/>
                <a:ea typeface="+mn-ea"/>
              </a:rPr>
              <a:t>1,100</a:t>
            </a:r>
            <a:r>
              <a:rPr lang="ja-JP" altLang="en-US" sz="800" dirty="0">
                <a:latin typeface="+mn-ea"/>
                <a:ea typeface="+mn-ea"/>
              </a:rPr>
              <a:t>円</a:t>
            </a:r>
            <a:r>
              <a:rPr lang="en-US" altLang="ja-JP" sz="800" dirty="0">
                <a:latin typeface="+mn-ea"/>
                <a:ea typeface="+mn-ea"/>
              </a:rPr>
              <a:t>/</a:t>
            </a:r>
            <a:r>
              <a:rPr lang="ja-JP" altLang="en-US" sz="800" dirty="0">
                <a:latin typeface="+mn-ea"/>
                <a:ea typeface="+mn-ea"/>
              </a:rPr>
              <a:t>月</a:t>
            </a:r>
            <a:r>
              <a:rPr lang="ja-JP" altLang="en-US" sz="800" dirty="0" smtClean="0">
                <a:latin typeface="+mn-ea"/>
                <a:ea typeface="+mn-ea"/>
              </a:rPr>
              <a:t>割引</a:t>
            </a:r>
            <a:endParaRPr lang="en-US" altLang="ja-JP" sz="800" dirty="0">
              <a:latin typeface="+mn-ea"/>
              <a:ea typeface="+mn-ea"/>
            </a:endParaRPr>
          </a:p>
          <a:p>
            <a:pPr eaLnBrk="1" hangingPunct="1">
              <a:spcBef>
                <a:spcPct val="0"/>
              </a:spcBef>
              <a:buNone/>
            </a:pPr>
            <a:r>
              <a:rPr lang="ja-JP" altLang="en-US" sz="800" dirty="0" smtClean="0">
                <a:latin typeface="+mn-ea"/>
                <a:ea typeface="+mn-ea"/>
              </a:rPr>
              <a:t>　　　　　　</a:t>
            </a:r>
            <a:r>
              <a:rPr lang="en-US" altLang="ja-JP" sz="800" dirty="0" smtClean="0">
                <a:latin typeface="+mn-ea"/>
                <a:ea typeface="+mn-ea"/>
              </a:rPr>
              <a:t>※</a:t>
            </a:r>
            <a:r>
              <a:rPr lang="ja-JP" altLang="en-US" sz="800" dirty="0" smtClean="0">
                <a:latin typeface="+mn-ea"/>
                <a:ea typeface="+mn-ea"/>
              </a:rPr>
              <a:t>ご加入のプランにより割引額が異なります。詳しくは</a:t>
            </a:r>
            <a:r>
              <a:rPr lang="en-US" altLang="ja-JP" sz="800" dirty="0" smtClean="0">
                <a:latin typeface="+mn-ea"/>
                <a:ea typeface="+mn-ea"/>
              </a:rPr>
              <a:t>au</a:t>
            </a:r>
            <a:r>
              <a:rPr lang="ja-JP" altLang="en-US" sz="800" dirty="0" smtClean="0">
                <a:latin typeface="+mn-ea"/>
                <a:ea typeface="+mn-ea"/>
              </a:rPr>
              <a:t>ホームページをご確認ください。</a:t>
            </a:r>
            <a:endParaRPr lang="en-US" altLang="ja-JP" sz="800" dirty="0">
              <a:latin typeface="+mn-ea"/>
              <a:ea typeface="+mn-ea"/>
            </a:endParaRPr>
          </a:p>
        </p:txBody>
      </p:sp>
      <p:sp>
        <p:nvSpPr>
          <p:cNvPr id="101" name="正方形/長方形 100"/>
          <p:cNvSpPr/>
          <p:nvPr/>
        </p:nvSpPr>
        <p:spPr>
          <a:xfrm>
            <a:off x="1158525" y="125487"/>
            <a:ext cx="2565285" cy="250078"/>
          </a:xfrm>
          <a:prstGeom prst="rect">
            <a:avLst/>
          </a:prstGeom>
          <a:solidFill>
            <a:srgbClr val="0070C0"/>
          </a:solid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b="1" dirty="0">
                <a:solidFill>
                  <a:schemeClr val="bg1"/>
                </a:solidFill>
                <a:latin typeface="+mn-ea"/>
              </a:rPr>
              <a:t>au</a:t>
            </a:r>
            <a:r>
              <a:rPr lang="ja-JP" altLang="en-US" sz="1200" b="1" dirty="0">
                <a:solidFill>
                  <a:schemeClr val="bg1"/>
                </a:solidFill>
                <a:latin typeface="+mn-ea"/>
              </a:rPr>
              <a:t>施策、キャンペーンについてはこちら</a:t>
            </a:r>
            <a:endParaRPr kumimoji="1" lang="ja-JP" altLang="en-US" sz="1200" b="1" dirty="0" smtClean="0">
              <a:solidFill>
                <a:schemeClr val="bg1"/>
              </a:solidFill>
              <a:latin typeface="+mn-ea"/>
            </a:endParaRPr>
          </a:p>
        </p:txBody>
      </p:sp>
      <p:pic>
        <p:nvPicPr>
          <p:cNvPr id="102" name="Picture 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8805" y="747972"/>
            <a:ext cx="1961674" cy="1993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3" name="角丸四角形 3"/>
          <p:cNvSpPr>
            <a:spLocks noChangeArrowheads="1"/>
          </p:cNvSpPr>
          <p:nvPr/>
        </p:nvSpPr>
        <p:spPr bwMode="auto">
          <a:xfrm>
            <a:off x="5526455" y="706182"/>
            <a:ext cx="1072223" cy="221352"/>
          </a:xfrm>
          <a:prstGeom prst="roundRect">
            <a:avLst>
              <a:gd name="adj" fmla="val 16667"/>
            </a:avLst>
          </a:prstGeom>
          <a:noFill/>
          <a:ln w="9525" algn="ctr">
            <a:solidFill>
              <a:schemeClr val="tx1"/>
            </a:solidFill>
            <a:round/>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000" b="1" dirty="0">
                <a:latin typeface="+mn-ea"/>
                <a:ea typeface="+mn-ea"/>
              </a:rPr>
              <a:t>お申し込み必要</a:t>
            </a:r>
          </a:p>
        </p:txBody>
      </p:sp>
      <p:sp>
        <p:nvSpPr>
          <p:cNvPr id="104" name="角丸四角形吹き出し 103"/>
          <p:cNvSpPr/>
          <p:nvPr/>
        </p:nvSpPr>
        <p:spPr>
          <a:xfrm>
            <a:off x="6494331" y="1002617"/>
            <a:ext cx="2435095" cy="460946"/>
          </a:xfrm>
          <a:prstGeom prst="wedgeRoundRectCallout">
            <a:avLst>
              <a:gd name="adj1" fmla="val -44091"/>
              <a:gd name="adj2" fmla="val 79025"/>
              <a:gd name="adj3" fmla="val 16667"/>
            </a:avLst>
          </a:prstGeom>
          <a:solidFill>
            <a:schemeClr val="bg1">
              <a:lumMod val="85000"/>
            </a:schemeClr>
          </a:solidFill>
          <a:ln w="6350">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1100" b="1" dirty="0" smtClean="0">
                <a:solidFill>
                  <a:schemeClr val="tx1"/>
                </a:solidFill>
                <a:latin typeface="+mn-ea"/>
              </a:rPr>
              <a:t>家族みんなが対象</a:t>
            </a:r>
            <a:r>
              <a:rPr lang="ja-JP" altLang="en-US" sz="1100" b="1" baseline="30000" dirty="0" smtClean="0">
                <a:solidFill>
                  <a:schemeClr val="tx1"/>
                </a:solidFill>
                <a:latin typeface="+mn-ea"/>
              </a:rPr>
              <a:t>★</a:t>
            </a:r>
            <a:r>
              <a:rPr lang="en-US" altLang="ja-JP" sz="1100" b="1" baseline="30000" dirty="0">
                <a:solidFill>
                  <a:schemeClr val="tx1"/>
                </a:solidFill>
                <a:latin typeface="+mn-ea"/>
              </a:rPr>
              <a:t>2</a:t>
            </a:r>
            <a:endParaRPr lang="en-US" altLang="ja-JP" sz="900" b="1" baseline="30000" dirty="0" smtClean="0">
              <a:solidFill>
                <a:schemeClr val="tx1"/>
              </a:solidFill>
              <a:latin typeface="+mn-ea"/>
            </a:endParaRPr>
          </a:p>
          <a:p>
            <a:pPr algn="ctr"/>
            <a:r>
              <a:rPr lang="ja-JP" altLang="en-US" sz="800" dirty="0" smtClean="0">
                <a:solidFill>
                  <a:schemeClr val="tx1"/>
                </a:solidFill>
                <a:latin typeface="+mn-ea"/>
              </a:rPr>
              <a:t>離れて暮らすご家族も</a:t>
            </a:r>
            <a:r>
              <a:rPr lang="en-US" altLang="ja-JP" sz="800" dirty="0" smtClean="0">
                <a:solidFill>
                  <a:schemeClr val="tx1"/>
                </a:solidFill>
                <a:latin typeface="+mn-ea"/>
              </a:rPr>
              <a:t>50</a:t>
            </a:r>
            <a:r>
              <a:rPr lang="ja-JP" altLang="en-US" sz="800" dirty="0" smtClean="0">
                <a:solidFill>
                  <a:schemeClr val="tx1"/>
                </a:solidFill>
                <a:latin typeface="+mn-ea"/>
              </a:rPr>
              <a:t>歳以上なら割引の対象に！</a:t>
            </a:r>
            <a:endParaRPr kumimoji="1" lang="ja-JP" altLang="en-US" sz="800" dirty="0" smtClean="0">
              <a:solidFill>
                <a:schemeClr val="tx1"/>
              </a:solidFill>
              <a:latin typeface="+mn-ea"/>
            </a:endParaRPr>
          </a:p>
        </p:txBody>
      </p:sp>
      <p:sp>
        <p:nvSpPr>
          <p:cNvPr id="105" name="Rectangle 51"/>
          <p:cNvSpPr>
            <a:spLocks noChangeArrowheads="1"/>
          </p:cNvSpPr>
          <p:nvPr/>
        </p:nvSpPr>
        <p:spPr bwMode="auto">
          <a:xfrm>
            <a:off x="3475070" y="1257493"/>
            <a:ext cx="2042035" cy="535531"/>
          </a:xfrm>
          <a:prstGeom prst="rect">
            <a:avLst/>
          </a:prstGeom>
          <a:noFill/>
          <a:ln w="19050">
            <a:noFill/>
          </a:ln>
          <a:effectLst/>
          <a:extLst/>
        </p:spPr>
        <p:txBody>
          <a:bodyPr wrap="square">
            <a:spAutoFit/>
          </a:bodyPr>
          <a:lstStyle/>
          <a:p>
            <a:pPr algn="ctr">
              <a:lnSpc>
                <a:spcPct val="90000"/>
              </a:lnSpc>
              <a:spcBef>
                <a:spcPct val="50000"/>
              </a:spcBef>
              <a:defRPr/>
            </a:pPr>
            <a:r>
              <a:rPr lang="ja-JP" altLang="en-US" sz="3200" b="1" dirty="0" smtClean="0">
                <a:latin typeface="+mn-ea"/>
              </a:rPr>
              <a:t>永年割引</a:t>
            </a:r>
            <a:endParaRPr lang="en-US" altLang="ja-JP" sz="800" dirty="0" smtClean="0">
              <a:latin typeface="+mn-ea"/>
            </a:endParaRPr>
          </a:p>
        </p:txBody>
      </p:sp>
      <p:sp>
        <p:nvSpPr>
          <p:cNvPr id="106" name="Rectangle 51"/>
          <p:cNvSpPr>
            <a:spLocks noChangeArrowheads="1"/>
          </p:cNvSpPr>
          <p:nvPr/>
        </p:nvSpPr>
        <p:spPr bwMode="auto">
          <a:xfrm>
            <a:off x="1736685" y="987463"/>
            <a:ext cx="5291470" cy="325241"/>
          </a:xfrm>
          <a:prstGeom prst="rect">
            <a:avLst/>
          </a:prstGeom>
          <a:noFill/>
          <a:ln w="19050">
            <a:noFill/>
          </a:ln>
          <a:effectLst/>
          <a:extLst/>
        </p:spPr>
        <p:txBody>
          <a:bodyPr wrap="square">
            <a:spAutoFit/>
          </a:bodyPr>
          <a:lstStyle/>
          <a:p>
            <a:pPr algn="ctr">
              <a:lnSpc>
                <a:spcPct val="90000"/>
              </a:lnSpc>
              <a:spcBef>
                <a:spcPct val="50000"/>
              </a:spcBef>
              <a:defRPr/>
            </a:pPr>
            <a:r>
              <a:rPr lang="ja-JP" altLang="en-US" sz="1600" b="1" dirty="0">
                <a:latin typeface="+mn-ea"/>
              </a:rPr>
              <a:t>　</a:t>
            </a:r>
            <a:r>
              <a:rPr lang="ja-JP" altLang="en-US" sz="1600" b="1" dirty="0" smtClean="0">
                <a:latin typeface="+mn-ea"/>
              </a:rPr>
              <a:t>ネットとセットで</a:t>
            </a:r>
            <a:r>
              <a:rPr lang="en-US" altLang="ja-JP" sz="1600" b="1" dirty="0" smtClean="0">
                <a:latin typeface="+mn-ea"/>
              </a:rPr>
              <a:t>au</a:t>
            </a:r>
            <a:r>
              <a:rPr lang="ja-JP" altLang="en-US" sz="1600" b="1" dirty="0" smtClean="0">
                <a:latin typeface="+mn-ea"/>
              </a:rPr>
              <a:t>スマホの</a:t>
            </a:r>
            <a:r>
              <a:rPr lang="ja-JP" altLang="en-US" sz="1600" b="1" dirty="0">
                <a:latin typeface="+mn-ea"/>
              </a:rPr>
              <a:t>ご利用</a:t>
            </a:r>
            <a:r>
              <a:rPr lang="ja-JP" altLang="en-US" sz="1600" b="1" dirty="0" smtClean="0">
                <a:latin typeface="+mn-ea"/>
              </a:rPr>
              <a:t>料金</a:t>
            </a:r>
            <a:r>
              <a:rPr lang="ja-JP" altLang="en-US" sz="1600" b="1" dirty="0">
                <a:latin typeface="+mn-ea"/>
              </a:rPr>
              <a:t>が</a:t>
            </a:r>
            <a:endParaRPr lang="en-US" altLang="ja-JP" sz="1000" dirty="0" smtClean="0">
              <a:latin typeface="+mn-ea"/>
            </a:endParaRPr>
          </a:p>
        </p:txBody>
      </p:sp>
      <p:sp>
        <p:nvSpPr>
          <p:cNvPr id="107" name="線吹き出し 1 (枠付き) 35"/>
          <p:cNvSpPr>
            <a:spLocks/>
          </p:cNvSpPr>
          <p:nvPr/>
        </p:nvSpPr>
        <p:spPr bwMode="auto">
          <a:xfrm>
            <a:off x="4863992" y="390611"/>
            <a:ext cx="3893473" cy="309818"/>
          </a:xfrm>
          <a:prstGeom prst="borderCallout1">
            <a:avLst>
              <a:gd name="adj1" fmla="val 93688"/>
              <a:gd name="adj2" fmla="val 82986"/>
              <a:gd name="adj3" fmla="val 217082"/>
              <a:gd name="adj4" fmla="val 80220"/>
            </a:avLst>
          </a:prstGeom>
          <a:solidFill>
            <a:srgbClr val="0070C0"/>
          </a:solidFill>
          <a:ln w="12700" algn="ctr">
            <a:solidFill>
              <a:srgbClr val="0070C0"/>
            </a:solidFill>
            <a:round/>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800" dirty="0" smtClean="0">
                <a:solidFill>
                  <a:schemeClr val="bg1"/>
                </a:solidFill>
                <a:latin typeface="+mn-ea"/>
                <a:ea typeface="+mn-ea"/>
              </a:rPr>
              <a:t>・吹き出しの訴求なしの場合でも「★</a:t>
            </a:r>
            <a:r>
              <a:rPr lang="en-US" altLang="ja-JP" sz="800" dirty="0">
                <a:solidFill>
                  <a:schemeClr val="bg1"/>
                </a:solidFill>
                <a:latin typeface="+mn-ea"/>
                <a:ea typeface="+mn-ea"/>
              </a:rPr>
              <a:t>2</a:t>
            </a:r>
            <a:r>
              <a:rPr lang="ja-JP" altLang="en-US" sz="800" dirty="0" smtClean="0">
                <a:solidFill>
                  <a:schemeClr val="bg1"/>
                </a:solidFill>
                <a:latin typeface="+mn-ea"/>
                <a:ea typeface="+mn-ea"/>
              </a:rPr>
              <a:t>」の</a:t>
            </a:r>
            <a:r>
              <a:rPr lang="ja-JP" altLang="ja-JP" sz="800" dirty="0" smtClean="0">
                <a:solidFill>
                  <a:schemeClr val="bg1"/>
                </a:solidFill>
                <a:latin typeface="+mn-ea"/>
                <a:ea typeface="+mn-ea"/>
              </a:rPr>
              <a:t>注釈</a:t>
            </a:r>
            <a:r>
              <a:rPr lang="ja-JP" altLang="en-US" sz="800" dirty="0" smtClean="0">
                <a:solidFill>
                  <a:schemeClr val="bg1"/>
                </a:solidFill>
                <a:latin typeface="+mn-ea"/>
                <a:ea typeface="+mn-ea"/>
              </a:rPr>
              <a:t>は必要です。</a:t>
            </a:r>
            <a:endParaRPr lang="en-US" altLang="ja-JP" sz="800" dirty="0" smtClean="0">
              <a:solidFill>
                <a:schemeClr val="bg1"/>
              </a:solidFill>
              <a:latin typeface="+mn-ea"/>
              <a:ea typeface="+mn-ea"/>
            </a:endParaRPr>
          </a:p>
          <a:p>
            <a:pPr eaLnBrk="1" hangingPunct="1">
              <a:spcBef>
                <a:spcPct val="0"/>
              </a:spcBef>
              <a:buNone/>
            </a:pPr>
            <a:r>
              <a:rPr lang="ja-JP" altLang="en-US" sz="800" dirty="0" smtClean="0">
                <a:solidFill>
                  <a:schemeClr val="bg1"/>
                </a:solidFill>
                <a:latin typeface="+mn-ea"/>
                <a:ea typeface="+mn-ea"/>
              </a:rPr>
              <a:t>・「家族みんなが対象</a:t>
            </a:r>
            <a:r>
              <a:rPr lang="ja-JP" altLang="en-US" sz="800" baseline="30000" dirty="0" smtClean="0">
                <a:solidFill>
                  <a:schemeClr val="bg1"/>
                </a:solidFill>
                <a:latin typeface="+mn-ea"/>
                <a:ea typeface="+mn-ea"/>
              </a:rPr>
              <a:t>★</a:t>
            </a:r>
            <a:r>
              <a:rPr lang="en-US" altLang="ja-JP" sz="800" baseline="30000" dirty="0">
                <a:solidFill>
                  <a:schemeClr val="bg1"/>
                </a:solidFill>
                <a:latin typeface="+mn-ea"/>
                <a:ea typeface="+mn-ea"/>
              </a:rPr>
              <a:t>2</a:t>
            </a:r>
            <a:r>
              <a:rPr lang="ja-JP" altLang="en-US" sz="800" dirty="0" smtClean="0">
                <a:solidFill>
                  <a:schemeClr val="bg1"/>
                </a:solidFill>
                <a:latin typeface="+mn-ea"/>
                <a:ea typeface="+mn-ea"/>
              </a:rPr>
              <a:t>」の代わりに「家族</a:t>
            </a:r>
            <a:r>
              <a:rPr lang="ja-JP" altLang="en-US" sz="800" dirty="0">
                <a:solidFill>
                  <a:schemeClr val="bg1"/>
                </a:solidFill>
                <a:latin typeface="+mn-ea"/>
                <a:ea typeface="+mn-ea"/>
              </a:rPr>
              <a:t>全員もおトク</a:t>
            </a:r>
            <a:r>
              <a:rPr lang="ja-JP" altLang="en-US" sz="800" baseline="30000" dirty="0" smtClean="0">
                <a:solidFill>
                  <a:schemeClr val="bg1"/>
                </a:solidFill>
                <a:latin typeface="+mn-ea"/>
                <a:ea typeface="+mn-ea"/>
              </a:rPr>
              <a:t>★</a:t>
            </a:r>
            <a:r>
              <a:rPr lang="en-US" altLang="ja-JP" sz="800" baseline="30000" dirty="0" smtClean="0">
                <a:solidFill>
                  <a:schemeClr val="bg1"/>
                </a:solidFill>
                <a:latin typeface="+mn-ea"/>
                <a:ea typeface="+mn-ea"/>
              </a:rPr>
              <a:t>2</a:t>
            </a:r>
            <a:r>
              <a:rPr lang="ja-JP" altLang="en-US" sz="800" dirty="0" smtClean="0">
                <a:solidFill>
                  <a:schemeClr val="bg1"/>
                </a:solidFill>
                <a:latin typeface="+mn-ea"/>
                <a:ea typeface="+mn-ea"/>
              </a:rPr>
              <a:t>」「</a:t>
            </a:r>
            <a:r>
              <a:rPr lang="ja-JP" altLang="en-US" sz="800" dirty="0">
                <a:solidFill>
                  <a:schemeClr val="bg1"/>
                </a:solidFill>
                <a:latin typeface="+mn-ea"/>
                <a:ea typeface="+mn-ea"/>
              </a:rPr>
              <a:t>家族の数だけ割引</a:t>
            </a:r>
            <a:r>
              <a:rPr lang="ja-JP" altLang="en-US" sz="800" baseline="30000" dirty="0">
                <a:solidFill>
                  <a:schemeClr val="bg1"/>
                </a:solidFill>
                <a:latin typeface="+mn-ea"/>
                <a:ea typeface="+mn-ea"/>
              </a:rPr>
              <a:t>★</a:t>
            </a:r>
            <a:r>
              <a:rPr lang="en-US" altLang="ja-JP" sz="800" baseline="30000" dirty="0">
                <a:solidFill>
                  <a:schemeClr val="bg1"/>
                </a:solidFill>
                <a:latin typeface="+mn-ea"/>
                <a:ea typeface="+mn-ea"/>
              </a:rPr>
              <a:t>5</a:t>
            </a:r>
            <a:r>
              <a:rPr lang="ja-JP" altLang="en-US" sz="800" dirty="0" smtClean="0">
                <a:solidFill>
                  <a:schemeClr val="bg1"/>
                </a:solidFill>
                <a:latin typeface="+mn-ea"/>
                <a:ea typeface="+mn-ea"/>
              </a:rPr>
              <a:t>」も可</a:t>
            </a:r>
            <a:endParaRPr lang="en-US" altLang="ja-JP" sz="800" dirty="0">
              <a:solidFill>
                <a:schemeClr val="bg1"/>
              </a:solidFill>
              <a:latin typeface="+mn-ea"/>
              <a:ea typeface="+mn-ea"/>
            </a:endParaRPr>
          </a:p>
        </p:txBody>
      </p:sp>
      <p:graphicFrame>
        <p:nvGraphicFramePr>
          <p:cNvPr id="108" name="表 107"/>
          <p:cNvGraphicFramePr>
            <a:graphicFrameLocks noGrp="1"/>
          </p:cNvGraphicFramePr>
          <p:nvPr>
            <p:extLst>
              <p:ext uri="{D42A27DB-BD31-4B8C-83A1-F6EECF244321}">
                <p14:modId xmlns:p14="http://schemas.microsoft.com/office/powerpoint/2010/main" val="1454348226"/>
              </p:ext>
            </p:extLst>
          </p:nvPr>
        </p:nvGraphicFramePr>
        <p:xfrm>
          <a:off x="109998" y="1810216"/>
          <a:ext cx="8737478" cy="741680"/>
        </p:xfrm>
        <a:graphic>
          <a:graphicData uri="http://schemas.openxmlformats.org/drawingml/2006/table">
            <a:tbl>
              <a:tblPr firstRow="1" bandRow="1">
                <a:tableStyleId>{5C22544A-7EE6-4342-B048-85BDC9FD1C3A}</a:tableStyleId>
              </a:tblPr>
              <a:tblGrid>
                <a:gridCol w="1484330">
                  <a:extLst>
                    <a:ext uri="{9D8B030D-6E8A-4147-A177-3AD203B41FA5}">
                      <a16:colId xmlns:a16="http://schemas.microsoft.com/office/drawing/2014/main" val="1158340198"/>
                    </a:ext>
                  </a:extLst>
                </a:gridCol>
                <a:gridCol w="7253148">
                  <a:extLst>
                    <a:ext uri="{9D8B030D-6E8A-4147-A177-3AD203B41FA5}">
                      <a16:colId xmlns:a16="http://schemas.microsoft.com/office/drawing/2014/main" val="1214148092"/>
                    </a:ext>
                  </a:extLst>
                </a:gridCol>
              </a:tblGrid>
              <a:tr h="370840">
                <a:tc rowSpan="2">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1" lang="ja-JP" altLang="en-US" sz="1600" b="1" dirty="0" smtClean="0">
                          <a:solidFill>
                            <a:schemeClr val="tx1"/>
                          </a:solidFill>
                          <a:latin typeface="+mn-ea"/>
                          <a:ea typeface="+mn-ea"/>
                        </a:rPr>
                        <a:t>条件</a:t>
                      </a:r>
                      <a:endParaRPr kumimoji="1" lang="en-US" altLang="ja-JP" sz="1100" b="1" dirty="0" smtClean="0">
                        <a:solidFill>
                          <a:schemeClr val="tx1"/>
                        </a:solidFill>
                        <a:latin typeface="+mn-ea"/>
                        <a:ea typeface="+mn-ea"/>
                      </a:endParaRPr>
                    </a:p>
                    <a:p>
                      <a:pPr marL="0" marR="0" lvl="0" indent="0" algn="ctr" defTabSz="914377" rtl="0" eaLnBrk="1" fontAlgn="auto" latinLnBrk="0" hangingPunct="1">
                        <a:lnSpc>
                          <a:spcPct val="100000"/>
                        </a:lnSpc>
                        <a:spcBef>
                          <a:spcPts val="0"/>
                        </a:spcBef>
                        <a:spcAft>
                          <a:spcPts val="0"/>
                        </a:spcAft>
                        <a:buClrTx/>
                        <a:buSzTx/>
                        <a:buFontTx/>
                        <a:buNone/>
                        <a:tabLst/>
                        <a:defRPr/>
                      </a:pPr>
                      <a:r>
                        <a:rPr kumimoji="1" lang="ja-JP" altLang="en-US" sz="1100" b="1" dirty="0" smtClean="0">
                          <a:solidFill>
                            <a:schemeClr val="tx1"/>
                          </a:solidFill>
                          <a:latin typeface="+mn-ea"/>
                          <a:ea typeface="+mn-ea"/>
                        </a:rPr>
                        <a:t>①②両方を満たす方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defRPr/>
                      </a:pPr>
                      <a:r>
                        <a:rPr lang="ja-JP" altLang="en-US" sz="1100" b="1" dirty="0" smtClean="0">
                          <a:solidFill>
                            <a:schemeClr val="tx1"/>
                          </a:solidFill>
                          <a:latin typeface="+mn-ea"/>
                          <a:ea typeface="+mn-ea"/>
                        </a:rPr>
                        <a:t>①「対象のご自宅のインターネットサービス</a:t>
                      </a:r>
                      <a:r>
                        <a:rPr lang="ja-JP" altLang="en-US" sz="1100" b="1" baseline="30000" dirty="0" smtClean="0">
                          <a:solidFill>
                            <a:schemeClr val="tx1"/>
                          </a:solidFill>
                          <a:latin typeface="+mn-ea"/>
                          <a:ea typeface="+mn-ea"/>
                        </a:rPr>
                        <a:t>★</a:t>
                      </a:r>
                      <a:r>
                        <a:rPr lang="en-US" altLang="ja-JP" sz="1100" b="1" baseline="30000" dirty="0" smtClean="0">
                          <a:solidFill>
                            <a:schemeClr val="tx1"/>
                          </a:solidFill>
                          <a:latin typeface="+mn-ea"/>
                          <a:ea typeface="+mn-ea"/>
                        </a:rPr>
                        <a:t>1</a:t>
                      </a:r>
                      <a:r>
                        <a:rPr lang="ja-JP" altLang="en-US" sz="1100" b="1" dirty="0" smtClean="0">
                          <a:solidFill>
                            <a:schemeClr val="tx1"/>
                          </a:solidFill>
                          <a:latin typeface="+mn-ea"/>
                          <a:ea typeface="+mn-ea"/>
                        </a:rPr>
                        <a:t>」</a:t>
                      </a:r>
                      <a:r>
                        <a:rPr lang="en-US" altLang="ja-JP" sz="1100" b="1" dirty="0" smtClean="0">
                          <a:solidFill>
                            <a:schemeClr val="tx1"/>
                          </a:solidFill>
                          <a:latin typeface="+mn-ea"/>
                          <a:ea typeface="+mn-ea"/>
                        </a:rPr>
                        <a:t>(</a:t>
                      </a:r>
                      <a:r>
                        <a:rPr lang="ja-JP" altLang="en-US" sz="1100" b="1" dirty="0" smtClean="0">
                          <a:solidFill>
                            <a:schemeClr val="tx1"/>
                          </a:solidFill>
                          <a:latin typeface="+mn-ea"/>
                          <a:ea typeface="+mn-ea"/>
                        </a:rPr>
                        <a:t>ネット＋電話</a:t>
                      </a:r>
                      <a:r>
                        <a:rPr lang="en-US" altLang="ja-JP" sz="1100" b="1" dirty="0" smtClean="0">
                          <a:solidFill>
                            <a:schemeClr val="tx1"/>
                          </a:solidFill>
                          <a:latin typeface="+mn-ea"/>
                          <a:ea typeface="+mn-ea"/>
                        </a:rPr>
                        <a:t>)</a:t>
                      </a:r>
                      <a:r>
                        <a:rPr lang="ja-JP" altLang="en-US" sz="1100" b="1" dirty="0" smtClean="0">
                          <a:solidFill>
                            <a:schemeClr val="tx1"/>
                          </a:solidFill>
                          <a:latin typeface="+mn-ea"/>
                          <a:ea typeface="+mn-ea"/>
                        </a:rPr>
                        <a:t>のお申込み</a:t>
                      </a:r>
                      <a:endParaRPr lang="en-US" altLang="ja-JP" sz="1100" b="1" dirty="0" smtClean="0">
                        <a:solidFill>
                          <a:schemeClr val="tx1"/>
                        </a:solidFill>
                        <a:latin typeface="+mn-ea"/>
                        <a:ea typeface="+mn-ea"/>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91457658"/>
                  </a:ext>
                </a:extLst>
              </a:tr>
              <a:tr h="370840">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ja-JP" altLang="en-US" sz="1100" b="1" dirty="0" smtClean="0">
                          <a:solidFill>
                            <a:schemeClr val="tx1"/>
                          </a:solidFill>
                          <a:latin typeface="+mn-ea"/>
                          <a:ea typeface="+mn-ea"/>
                          <a:cs typeface="Meiryo UI" panose="020B0604030504040204" pitchFamily="50" charset="-128"/>
                        </a:rPr>
                        <a:t>②</a:t>
                      </a:r>
                      <a:r>
                        <a:rPr lang="en-US" altLang="ja-JP" sz="1100" b="1" dirty="0" smtClean="0">
                          <a:solidFill>
                            <a:schemeClr val="tx1"/>
                          </a:solidFill>
                          <a:latin typeface="+mn-ea"/>
                          <a:ea typeface="+mn-ea"/>
                          <a:cs typeface="Meiryo UI" panose="020B0604030504040204" pitchFamily="50" charset="-128"/>
                        </a:rPr>
                        <a:t>au</a:t>
                      </a:r>
                      <a:r>
                        <a:rPr lang="ja-JP" altLang="en-US" sz="1100" b="1" dirty="0" smtClean="0">
                          <a:solidFill>
                            <a:schemeClr val="tx1"/>
                          </a:solidFill>
                          <a:latin typeface="+mn-ea"/>
                          <a:ea typeface="+mn-ea"/>
                          <a:cs typeface="Meiryo UI" panose="020B0604030504040204" pitchFamily="50" charset="-128"/>
                        </a:rPr>
                        <a:t>スマホ</a:t>
                      </a:r>
                      <a:r>
                        <a:rPr lang="en-US" altLang="ja-JP" sz="1100" b="1" dirty="0" smtClean="0">
                          <a:solidFill>
                            <a:schemeClr val="tx1"/>
                          </a:solidFill>
                          <a:latin typeface="+mn-ea"/>
                          <a:ea typeface="+mn-ea"/>
                          <a:cs typeface="Meiryo UI" panose="020B0604030504040204" pitchFamily="50" charset="-128"/>
                        </a:rPr>
                        <a:t>/au</a:t>
                      </a:r>
                      <a:r>
                        <a:rPr lang="ja-JP" altLang="en-US" sz="1100" b="1" dirty="0" smtClean="0">
                          <a:solidFill>
                            <a:schemeClr val="tx1"/>
                          </a:solidFill>
                          <a:latin typeface="+mn-ea"/>
                          <a:ea typeface="+mn-ea"/>
                          <a:cs typeface="Meiryo UI" panose="020B0604030504040204" pitchFamily="50" charset="-128"/>
                        </a:rPr>
                        <a:t>タブレット</a:t>
                      </a:r>
                      <a:r>
                        <a:rPr lang="en-US" altLang="ja-JP" sz="1100" b="1" dirty="0" smtClean="0">
                          <a:solidFill>
                            <a:schemeClr val="tx1"/>
                          </a:solidFill>
                          <a:latin typeface="+mn-ea"/>
                          <a:ea typeface="+mn-ea"/>
                          <a:cs typeface="Meiryo UI" panose="020B0604030504040204" pitchFamily="50" charset="-128"/>
                        </a:rPr>
                        <a:t>(4G LTE)</a:t>
                      </a:r>
                      <a:r>
                        <a:rPr lang="ja-JP" altLang="en-US" sz="1100" b="1" dirty="0" smtClean="0">
                          <a:solidFill>
                            <a:schemeClr val="tx1"/>
                          </a:solidFill>
                          <a:latin typeface="+mn-ea"/>
                          <a:ea typeface="+mn-ea"/>
                          <a:cs typeface="Meiryo UI" panose="020B0604030504040204" pitchFamily="50" charset="-128"/>
                        </a:rPr>
                        <a:t>で対象の料金プラン＊に加入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9494421"/>
                  </a:ext>
                </a:extLst>
              </a:tr>
            </a:tbl>
          </a:graphicData>
        </a:graphic>
      </p:graphicFrame>
      <p:sp>
        <p:nvSpPr>
          <p:cNvPr id="109" name="角丸四角形吹き出し 108"/>
          <p:cNvSpPr/>
          <p:nvPr/>
        </p:nvSpPr>
        <p:spPr>
          <a:xfrm>
            <a:off x="7113186" y="1703672"/>
            <a:ext cx="2030814" cy="336478"/>
          </a:xfrm>
          <a:prstGeom prst="wedgeRoundRectCallout">
            <a:avLst>
              <a:gd name="adj1" fmla="val -87012"/>
              <a:gd name="adj2" fmla="val 50715"/>
              <a:gd name="adj3" fmla="val 16667"/>
            </a:avLst>
          </a:prstGeom>
          <a:solidFill>
            <a:schemeClr val="bg1">
              <a:lumMod val="85000"/>
            </a:schemeClr>
          </a:solidFill>
          <a:ln w="6350">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pPr algn="ctr">
              <a:defRPr/>
            </a:pPr>
            <a:r>
              <a:rPr lang="ja-JP" altLang="en-US" sz="800" dirty="0" smtClean="0">
                <a:solidFill>
                  <a:schemeClr val="tx1"/>
                </a:solidFill>
                <a:latin typeface="+mn-ea"/>
              </a:rPr>
              <a:t>一部の対象ケーブルテレビ局ご利用</a:t>
            </a:r>
            <a:r>
              <a:rPr lang="ja-JP" altLang="en-US" sz="800" dirty="0">
                <a:solidFill>
                  <a:schemeClr val="tx1"/>
                </a:solidFill>
                <a:latin typeface="+mn-ea"/>
              </a:rPr>
              <a:t>の方</a:t>
            </a:r>
            <a:r>
              <a:rPr lang="ja-JP" altLang="en-US" sz="800" dirty="0" smtClean="0">
                <a:solidFill>
                  <a:schemeClr val="tx1"/>
                </a:solidFill>
                <a:latin typeface="+mn-ea"/>
              </a:rPr>
              <a:t>は</a:t>
            </a:r>
            <a:endParaRPr lang="en-US" altLang="ja-JP" sz="800" dirty="0" smtClean="0">
              <a:solidFill>
                <a:schemeClr val="tx1"/>
              </a:solidFill>
              <a:latin typeface="+mn-ea"/>
            </a:endParaRPr>
          </a:p>
          <a:p>
            <a:pPr algn="ctr">
              <a:defRPr/>
            </a:pPr>
            <a:r>
              <a:rPr lang="ja-JP" altLang="en-US" sz="800" dirty="0" smtClean="0">
                <a:solidFill>
                  <a:schemeClr val="tx1"/>
                </a:solidFill>
                <a:latin typeface="+mn-ea"/>
              </a:rPr>
              <a:t>「</a:t>
            </a:r>
            <a:r>
              <a:rPr lang="ja-JP" altLang="en-US" sz="800" dirty="0">
                <a:solidFill>
                  <a:schemeClr val="tx1"/>
                </a:solidFill>
                <a:latin typeface="+mn-ea"/>
              </a:rPr>
              <a:t>ネット＋テレビ</a:t>
            </a:r>
            <a:r>
              <a:rPr lang="ja-JP" altLang="en-US" sz="800" dirty="0" smtClean="0">
                <a:solidFill>
                  <a:schemeClr val="tx1"/>
                </a:solidFill>
                <a:latin typeface="+mn-ea"/>
              </a:rPr>
              <a:t>」「テレビ＋電話」でも</a:t>
            </a:r>
            <a:r>
              <a:rPr lang="en-US" altLang="ja-JP" sz="800" dirty="0">
                <a:solidFill>
                  <a:schemeClr val="tx1"/>
                </a:solidFill>
                <a:latin typeface="+mn-ea"/>
              </a:rPr>
              <a:t>OK</a:t>
            </a:r>
            <a:r>
              <a:rPr lang="ja-JP" altLang="en-US" sz="800" dirty="0" smtClean="0">
                <a:solidFill>
                  <a:schemeClr val="tx1"/>
                </a:solidFill>
                <a:latin typeface="+mn-ea"/>
              </a:rPr>
              <a:t>！</a:t>
            </a:r>
            <a:r>
              <a:rPr lang="ja-JP" altLang="en-US" sz="800" baseline="30000" dirty="0" smtClean="0">
                <a:solidFill>
                  <a:schemeClr val="tx1"/>
                </a:solidFill>
                <a:latin typeface="+mn-ea"/>
              </a:rPr>
              <a:t>★</a:t>
            </a:r>
            <a:r>
              <a:rPr lang="en-US" altLang="ja-JP" sz="800" baseline="30000" dirty="0" smtClean="0">
                <a:solidFill>
                  <a:schemeClr val="tx1"/>
                </a:solidFill>
                <a:latin typeface="+mn-ea"/>
              </a:rPr>
              <a:t>1</a:t>
            </a:r>
            <a:endParaRPr lang="ja-JP" altLang="en-US" sz="800" baseline="30000" dirty="0">
              <a:solidFill>
                <a:schemeClr val="tx1"/>
              </a:solidFill>
              <a:latin typeface="+mn-ea"/>
            </a:endParaRPr>
          </a:p>
        </p:txBody>
      </p:sp>
      <p:sp>
        <p:nvSpPr>
          <p:cNvPr id="110" name="線吹き出し 1 (枠付き) 35"/>
          <p:cNvSpPr>
            <a:spLocks/>
          </p:cNvSpPr>
          <p:nvPr/>
        </p:nvSpPr>
        <p:spPr bwMode="auto">
          <a:xfrm>
            <a:off x="6313695" y="2406274"/>
            <a:ext cx="2778580" cy="309818"/>
          </a:xfrm>
          <a:prstGeom prst="borderCallout1">
            <a:avLst>
              <a:gd name="adj1" fmla="val 77691"/>
              <a:gd name="adj2" fmla="val 190"/>
              <a:gd name="adj3" fmla="val 29310"/>
              <a:gd name="adj4" fmla="val -89080"/>
            </a:avLst>
          </a:prstGeom>
          <a:solidFill>
            <a:srgbClr val="0070C0"/>
          </a:solidFill>
          <a:ln w="12700" algn="ctr">
            <a:solidFill>
              <a:srgbClr val="0070C0"/>
            </a:solidFill>
            <a:round/>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buNone/>
            </a:pPr>
            <a:r>
              <a:rPr lang="en-US" altLang="ja-JP" sz="800" dirty="0">
                <a:solidFill>
                  <a:schemeClr val="bg1"/>
                </a:solidFill>
                <a:latin typeface="+mn-ea"/>
                <a:ea typeface="+mn-ea"/>
                <a:cs typeface="Meiryo UI" panose="020B0604030504040204" pitchFamily="50" charset="-128"/>
              </a:rPr>
              <a:t>au</a:t>
            </a:r>
            <a:r>
              <a:rPr lang="ja-JP" altLang="en-US" sz="800" dirty="0" smtClean="0">
                <a:solidFill>
                  <a:schemeClr val="bg1"/>
                </a:solidFill>
                <a:latin typeface="+mn-ea"/>
                <a:ea typeface="+mn-ea"/>
                <a:cs typeface="Meiryo UI" panose="020B0604030504040204" pitchFamily="50" charset="-128"/>
              </a:rPr>
              <a:t>タブレット</a:t>
            </a:r>
            <a:r>
              <a:rPr lang="en-US" altLang="ja-JP" sz="800" dirty="0" smtClean="0">
                <a:solidFill>
                  <a:schemeClr val="bg1"/>
                </a:solidFill>
                <a:latin typeface="+mn-ea"/>
                <a:ea typeface="+mn-ea"/>
                <a:cs typeface="Meiryo UI" panose="020B0604030504040204" pitchFamily="50" charset="-128"/>
              </a:rPr>
              <a:t>(4G </a:t>
            </a:r>
            <a:r>
              <a:rPr lang="en-US" altLang="ja-JP" sz="800" dirty="0">
                <a:solidFill>
                  <a:schemeClr val="bg1"/>
                </a:solidFill>
                <a:latin typeface="+mn-ea"/>
                <a:ea typeface="+mn-ea"/>
                <a:cs typeface="Meiryo UI" panose="020B0604030504040204" pitchFamily="50" charset="-128"/>
              </a:rPr>
              <a:t>LTE</a:t>
            </a:r>
            <a:r>
              <a:rPr lang="en-US" altLang="ja-JP" sz="800" dirty="0" smtClean="0">
                <a:solidFill>
                  <a:schemeClr val="bg1"/>
                </a:solidFill>
                <a:latin typeface="+mn-ea"/>
                <a:ea typeface="+mn-ea"/>
                <a:cs typeface="Meiryo UI" panose="020B0604030504040204" pitchFamily="50" charset="-128"/>
              </a:rPr>
              <a:t>)</a:t>
            </a:r>
            <a:r>
              <a:rPr lang="ja-JP" altLang="en-US" sz="800" dirty="0" smtClean="0">
                <a:solidFill>
                  <a:schemeClr val="bg1"/>
                </a:solidFill>
                <a:latin typeface="+mn-ea"/>
                <a:ea typeface="+mn-ea"/>
                <a:cs typeface="Meiryo UI" panose="020B0604030504040204" pitchFamily="50" charset="-128"/>
              </a:rPr>
              <a:t> 訴求が無い場合トル可</a:t>
            </a:r>
            <a:endParaRPr lang="ja-JP" altLang="en-US" sz="800" dirty="0">
              <a:solidFill>
                <a:schemeClr val="bg1"/>
              </a:solidFill>
              <a:latin typeface="+mn-ea"/>
              <a:ea typeface="+mn-ea"/>
            </a:endParaRPr>
          </a:p>
        </p:txBody>
      </p:sp>
      <p:sp>
        <p:nvSpPr>
          <p:cNvPr id="51" name="正方形/長方形 50"/>
          <p:cNvSpPr/>
          <p:nvPr/>
        </p:nvSpPr>
        <p:spPr>
          <a:xfrm>
            <a:off x="109997" y="2742104"/>
            <a:ext cx="4597782" cy="461665"/>
          </a:xfrm>
          <a:prstGeom prst="rect">
            <a:avLst/>
          </a:prstGeom>
        </p:spPr>
        <p:txBody>
          <a:bodyPr wrap="square">
            <a:spAutoFit/>
          </a:bodyPr>
          <a:lstStyle/>
          <a:p>
            <a:r>
              <a:rPr lang="en-US" altLang="ja-JP" sz="800" b="1" dirty="0" smtClean="0">
                <a:latin typeface="+mn-ea"/>
              </a:rPr>
              <a:t>【</a:t>
            </a:r>
            <a:r>
              <a:rPr lang="ja-JP" altLang="en-US" sz="800" b="1" dirty="0">
                <a:latin typeface="+mn-ea"/>
              </a:rPr>
              <a:t>各提携事業者</a:t>
            </a:r>
            <a:r>
              <a:rPr lang="ja-JP" altLang="en-US" sz="800" b="1" dirty="0" smtClean="0">
                <a:latin typeface="+mn-ea"/>
              </a:rPr>
              <a:t>様制作物の場合以下注釈を入れてください。</a:t>
            </a:r>
            <a:r>
              <a:rPr lang="en-US" altLang="ja-JP" sz="800" b="1" dirty="0" smtClean="0">
                <a:latin typeface="+mn-ea"/>
              </a:rPr>
              <a:t>】</a:t>
            </a:r>
          </a:p>
          <a:p>
            <a:r>
              <a:rPr lang="en-US" altLang="ja-JP" sz="800" dirty="0" smtClean="0">
                <a:solidFill>
                  <a:srgbClr val="FF0000"/>
                </a:solidFill>
                <a:latin typeface="+mn-ea"/>
              </a:rPr>
              <a:t>※</a:t>
            </a:r>
            <a:r>
              <a:rPr lang="ja-JP" altLang="en-US" sz="800" dirty="0" smtClean="0">
                <a:solidFill>
                  <a:srgbClr val="FF0000"/>
                </a:solidFill>
                <a:latin typeface="+mn-ea"/>
              </a:rPr>
              <a:t>別途</a:t>
            </a:r>
            <a:r>
              <a:rPr lang="ja-JP" altLang="en-US" sz="800" dirty="0">
                <a:solidFill>
                  <a:srgbClr val="FF0000"/>
                </a:solidFill>
                <a:latin typeface="+mn-ea"/>
              </a:rPr>
              <a:t>利用料・オプション料がかかります。インターネットサービス解約時に、ご契約期間に応じて契約解除料が発生する場合があります</a:t>
            </a:r>
            <a:r>
              <a:rPr lang="ja-JP" altLang="en-US" sz="800" dirty="0" smtClean="0">
                <a:solidFill>
                  <a:srgbClr val="FF0000"/>
                </a:solidFill>
                <a:latin typeface="+mn-ea"/>
              </a:rPr>
              <a:t>。</a:t>
            </a:r>
            <a:r>
              <a:rPr lang="en-US" altLang="ja-JP" sz="800" dirty="0" smtClean="0">
                <a:solidFill>
                  <a:srgbClr val="FF0000"/>
                </a:solidFill>
                <a:latin typeface="+mn-ea"/>
              </a:rPr>
              <a:t>(</a:t>
            </a:r>
            <a:r>
              <a:rPr lang="ja-JP" altLang="en-US" sz="800" dirty="0" smtClean="0">
                <a:solidFill>
                  <a:srgbClr val="FF0000"/>
                </a:solidFill>
                <a:latin typeface="+mn-ea"/>
              </a:rPr>
              <a:t>例：</a:t>
            </a:r>
            <a:r>
              <a:rPr lang="en-US" altLang="ja-JP" sz="800" dirty="0" smtClean="0">
                <a:solidFill>
                  <a:srgbClr val="FF0000"/>
                </a:solidFill>
                <a:latin typeface="+mn-ea"/>
              </a:rPr>
              <a:t>(A</a:t>
            </a:r>
            <a:r>
              <a:rPr lang="ja-JP" altLang="en-US" sz="800" dirty="0" smtClean="0">
                <a:solidFill>
                  <a:srgbClr val="FF0000"/>
                </a:solidFill>
                <a:latin typeface="+mn-ea"/>
              </a:rPr>
              <a:t>）・</a:t>
            </a:r>
            <a:r>
              <a:rPr lang="en-US" altLang="ja-JP" sz="800" dirty="0" smtClean="0">
                <a:solidFill>
                  <a:srgbClr val="FF0000"/>
                </a:solidFill>
                <a:latin typeface="+mn-ea"/>
              </a:rPr>
              <a:t>(B</a:t>
            </a:r>
            <a:r>
              <a:rPr lang="ja-JP" altLang="en-US" sz="800" dirty="0" smtClean="0">
                <a:solidFill>
                  <a:srgbClr val="FF0000"/>
                </a:solidFill>
                <a:latin typeface="+mn-ea"/>
              </a:rPr>
              <a:t>）の場合、契約期間</a:t>
            </a:r>
            <a:r>
              <a:rPr lang="en-US" altLang="ja-JP" sz="800" dirty="0" smtClean="0">
                <a:solidFill>
                  <a:srgbClr val="FF0000"/>
                </a:solidFill>
                <a:latin typeface="+mn-ea"/>
              </a:rPr>
              <a:t>(C</a:t>
            </a:r>
            <a:r>
              <a:rPr lang="ja-JP" altLang="en-US" sz="800" dirty="0" smtClean="0">
                <a:solidFill>
                  <a:srgbClr val="FF0000"/>
                </a:solidFill>
                <a:latin typeface="+mn-ea"/>
              </a:rPr>
              <a:t>）年</a:t>
            </a:r>
            <a:r>
              <a:rPr lang="ja-JP" altLang="en-US" sz="800" dirty="0">
                <a:solidFill>
                  <a:srgbClr val="FF0000"/>
                </a:solidFill>
                <a:latin typeface="+mn-ea"/>
              </a:rPr>
              <a:t>、契約</a:t>
            </a:r>
            <a:r>
              <a:rPr lang="ja-JP" altLang="en-US" sz="800" dirty="0" smtClean="0">
                <a:solidFill>
                  <a:srgbClr val="FF0000"/>
                </a:solidFill>
                <a:latin typeface="+mn-ea"/>
              </a:rPr>
              <a:t>解除料 　　</a:t>
            </a:r>
            <a:r>
              <a:rPr lang="en-US" altLang="ja-JP" sz="800" dirty="0" smtClean="0">
                <a:solidFill>
                  <a:srgbClr val="FF0000"/>
                </a:solidFill>
                <a:latin typeface="+mn-ea"/>
              </a:rPr>
              <a:t>(D</a:t>
            </a:r>
            <a:r>
              <a:rPr lang="ja-JP" altLang="en-US" sz="800" dirty="0" smtClean="0">
                <a:solidFill>
                  <a:srgbClr val="FF0000"/>
                </a:solidFill>
                <a:latin typeface="+mn-ea"/>
              </a:rPr>
              <a:t>）円</a:t>
            </a:r>
            <a:r>
              <a:rPr lang="ja-JP" altLang="en-US" sz="800" dirty="0">
                <a:solidFill>
                  <a:srgbClr val="FF0000"/>
                </a:solidFill>
                <a:latin typeface="+mn-ea"/>
              </a:rPr>
              <a:t>）</a:t>
            </a:r>
          </a:p>
        </p:txBody>
      </p:sp>
      <p:sp>
        <p:nvSpPr>
          <p:cNvPr id="52" name="正方形/長方形 51"/>
          <p:cNvSpPr/>
          <p:nvPr/>
        </p:nvSpPr>
        <p:spPr>
          <a:xfrm>
            <a:off x="172224" y="3198056"/>
            <a:ext cx="4319292" cy="650822"/>
          </a:xfrm>
          <a:prstGeom prst="rect">
            <a:avLst/>
          </a:prstGeom>
          <a:solidFill>
            <a:srgbClr val="0070C0"/>
          </a:solid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700" dirty="0">
                <a:solidFill>
                  <a:schemeClr val="bg1"/>
                </a:solidFill>
                <a:latin typeface="+mn-ea"/>
              </a:rPr>
              <a:t>各提携事業者様でメインで提供しているインターネットサービスを一例として</a:t>
            </a:r>
            <a:r>
              <a:rPr lang="ja-JP" altLang="en-US" sz="700" dirty="0" smtClean="0">
                <a:solidFill>
                  <a:schemeClr val="bg1"/>
                </a:solidFill>
                <a:latin typeface="+mn-ea"/>
              </a:rPr>
              <a:t>以下</a:t>
            </a:r>
            <a:r>
              <a:rPr lang="en-US" altLang="ja-JP" sz="700" dirty="0" smtClean="0">
                <a:solidFill>
                  <a:schemeClr val="bg1"/>
                </a:solidFill>
                <a:latin typeface="+mn-ea"/>
              </a:rPr>
              <a:t>(A</a:t>
            </a:r>
            <a:r>
              <a:rPr lang="ja-JP" altLang="en-US" sz="700" dirty="0">
                <a:solidFill>
                  <a:schemeClr val="bg1"/>
                </a:solidFill>
                <a:latin typeface="+mn-ea"/>
              </a:rPr>
              <a:t>）</a:t>
            </a:r>
            <a:r>
              <a:rPr lang="ja-JP" altLang="en-US" sz="700" dirty="0" smtClean="0">
                <a:solidFill>
                  <a:schemeClr val="bg1"/>
                </a:solidFill>
                <a:latin typeface="+mn-ea"/>
              </a:rPr>
              <a:t>～</a:t>
            </a:r>
            <a:r>
              <a:rPr lang="en-US" altLang="ja-JP" sz="700" dirty="0" smtClean="0">
                <a:solidFill>
                  <a:schemeClr val="bg1"/>
                </a:solidFill>
                <a:latin typeface="+mn-ea"/>
              </a:rPr>
              <a:t>(D</a:t>
            </a:r>
            <a:r>
              <a:rPr lang="ja-JP" altLang="en-US" sz="700" dirty="0">
                <a:solidFill>
                  <a:schemeClr val="bg1"/>
                </a:solidFill>
                <a:latin typeface="+mn-ea"/>
              </a:rPr>
              <a:t>）の内容を入れてください。</a:t>
            </a:r>
            <a:endParaRPr lang="en-US" altLang="ja-JP" sz="700" dirty="0">
              <a:solidFill>
                <a:schemeClr val="bg1"/>
              </a:solidFill>
              <a:latin typeface="+mn-ea"/>
            </a:endParaRPr>
          </a:p>
          <a:p>
            <a:r>
              <a:rPr lang="en-US" altLang="ja-JP" sz="700" dirty="0" smtClean="0">
                <a:solidFill>
                  <a:schemeClr val="bg1"/>
                </a:solidFill>
                <a:latin typeface="+mn-ea"/>
              </a:rPr>
              <a:t>※</a:t>
            </a:r>
            <a:r>
              <a:rPr lang="ja-JP" altLang="en-US" sz="700" dirty="0" smtClean="0">
                <a:solidFill>
                  <a:schemeClr val="bg1"/>
                </a:solidFill>
                <a:latin typeface="+mn-ea"/>
              </a:rPr>
              <a:t>代表</a:t>
            </a:r>
            <a:r>
              <a:rPr lang="ja-JP" altLang="en-US" sz="700" dirty="0">
                <a:solidFill>
                  <a:schemeClr val="bg1"/>
                </a:solidFill>
                <a:latin typeface="+mn-ea"/>
              </a:rPr>
              <a:t>の</a:t>
            </a:r>
            <a:r>
              <a:rPr lang="ja-JP" altLang="en-US" sz="700" dirty="0" smtClean="0">
                <a:solidFill>
                  <a:schemeClr val="bg1"/>
                </a:solidFill>
                <a:latin typeface="+mn-ea"/>
              </a:rPr>
              <a:t>プラン</a:t>
            </a:r>
            <a:r>
              <a:rPr lang="en-US" altLang="ja-JP" sz="700" dirty="0" smtClean="0">
                <a:solidFill>
                  <a:schemeClr val="bg1"/>
                </a:solidFill>
                <a:latin typeface="+mn-ea"/>
              </a:rPr>
              <a:t>(</a:t>
            </a:r>
            <a:r>
              <a:rPr lang="ja-JP" altLang="en-US" sz="700" dirty="0" smtClean="0">
                <a:solidFill>
                  <a:schemeClr val="bg1"/>
                </a:solidFill>
                <a:latin typeface="+mn-ea"/>
              </a:rPr>
              <a:t>加入者</a:t>
            </a:r>
            <a:r>
              <a:rPr lang="ja-JP" altLang="en-US" sz="700" dirty="0">
                <a:solidFill>
                  <a:schemeClr val="bg1"/>
                </a:solidFill>
                <a:latin typeface="+mn-ea"/>
              </a:rPr>
              <a:t>の多いプラン）について記載ください</a:t>
            </a:r>
            <a:endParaRPr lang="en-US" altLang="ja-JP" sz="700" dirty="0">
              <a:solidFill>
                <a:schemeClr val="bg1"/>
              </a:solidFill>
              <a:latin typeface="+mn-ea"/>
            </a:endParaRPr>
          </a:p>
          <a:p>
            <a:r>
              <a:rPr lang="en-US" altLang="ja-JP" sz="700" dirty="0" smtClean="0">
                <a:solidFill>
                  <a:schemeClr val="bg1"/>
                </a:solidFill>
                <a:latin typeface="+mn-ea"/>
              </a:rPr>
              <a:t>(A</a:t>
            </a:r>
            <a:r>
              <a:rPr lang="ja-JP" altLang="en-US" sz="700" dirty="0">
                <a:solidFill>
                  <a:schemeClr val="bg1"/>
                </a:solidFill>
                <a:latin typeface="+mn-ea"/>
              </a:rPr>
              <a:t>）プラン名</a:t>
            </a:r>
            <a:endParaRPr lang="en-US" altLang="ja-JP" sz="700" dirty="0">
              <a:solidFill>
                <a:schemeClr val="bg1"/>
              </a:solidFill>
              <a:latin typeface="+mn-ea"/>
            </a:endParaRPr>
          </a:p>
          <a:p>
            <a:r>
              <a:rPr lang="en-US" altLang="ja-JP" sz="700" dirty="0" smtClean="0">
                <a:solidFill>
                  <a:schemeClr val="bg1"/>
                </a:solidFill>
                <a:latin typeface="+mn-ea"/>
              </a:rPr>
              <a:t>(B</a:t>
            </a:r>
            <a:r>
              <a:rPr lang="ja-JP" altLang="en-US" sz="700" dirty="0">
                <a:solidFill>
                  <a:schemeClr val="bg1"/>
                </a:solidFill>
                <a:latin typeface="+mn-ea"/>
              </a:rPr>
              <a:t>）サービス名</a:t>
            </a:r>
            <a:endParaRPr lang="en-US" altLang="ja-JP" sz="700" dirty="0">
              <a:solidFill>
                <a:schemeClr val="bg1"/>
              </a:solidFill>
              <a:latin typeface="+mn-ea"/>
            </a:endParaRPr>
          </a:p>
          <a:p>
            <a:r>
              <a:rPr lang="en-US" altLang="ja-JP" sz="700" dirty="0" smtClean="0">
                <a:solidFill>
                  <a:schemeClr val="bg1"/>
                </a:solidFill>
                <a:latin typeface="+mn-ea"/>
              </a:rPr>
              <a:t>(C</a:t>
            </a:r>
            <a:r>
              <a:rPr lang="ja-JP" altLang="en-US" sz="700" dirty="0">
                <a:solidFill>
                  <a:schemeClr val="bg1"/>
                </a:solidFill>
                <a:latin typeface="+mn-ea"/>
              </a:rPr>
              <a:t>）契約期間</a:t>
            </a:r>
            <a:endParaRPr lang="en-US" altLang="ja-JP" sz="700" dirty="0">
              <a:solidFill>
                <a:schemeClr val="bg1"/>
              </a:solidFill>
              <a:latin typeface="+mn-ea"/>
            </a:endParaRPr>
          </a:p>
          <a:p>
            <a:r>
              <a:rPr lang="en-US" altLang="ja-JP" sz="700" dirty="0" smtClean="0">
                <a:solidFill>
                  <a:schemeClr val="bg1"/>
                </a:solidFill>
                <a:latin typeface="+mn-ea"/>
              </a:rPr>
              <a:t>(D</a:t>
            </a:r>
            <a:r>
              <a:rPr lang="ja-JP" altLang="en-US" sz="700" dirty="0">
                <a:solidFill>
                  <a:schemeClr val="bg1"/>
                </a:solidFill>
                <a:latin typeface="+mn-ea"/>
              </a:rPr>
              <a:t>）契約解除料</a:t>
            </a:r>
          </a:p>
        </p:txBody>
      </p:sp>
      <p:sp>
        <p:nvSpPr>
          <p:cNvPr id="53" name="正方形/長方形 52"/>
          <p:cNvSpPr/>
          <p:nvPr/>
        </p:nvSpPr>
        <p:spPr>
          <a:xfrm>
            <a:off x="923683" y="3436900"/>
            <a:ext cx="1620180" cy="386708"/>
          </a:xfrm>
          <a:prstGeom prst="rect">
            <a:avLst/>
          </a:prstGeom>
          <a:no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700" dirty="0" smtClean="0">
                <a:solidFill>
                  <a:schemeClr val="bg1"/>
                </a:solidFill>
                <a:latin typeface="+mn-ea"/>
              </a:rPr>
              <a:t>(</a:t>
            </a:r>
            <a:r>
              <a:rPr kumimoji="1" lang="ja-JP" altLang="en-US" sz="700" dirty="0" smtClean="0">
                <a:solidFill>
                  <a:schemeClr val="bg1"/>
                </a:solidFill>
                <a:latin typeface="+mn-ea"/>
              </a:rPr>
              <a:t>例：</a:t>
            </a:r>
            <a:r>
              <a:rPr kumimoji="1" lang="en-US" altLang="ja-JP" sz="700" dirty="0" smtClean="0">
                <a:solidFill>
                  <a:schemeClr val="bg1"/>
                </a:solidFill>
                <a:latin typeface="+mn-ea"/>
              </a:rPr>
              <a:t>au</a:t>
            </a:r>
            <a:r>
              <a:rPr kumimoji="1" lang="ja-JP" altLang="en-US" sz="700" dirty="0" smtClean="0">
                <a:solidFill>
                  <a:schemeClr val="bg1"/>
                </a:solidFill>
                <a:latin typeface="+mn-ea"/>
              </a:rPr>
              <a:t>ひかりホーム</a:t>
            </a:r>
            <a:r>
              <a:rPr kumimoji="1" lang="en-US" altLang="ja-JP" sz="700" dirty="0" smtClean="0">
                <a:solidFill>
                  <a:schemeClr val="bg1"/>
                </a:solidFill>
                <a:latin typeface="+mn-ea"/>
              </a:rPr>
              <a:t>)</a:t>
            </a:r>
          </a:p>
          <a:p>
            <a:r>
              <a:rPr lang="en-US" altLang="ja-JP" sz="700" dirty="0" smtClean="0">
                <a:solidFill>
                  <a:schemeClr val="bg1"/>
                </a:solidFill>
                <a:latin typeface="+mn-ea"/>
              </a:rPr>
              <a:t>(</a:t>
            </a:r>
            <a:r>
              <a:rPr lang="ja-JP" altLang="en-US" sz="700" dirty="0" smtClean="0">
                <a:solidFill>
                  <a:schemeClr val="bg1"/>
                </a:solidFill>
                <a:latin typeface="+mn-ea"/>
              </a:rPr>
              <a:t>例：ずっとギガトクプラン</a:t>
            </a:r>
            <a:r>
              <a:rPr lang="en-US" altLang="ja-JP" sz="700" dirty="0" smtClean="0">
                <a:solidFill>
                  <a:schemeClr val="bg1"/>
                </a:solidFill>
                <a:latin typeface="+mn-ea"/>
              </a:rPr>
              <a:t>)</a:t>
            </a:r>
          </a:p>
          <a:p>
            <a:r>
              <a:rPr kumimoji="1" lang="en-US" altLang="ja-JP" sz="700" dirty="0" smtClean="0">
                <a:solidFill>
                  <a:schemeClr val="bg1"/>
                </a:solidFill>
                <a:latin typeface="+mn-ea"/>
              </a:rPr>
              <a:t>(</a:t>
            </a:r>
            <a:r>
              <a:rPr kumimoji="1" lang="ja-JP" altLang="en-US" sz="700" dirty="0" smtClean="0">
                <a:solidFill>
                  <a:schemeClr val="bg1"/>
                </a:solidFill>
                <a:latin typeface="+mn-ea"/>
              </a:rPr>
              <a:t>例：</a:t>
            </a:r>
            <a:r>
              <a:rPr kumimoji="1" lang="en-US" altLang="ja-JP" sz="700" dirty="0" smtClean="0">
                <a:solidFill>
                  <a:schemeClr val="bg1"/>
                </a:solidFill>
                <a:latin typeface="+mn-ea"/>
              </a:rPr>
              <a:t>3</a:t>
            </a:r>
            <a:r>
              <a:rPr kumimoji="1" lang="ja-JP" altLang="en-US" sz="700" dirty="0" smtClean="0">
                <a:solidFill>
                  <a:schemeClr val="bg1"/>
                </a:solidFill>
                <a:latin typeface="+mn-ea"/>
              </a:rPr>
              <a:t>年</a:t>
            </a:r>
            <a:r>
              <a:rPr kumimoji="1" lang="en-US" altLang="ja-JP" sz="700" dirty="0" smtClean="0">
                <a:solidFill>
                  <a:schemeClr val="bg1"/>
                </a:solidFill>
                <a:latin typeface="+mn-ea"/>
              </a:rPr>
              <a:t>)</a:t>
            </a:r>
          </a:p>
          <a:p>
            <a:r>
              <a:rPr lang="en-US" altLang="ja-JP" sz="700" dirty="0" smtClean="0">
                <a:solidFill>
                  <a:schemeClr val="bg1"/>
                </a:solidFill>
                <a:latin typeface="+mn-ea"/>
              </a:rPr>
              <a:t>(</a:t>
            </a:r>
            <a:r>
              <a:rPr lang="ja-JP" altLang="en-US" sz="700" dirty="0" smtClean="0">
                <a:solidFill>
                  <a:schemeClr val="bg1"/>
                </a:solidFill>
                <a:latin typeface="+mn-ea"/>
              </a:rPr>
              <a:t>例：</a:t>
            </a:r>
            <a:r>
              <a:rPr lang="en-US" altLang="ja-JP" sz="700" dirty="0" smtClean="0">
                <a:solidFill>
                  <a:schemeClr val="bg1"/>
                </a:solidFill>
                <a:latin typeface="+mn-ea"/>
              </a:rPr>
              <a:t>16,500</a:t>
            </a:r>
            <a:r>
              <a:rPr lang="ja-JP" altLang="en-US" sz="700" dirty="0" smtClean="0">
                <a:solidFill>
                  <a:schemeClr val="bg1"/>
                </a:solidFill>
                <a:latin typeface="+mn-ea"/>
              </a:rPr>
              <a:t>円</a:t>
            </a:r>
            <a:r>
              <a:rPr lang="en-US" altLang="ja-JP" sz="700" dirty="0" smtClean="0">
                <a:solidFill>
                  <a:schemeClr val="bg1"/>
                </a:solidFill>
                <a:latin typeface="+mn-ea"/>
              </a:rPr>
              <a:t>)</a:t>
            </a:r>
            <a:endParaRPr kumimoji="1" lang="ja-JP" altLang="en-US" sz="700" dirty="0" smtClean="0">
              <a:solidFill>
                <a:schemeClr val="bg1"/>
              </a:solidFill>
              <a:latin typeface="+mn-ea"/>
            </a:endParaRPr>
          </a:p>
        </p:txBody>
      </p:sp>
      <p:sp>
        <p:nvSpPr>
          <p:cNvPr id="54" name="正方形/長方形 53"/>
          <p:cNvSpPr/>
          <p:nvPr/>
        </p:nvSpPr>
        <p:spPr>
          <a:xfrm>
            <a:off x="1425380" y="3020643"/>
            <a:ext cx="540060" cy="152632"/>
          </a:xfrm>
          <a:prstGeom prst="rect">
            <a:avLst/>
          </a:prstGeom>
          <a:noFill/>
          <a:ln w="19050">
            <a:solidFill>
              <a:srgbClr val="0070C0"/>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smtClean="0">
              <a:solidFill>
                <a:schemeClr val="bg1"/>
              </a:solidFill>
              <a:latin typeface="+mn-ea"/>
            </a:endParaRPr>
          </a:p>
        </p:txBody>
      </p:sp>
      <p:sp>
        <p:nvSpPr>
          <p:cNvPr id="47" name="正方形/長方形 46"/>
          <p:cNvSpPr/>
          <p:nvPr/>
        </p:nvSpPr>
        <p:spPr>
          <a:xfrm>
            <a:off x="4688642" y="2774124"/>
            <a:ext cx="4139696" cy="1091723"/>
          </a:xfrm>
          <a:prstGeom prst="rect">
            <a:avLst/>
          </a:prstGeom>
          <a:noFill/>
          <a:ln w="19050">
            <a:solidFill>
              <a:schemeClr val="bg1">
                <a:lumMod val="50000"/>
              </a:schemeClr>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en-US" altLang="ja-JP" sz="800" b="1" dirty="0" smtClean="0">
                <a:solidFill>
                  <a:schemeClr val="tx1"/>
                </a:solidFill>
                <a:latin typeface="+mn-ea"/>
                <a:cs typeface="Times New Roman" panose="02020603050405020304" pitchFamily="18" charset="0"/>
              </a:rPr>
              <a:t>【KDDI</a:t>
            </a:r>
            <a:r>
              <a:rPr lang="ja-JP" altLang="ja-JP" sz="800" b="1" dirty="0">
                <a:solidFill>
                  <a:schemeClr val="tx1"/>
                </a:solidFill>
                <a:latin typeface="+mn-ea"/>
                <a:cs typeface="Times New Roman" panose="02020603050405020304" pitchFamily="18" charset="0"/>
              </a:rPr>
              <a:t>制作・</a:t>
            </a:r>
            <a:r>
              <a:rPr lang="en-US" altLang="ja-JP" sz="800" b="1" dirty="0">
                <a:solidFill>
                  <a:schemeClr val="tx1"/>
                </a:solidFill>
                <a:latin typeface="+mn-ea"/>
                <a:cs typeface="Times New Roman" panose="02020603050405020304" pitchFamily="18" charset="0"/>
              </a:rPr>
              <a:t>CATV</a:t>
            </a:r>
            <a:r>
              <a:rPr lang="ja-JP" altLang="en-US" sz="800" b="1" dirty="0">
                <a:solidFill>
                  <a:schemeClr val="tx1"/>
                </a:solidFill>
                <a:latin typeface="+mn-ea"/>
                <a:cs typeface="Times New Roman" panose="02020603050405020304" pitchFamily="18" charset="0"/>
              </a:rPr>
              <a:t>様</a:t>
            </a:r>
            <a:r>
              <a:rPr lang="ja-JP" altLang="ja-JP" sz="800" b="1" dirty="0">
                <a:solidFill>
                  <a:schemeClr val="tx1"/>
                </a:solidFill>
                <a:latin typeface="+mn-ea"/>
                <a:cs typeface="Times New Roman" panose="02020603050405020304" pitchFamily="18" charset="0"/>
              </a:rPr>
              <a:t>使用</a:t>
            </a:r>
            <a:r>
              <a:rPr lang="ja-JP" altLang="ja-JP" sz="800" b="1" dirty="0" smtClean="0">
                <a:solidFill>
                  <a:schemeClr val="tx1"/>
                </a:solidFill>
                <a:latin typeface="+mn-ea"/>
                <a:cs typeface="Times New Roman" panose="02020603050405020304" pitchFamily="18" charset="0"/>
              </a:rPr>
              <a:t>ツール</a:t>
            </a:r>
            <a:r>
              <a:rPr lang="en-US" altLang="ja-JP" sz="800" b="1" dirty="0" smtClean="0">
                <a:solidFill>
                  <a:schemeClr val="tx1"/>
                </a:solidFill>
                <a:latin typeface="+mn-ea"/>
                <a:cs typeface="Times New Roman" panose="02020603050405020304" pitchFamily="18" charset="0"/>
              </a:rPr>
              <a:t>(au</a:t>
            </a:r>
            <a:r>
              <a:rPr lang="ja-JP" altLang="ja-JP" sz="800" b="1" dirty="0">
                <a:solidFill>
                  <a:schemeClr val="tx1"/>
                </a:solidFill>
                <a:latin typeface="+mn-ea"/>
                <a:cs typeface="Times New Roman" panose="02020603050405020304" pitchFamily="18" charset="0"/>
              </a:rPr>
              <a:t>勧奨チラシ</a:t>
            </a:r>
            <a:r>
              <a:rPr lang="en-US" altLang="ja-JP" sz="800" b="1" dirty="0" smtClean="0">
                <a:solidFill>
                  <a:schemeClr val="tx1"/>
                </a:solidFill>
                <a:latin typeface="+mn-ea"/>
                <a:cs typeface="Times New Roman" panose="02020603050405020304" pitchFamily="18" charset="0"/>
              </a:rPr>
              <a:t>)</a:t>
            </a:r>
            <a:r>
              <a:rPr lang="ja-JP" altLang="en-US" sz="800" b="1" dirty="0" smtClean="0">
                <a:solidFill>
                  <a:schemeClr val="tx1"/>
                </a:solidFill>
                <a:latin typeface="+mn-ea"/>
                <a:cs typeface="Times New Roman" panose="02020603050405020304" pitchFamily="18" charset="0"/>
              </a:rPr>
              <a:t>の場合、以下注釈に変更してください</a:t>
            </a:r>
            <a:r>
              <a:rPr lang="en-US" altLang="ja-JP" sz="800" b="1" dirty="0" smtClean="0">
                <a:solidFill>
                  <a:schemeClr val="tx1"/>
                </a:solidFill>
                <a:latin typeface="+mn-ea"/>
                <a:cs typeface="Times New Roman" panose="02020603050405020304" pitchFamily="18" charset="0"/>
              </a:rPr>
              <a:t>】</a:t>
            </a:r>
            <a:endParaRPr lang="en-US" altLang="ja-JP" sz="800" b="1" dirty="0" smtClean="0">
              <a:solidFill>
                <a:schemeClr val="tx1"/>
              </a:solidFill>
              <a:latin typeface="+mn-ea"/>
              <a:cs typeface="Meiryo UI" panose="020B0604030504040204" pitchFamily="50" charset="-128"/>
            </a:endParaRPr>
          </a:p>
          <a:p>
            <a:r>
              <a:rPr lang="en-US" altLang="ja-JP" sz="800" dirty="0" smtClean="0">
                <a:solidFill>
                  <a:srgbClr val="FF0000"/>
                </a:solidFill>
                <a:latin typeface="+mn-ea"/>
                <a:cs typeface="Meiryo UI" panose="020B0604030504040204" pitchFamily="50" charset="-128"/>
              </a:rPr>
              <a:t>※</a:t>
            </a:r>
            <a:r>
              <a:rPr lang="ja-JP" altLang="en-US" sz="800" dirty="0" smtClean="0">
                <a:solidFill>
                  <a:srgbClr val="FF0000"/>
                </a:solidFill>
                <a:latin typeface="+mn-ea"/>
                <a:cs typeface="Meiryo UI" panose="020B0604030504040204" pitchFamily="50" charset="-128"/>
              </a:rPr>
              <a:t>別途</a:t>
            </a:r>
            <a:r>
              <a:rPr lang="ja-JP" altLang="en-US" sz="800" dirty="0">
                <a:solidFill>
                  <a:srgbClr val="FF0000"/>
                </a:solidFill>
                <a:latin typeface="+mn-ea"/>
                <a:cs typeface="Meiryo UI" panose="020B0604030504040204" pitchFamily="50" charset="-128"/>
              </a:rPr>
              <a:t>利用料・オプション料がかかります。インターネットサービス解約時に、ご契約期間に応じて契約解除料が発生する場合があります</a:t>
            </a:r>
            <a:r>
              <a:rPr lang="ja-JP" altLang="en-US" sz="800" dirty="0" smtClean="0">
                <a:solidFill>
                  <a:srgbClr val="FF0000"/>
                </a:solidFill>
                <a:latin typeface="+mn-ea"/>
                <a:cs typeface="Meiryo UI" panose="020B0604030504040204" pitchFamily="50" charset="-128"/>
              </a:rPr>
              <a:t>。</a:t>
            </a:r>
            <a:r>
              <a:rPr lang="en-US" altLang="ja-JP" sz="800" dirty="0" smtClean="0">
                <a:solidFill>
                  <a:srgbClr val="FF0000"/>
                </a:solidFill>
                <a:latin typeface="+mn-ea"/>
                <a:cs typeface="Meiryo UI" panose="020B0604030504040204" pitchFamily="50" charset="-128"/>
              </a:rPr>
              <a:t>(</a:t>
            </a:r>
            <a:r>
              <a:rPr lang="ja-JP" altLang="en-US" sz="800" dirty="0" smtClean="0">
                <a:solidFill>
                  <a:srgbClr val="FF0000"/>
                </a:solidFill>
                <a:latin typeface="+mn-ea"/>
                <a:cs typeface="Meiryo UI" panose="020B0604030504040204" pitchFamily="50" charset="-128"/>
              </a:rPr>
              <a:t>例</a:t>
            </a:r>
            <a:r>
              <a:rPr lang="ja-JP" altLang="en-US" sz="800" dirty="0">
                <a:solidFill>
                  <a:srgbClr val="FF0000"/>
                </a:solidFill>
                <a:latin typeface="+mn-ea"/>
                <a:cs typeface="Meiryo UI" panose="020B0604030504040204" pitchFamily="50" charset="-128"/>
              </a:rPr>
              <a:t>：</a:t>
            </a:r>
            <a:r>
              <a:rPr lang="en-US" altLang="ja-JP" sz="800" dirty="0">
                <a:solidFill>
                  <a:srgbClr val="FF0000"/>
                </a:solidFill>
                <a:latin typeface="+mn-ea"/>
                <a:cs typeface="Meiryo UI" panose="020B0604030504040204" pitchFamily="50" charset="-128"/>
              </a:rPr>
              <a:t>au</a:t>
            </a:r>
            <a:r>
              <a:rPr lang="ja-JP" altLang="en-US" sz="800" dirty="0">
                <a:solidFill>
                  <a:srgbClr val="FF0000"/>
                </a:solidFill>
                <a:latin typeface="+mn-ea"/>
                <a:cs typeface="Meiryo UI" panose="020B0604030504040204" pitchFamily="50" charset="-128"/>
              </a:rPr>
              <a:t>ひかりホーム・ずっとギガ得プランの場合 契約期間</a:t>
            </a:r>
            <a:r>
              <a:rPr lang="en-US" altLang="ja-JP" sz="800" dirty="0">
                <a:solidFill>
                  <a:srgbClr val="FF0000"/>
                </a:solidFill>
                <a:latin typeface="+mn-ea"/>
                <a:cs typeface="Meiryo UI" panose="020B0604030504040204" pitchFamily="50" charset="-128"/>
              </a:rPr>
              <a:t>3</a:t>
            </a:r>
            <a:r>
              <a:rPr lang="ja-JP" altLang="en-US" sz="800" dirty="0">
                <a:solidFill>
                  <a:srgbClr val="FF0000"/>
                </a:solidFill>
                <a:latin typeface="+mn-ea"/>
                <a:cs typeface="Meiryo UI" panose="020B0604030504040204" pitchFamily="50" charset="-128"/>
              </a:rPr>
              <a:t>年、契約</a:t>
            </a:r>
            <a:r>
              <a:rPr lang="ja-JP" altLang="en-US" sz="800" dirty="0" smtClean="0">
                <a:solidFill>
                  <a:srgbClr val="FF0000"/>
                </a:solidFill>
                <a:latin typeface="+mn-ea"/>
                <a:cs typeface="Meiryo UI" panose="020B0604030504040204" pitchFamily="50" charset="-128"/>
              </a:rPr>
              <a:t>解除料</a:t>
            </a:r>
            <a:r>
              <a:rPr lang="en-US" altLang="ja-JP" sz="800" dirty="0" smtClean="0">
                <a:solidFill>
                  <a:srgbClr val="FF0000"/>
                </a:solidFill>
                <a:latin typeface="+mn-ea"/>
                <a:cs typeface="Meiryo UI" panose="020B0604030504040204" pitchFamily="50" charset="-128"/>
              </a:rPr>
              <a:t>16,500</a:t>
            </a:r>
            <a:r>
              <a:rPr lang="ja-JP" altLang="en-US" sz="800" dirty="0" smtClean="0">
                <a:solidFill>
                  <a:srgbClr val="FF0000"/>
                </a:solidFill>
                <a:latin typeface="+mn-ea"/>
                <a:cs typeface="Meiryo UI" panose="020B0604030504040204" pitchFamily="50" charset="-128"/>
              </a:rPr>
              <a:t>円。弊社提供プランの</a:t>
            </a:r>
            <a:r>
              <a:rPr lang="ja-JP" altLang="en-US" sz="800" dirty="0" smtClean="0">
                <a:solidFill>
                  <a:srgbClr val="FF0000"/>
                </a:solidFill>
                <a:latin typeface="+mn-ea"/>
              </a:rPr>
              <a:t>具体的な契約期間・契約解除料などは、弊社ホームページにてご確認ください。）</a:t>
            </a:r>
            <a:endParaRPr kumimoji="1" lang="ja-JP" altLang="en-US" sz="800" dirty="0" smtClean="0">
              <a:solidFill>
                <a:srgbClr val="FF0000"/>
              </a:solidFill>
              <a:latin typeface="+mn-ea"/>
            </a:endParaRPr>
          </a:p>
        </p:txBody>
      </p:sp>
      <p:sp>
        <p:nvSpPr>
          <p:cNvPr id="49" name="正方形/長方形 48"/>
          <p:cNvSpPr/>
          <p:nvPr/>
        </p:nvSpPr>
        <p:spPr>
          <a:xfrm>
            <a:off x="2636785" y="3009066"/>
            <a:ext cx="405755" cy="152632"/>
          </a:xfrm>
          <a:prstGeom prst="rect">
            <a:avLst/>
          </a:prstGeom>
          <a:noFill/>
          <a:ln w="19050">
            <a:solidFill>
              <a:srgbClr val="0070C0"/>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smtClean="0">
              <a:solidFill>
                <a:schemeClr val="bg1"/>
              </a:solidFill>
              <a:latin typeface="+mn-ea"/>
            </a:endParaRPr>
          </a:p>
        </p:txBody>
      </p:sp>
      <p:sp>
        <p:nvSpPr>
          <p:cNvPr id="50" name="正方形/長方形 49"/>
          <p:cNvSpPr/>
          <p:nvPr/>
        </p:nvSpPr>
        <p:spPr>
          <a:xfrm>
            <a:off x="3761910" y="3014430"/>
            <a:ext cx="405755" cy="152632"/>
          </a:xfrm>
          <a:prstGeom prst="rect">
            <a:avLst/>
          </a:prstGeom>
          <a:noFill/>
          <a:ln w="19050">
            <a:solidFill>
              <a:srgbClr val="0070C0"/>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smtClean="0">
              <a:solidFill>
                <a:schemeClr val="bg1"/>
              </a:solidFill>
              <a:latin typeface="+mn-ea"/>
            </a:endParaRPr>
          </a:p>
        </p:txBody>
      </p:sp>
      <p:sp>
        <p:nvSpPr>
          <p:cNvPr id="4" name="正方形/長方形 3"/>
          <p:cNvSpPr/>
          <p:nvPr/>
        </p:nvSpPr>
        <p:spPr>
          <a:xfrm>
            <a:off x="109996" y="2773602"/>
            <a:ext cx="4501477" cy="1092245"/>
          </a:xfrm>
          <a:prstGeom prst="rect">
            <a:avLst/>
          </a:prstGeom>
          <a:noFill/>
          <a:ln w="19050">
            <a:solidFill>
              <a:schemeClr val="bg1">
                <a:lumMod val="50000"/>
              </a:schemeClr>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smtClean="0">
              <a:solidFill>
                <a:schemeClr val="bg1"/>
              </a:solidFill>
            </a:endParaRPr>
          </a:p>
        </p:txBody>
      </p:sp>
      <p:sp>
        <p:nvSpPr>
          <p:cNvPr id="44" name="正方形/長方形 43"/>
          <p:cNvSpPr/>
          <p:nvPr/>
        </p:nvSpPr>
        <p:spPr>
          <a:xfrm>
            <a:off x="305993" y="4476628"/>
            <a:ext cx="8456616" cy="257342"/>
          </a:xfrm>
          <a:prstGeom prst="rect">
            <a:avLst/>
          </a:prstGeom>
          <a:noFill/>
          <a:ln w="6350">
            <a:solidFill>
              <a:srgbClr val="0070C0"/>
            </a:solidFill>
            <a:prstDash val="dash"/>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smtClean="0">
              <a:solidFill>
                <a:schemeClr val="bg1"/>
              </a:solidFill>
            </a:endParaRPr>
          </a:p>
        </p:txBody>
      </p:sp>
      <p:sp>
        <p:nvSpPr>
          <p:cNvPr id="46" name="線吹き出し 1 (枠付き) 35"/>
          <p:cNvSpPr>
            <a:spLocks/>
          </p:cNvSpPr>
          <p:nvPr/>
        </p:nvSpPr>
        <p:spPr bwMode="auto">
          <a:xfrm>
            <a:off x="7887737" y="4381597"/>
            <a:ext cx="1075510" cy="121616"/>
          </a:xfrm>
          <a:prstGeom prst="borderCallout1">
            <a:avLst>
              <a:gd name="adj1" fmla="val 110443"/>
              <a:gd name="adj2" fmla="val -8162"/>
              <a:gd name="adj3" fmla="val 52653"/>
              <a:gd name="adj4" fmla="val 3707"/>
            </a:avLst>
          </a:prstGeom>
          <a:solidFill>
            <a:srgbClr val="0070C0"/>
          </a:solidFill>
          <a:ln w="12700" algn="ctr">
            <a:solidFill>
              <a:srgbClr val="0070C0"/>
            </a:solidFill>
            <a:round/>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buNone/>
            </a:pPr>
            <a:r>
              <a:rPr lang="ja-JP" altLang="en-US" sz="800" dirty="0" smtClean="0">
                <a:solidFill>
                  <a:schemeClr val="bg1"/>
                </a:solidFill>
                <a:latin typeface="+mn-ea"/>
                <a:ea typeface="+mn-ea"/>
              </a:rPr>
              <a:t>スペースにより省略可</a:t>
            </a:r>
            <a:endParaRPr lang="en-US" altLang="ja-JP" sz="800" dirty="0">
              <a:solidFill>
                <a:schemeClr val="bg1"/>
              </a:solidFill>
              <a:latin typeface="+mn-ea"/>
              <a:ea typeface="+mn-ea"/>
              <a:cs typeface="Meiryo UI" panose="020B0604030504040204" pitchFamily="50" charset="-128"/>
            </a:endParaRPr>
          </a:p>
        </p:txBody>
      </p:sp>
      <p:sp>
        <p:nvSpPr>
          <p:cNvPr id="48" name="正方形/長方形 47"/>
          <p:cNvSpPr/>
          <p:nvPr/>
        </p:nvSpPr>
        <p:spPr>
          <a:xfrm>
            <a:off x="341530" y="5639319"/>
            <a:ext cx="8203064" cy="524879"/>
          </a:xfrm>
          <a:prstGeom prst="rect">
            <a:avLst/>
          </a:prstGeom>
          <a:solidFill>
            <a:schemeClr val="bg1">
              <a:lumMod val="85000"/>
            </a:schemeClr>
          </a:solidFill>
          <a:ln w="6350">
            <a:solidFill>
              <a:schemeClr val="tx1"/>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b="1" dirty="0">
                <a:solidFill>
                  <a:schemeClr val="tx1"/>
                </a:solidFill>
                <a:latin typeface="+mn-ea"/>
              </a:rPr>
              <a:t>次</a:t>
            </a:r>
            <a:r>
              <a:rPr lang="ja-JP" altLang="en-US" b="1" dirty="0" smtClean="0">
                <a:solidFill>
                  <a:schemeClr val="tx1"/>
                </a:solidFill>
                <a:latin typeface="+mn-ea"/>
              </a:rPr>
              <a:t>ページに続く</a:t>
            </a:r>
            <a:endParaRPr lang="en-US" altLang="ja-JP" sz="1600" dirty="0" smtClean="0">
              <a:solidFill>
                <a:schemeClr val="tx1"/>
              </a:solidFill>
              <a:latin typeface="+mn-ea"/>
            </a:endParaRPr>
          </a:p>
        </p:txBody>
      </p:sp>
      <p:sp>
        <p:nvSpPr>
          <p:cNvPr id="32" name="正方形/長方形 31"/>
          <p:cNvSpPr/>
          <p:nvPr/>
        </p:nvSpPr>
        <p:spPr>
          <a:xfrm>
            <a:off x="2400561" y="3458770"/>
            <a:ext cx="2036424" cy="338284"/>
          </a:xfrm>
          <a:prstGeom prst="rect">
            <a:avLst/>
          </a:prstGeom>
          <a:solidFill>
            <a:schemeClr val="bg1"/>
          </a:solid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700" dirty="0" smtClean="0">
                <a:solidFill>
                  <a:srgbClr val="002855"/>
                </a:solidFill>
                <a:latin typeface="+mn-ea"/>
              </a:rPr>
              <a:t>“</a:t>
            </a:r>
            <a:r>
              <a:rPr kumimoji="1" lang="ja-JP" altLang="en-US" sz="700" dirty="0" smtClean="0">
                <a:solidFill>
                  <a:srgbClr val="002855"/>
                </a:solidFill>
                <a:latin typeface="+mn-ea"/>
              </a:rPr>
              <a:t>契約解除料</a:t>
            </a:r>
            <a:r>
              <a:rPr kumimoji="1" lang="en-US" altLang="ja-JP" sz="700" dirty="0" smtClean="0">
                <a:solidFill>
                  <a:srgbClr val="002855"/>
                </a:solidFill>
                <a:latin typeface="+mn-ea"/>
              </a:rPr>
              <a:t>”</a:t>
            </a:r>
            <a:r>
              <a:rPr kumimoji="1" lang="ja-JP" altLang="en-US" sz="700" dirty="0" smtClean="0">
                <a:solidFill>
                  <a:srgbClr val="002855"/>
                </a:solidFill>
                <a:latin typeface="+mn-ea"/>
              </a:rPr>
              <a:t>などの表現は貴社のご提供内容に</a:t>
            </a:r>
            <a:endParaRPr kumimoji="1" lang="en-US" altLang="ja-JP" sz="700" dirty="0" smtClean="0">
              <a:solidFill>
                <a:srgbClr val="002855"/>
              </a:solidFill>
              <a:latin typeface="+mn-ea"/>
            </a:endParaRPr>
          </a:p>
          <a:p>
            <a:pPr algn="ctr"/>
            <a:r>
              <a:rPr kumimoji="1" lang="ja-JP" altLang="en-US" sz="700" dirty="0" smtClean="0">
                <a:solidFill>
                  <a:srgbClr val="002855"/>
                </a:solidFill>
                <a:latin typeface="+mn-ea"/>
              </a:rPr>
              <a:t>合わせ修正ください。</a:t>
            </a:r>
            <a:r>
              <a:rPr kumimoji="1" lang="en-US" altLang="ja-JP" sz="700" dirty="0" smtClean="0">
                <a:solidFill>
                  <a:srgbClr val="002855"/>
                </a:solidFill>
                <a:latin typeface="+mn-ea"/>
              </a:rPr>
              <a:t>(”</a:t>
            </a:r>
            <a:r>
              <a:rPr kumimoji="1" lang="ja-JP" altLang="en-US" sz="700" dirty="0" smtClean="0">
                <a:solidFill>
                  <a:srgbClr val="002855"/>
                </a:solidFill>
                <a:latin typeface="+mn-ea"/>
              </a:rPr>
              <a:t>契約違約金</a:t>
            </a:r>
            <a:r>
              <a:rPr kumimoji="1" lang="en-US" altLang="ja-JP" sz="700" dirty="0" smtClean="0">
                <a:solidFill>
                  <a:srgbClr val="002855"/>
                </a:solidFill>
                <a:latin typeface="+mn-ea"/>
              </a:rPr>
              <a:t>”</a:t>
            </a:r>
            <a:r>
              <a:rPr kumimoji="1" lang="ja-JP" altLang="en-US" sz="700" dirty="0" smtClean="0">
                <a:solidFill>
                  <a:srgbClr val="002855"/>
                </a:solidFill>
                <a:latin typeface="+mn-ea"/>
              </a:rPr>
              <a:t>など）</a:t>
            </a:r>
          </a:p>
        </p:txBody>
      </p:sp>
      <p:sp>
        <p:nvSpPr>
          <p:cNvPr id="2" name="正方形/長方形 1"/>
          <p:cNvSpPr/>
          <p:nvPr/>
        </p:nvSpPr>
        <p:spPr>
          <a:xfrm>
            <a:off x="4279112" y="1892038"/>
            <a:ext cx="922958" cy="222452"/>
          </a:xfrm>
          <a:prstGeom prst="rect">
            <a:avLst/>
          </a:prstGeom>
          <a:noFill/>
          <a:ln w="19050">
            <a:solidFill>
              <a:srgbClr val="0070C0"/>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smtClean="0">
              <a:solidFill>
                <a:schemeClr val="bg1"/>
              </a:solidFill>
            </a:endParaRPr>
          </a:p>
        </p:txBody>
      </p:sp>
      <p:sp>
        <p:nvSpPr>
          <p:cNvPr id="3" name="正方形/長方形 2"/>
          <p:cNvSpPr/>
          <p:nvPr/>
        </p:nvSpPr>
        <p:spPr>
          <a:xfrm>
            <a:off x="7902467" y="1585946"/>
            <a:ext cx="1237638" cy="138840"/>
          </a:xfrm>
          <a:prstGeom prst="rect">
            <a:avLst/>
          </a:prstGeom>
          <a:solidFill>
            <a:srgbClr val="0070C0"/>
          </a:solidFill>
          <a:ln w="19050">
            <a:solidFill>
              <a:srgbClr val="0070C0"/>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000" dirty="0" smtClean="0">
                <a:solidFill>
                  <a:schemeClr val="bg1"/>
                </a:solidFill>
              </a:rPr>
              <a:t>KDDI</a:t>
            </a:r>
            <a:r>
              <a:rPr kumimoji="1" lang="ja-JP" altLang="en-US" sz="1000" dirty="0" smtClean="0">
                <a:solidFill>
                  <a:schemeClr val="bg1"/>
                </a:solidFill>
              </a:rPr>
              <a:t>制作の場合</a:t>
            </a:r>
          </a:p>
        </p:txBody>
      </p:sp>
      <p:sp>
        <p:nvSpPr>
          <p:cNvPr id="35" name="線吹き出し 1 (枠付き) 35"/>
          <p:cNvSpPr>
            <a:spLocks/>
          </p:cNvSpPr>
          <p:nvPr/>
        </p:nvSpPr>
        <p:spPr bwMode="auto">
          <a:xfrm>
            <a:off x="335124" y="1380049"/>
            <a:ext cx="2745305" cy="326565"/>
          </a:xfrm>
          <a:prstGeom prst="borderCallout1">
            <a:avLst>
              <a:gd name="adj1" fmla="val 93688"/>
              <a:gd name="adj2" fmla="val 82986"/>
              <a:gd name="adj3" fmla="val 192388"/>
              <a:gd name="adj4" fmla="val 153016"/>
            </a:avLst>
          </a:prstGeom>
          <a:solidFill>
            <a:srgbClr val="0070C0"/>
          </a:solidFill>
          <a:ln w="12700" algn="ctr">
            <a:solidFill>
              <a:srgbClr val="0070C0"/>
            </a:solidFill>
            <a:round/>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a:buNone/>
              <a:defRPr/>
            </a:pPr>
            <a:r>
              <a:rPr lang="ja-JP" altLang="en-US" sz="800" dirty="0" smtClean="0">
                <a:solidFill>
                  <a:schemeClr val="bg1"/>
                </a:solidFill>
                <a:latin typeface="+mn-ea"/>
                <a:ea typeface="+mn-ea"/>
              </a:rPr>
              <a:t>スマートバリュー対象となるサービスの組み合わせを</a:t>
            </a:r>
            <a:r>
              <a:rPr lang="ja-JP" altLang="en-US" sz="800" dirty="0">
                <a:solidFill>
                  <a:schemeClr val="bg1"/>
                </a:solidFill>
                <a:latin typeface="+mn-ea"/>
                <a:ea typeface="+mn-ea"/>
              </a:rPr>
              <a:t>記載</a:t>
            </a:r>
            <a:r>
              <a:rPr lang="ja-JP" altLang="en-US" sz="800" dirty="0" smtClean="0">
                <a:solidFill>
                  <a:schemeClr val="bg1"/>
                </a:solidFill>
                <a:latin typeface="+mn-ea"/>
                <a:ea typeface="+mn-ea"/>
              </a:rPr>
              <a:t>ください。</a:t>
            </a:r>
            <a:endParaRPr lang="en-US" altLang="ja-JP" sz="800" dirty="0" smtClean="0">
              <a:solidFill>
                <a:schemeClr val="bg1"/>
              </a:solidFill>
              <a:latin typeface="+mn-ea"/>
              <a:ea typeface="+mn-ea"/>
            </a:endParaRPr>
          </a:p>
          <a:p>
            <a:pPr algn="ctr">
              <a:buNone/>
              <a:defRPr/>
            </a:pPr>
            <a:r>
              <a:rPr lang="en-US" altLang="ja-JP" sz="800" dirty="0" smtClean="0">
                <a:solidFill>
                  <a:schemeClr val="bg1"/>
                </a:solidFill>
                <a:latin typeface="+mn-ea"/>
                <a:ea typeface="+mn-ea"/>
              </a:rPr>
              <a:t>(</a:t>
            </a:r>
            <a:r>
              <a:rPr lang="ja-JP" altLang="en-US" sz="800" dirty="0" smtClean="0">
                <a:solidFill>
                  <a:schemeClr val="bg1"/>
                </a:solidFill>
                <a:latin typeface="+mn-ea"/>
                <a:ea typeface="+mn-ea"/>
              </a:rPr>
              <a:t>「</a:t>
            </a:r>
            <a:r>
              <a:rPr lang="ja-JP" altLang="en-US" sz="800" dirty="0">
                <a:solidFill>
                  <a:schemeClr val="bg1"/>
                </a:solidFill>
                <a:latin typeface="+mn-ea"/>
                <a:ea typeface="+mn-ea"/>
              </a:rPr>
              <a:t>ネット＋電話</a:t>
            </a:r>
            <a:r>
              <a:rPr lang="ja-JP" altLang="en-US" sz="800" dirty="0" smtClean="0">
                <a:solidFill>
                  <a:schemeClr val="bg1"/>
                </a:solidFill>
                <a:latin typeface="+mn-ea"/>
                <a:ea typeface="+mn-ea"/>
              </a:rPr>
              <a:t>」</a:t>
            </a:r>
            <a:r>
              <a:rPr lang="en-US" altLang="ja-JP" sz="800" dirty="0" smtClean="0">
                <a:solidFill>
                  <a:schemeClr val="bg1"/>
                </a:solidFill>
                <a:latin typeface="+mn-ea"/>
                <a:ea typeface="+mn-ea"/>
              </a:rPr>
              <a:t>or</a:t>
            </a:r>
            <a:r>
              <a:rPr lang="ja-JP" altLang="en-US" sz="800" dirty="0" smtClean="0">
                <a:solidFill>
                  <a:schemeClr val="bg1"/>
                </a:solidFill>
                <a:latin typeface="+mn-ea"/>
                <a:ea typeface="+mn-ea"/>
              </a:rPr>
              <a:t>「</a:t>
            </a:r>
            <a:r>
              <a:rPr lang="ja-JP" altLang="en-US" sz="800" dirty="0">
                <a:solidFill>
                  <a:schemeClr val="bg1"/>
                </a:solidFill>
                <a:latin typeface="+mn-ea"/>
                <a:ea typeface="+mn-ea"/>
              </a:rPr>
              <a:t>ネット＋テレビ</a:t>
            </a:r>
            <a:r>
              <a:rPr lang="ja-JP" altLang="en-US" sz="800" dirty="0" smtClean="0">
                <a:solidFill>
                  <a:schemeClr val="bg1"/>
                </a:solidFill>
                <a:latin typeface="+mn-ea"/>
                <a:ea typeface="+mn-ea"/>
              </a:rPr>
              <a:t>」</a:t>
            </a:r>
            <a:r>
              <a:rPr lang="en-US" altLang="ja-JP" sz="800" dirty="0" smtClean="0">
                <a:solidFill>
                  <a:schemeClr val="bg1"/>
                </a:solidFill>
                <a:latin typeface="+mn-ea"/>
                <a:ea typeface="+mn-ea"/>
              </a:rPr>
              <a:t>or</a:t>
            </a:r>
            <a:r>
              <a:rPr lang="ja-JP" altLang="en-US" sz="800" dirty="0" smtClean="0">
                <a:solidFill>
                  <a:schemeClr val="bg1"/>
                </a:solidFill>
                <a:latin typeface="+mn-ea"/>
                <a:ea typeface="+mn-ea"/>
              </a:rPr>
              <a:t>「</a:t>
            </a:r>
            <a:r>
              <a:rPr lang="ja-JP" altLang="en-US" sz="800" dirty="0">
                <a:solidFill>
                  <a:schemeClr val="bg1"/>
                </a:solidFill>
                <a:latin typeface="+mn-ea"/>
                <a:ea typeface="+mn-ea"/>
              </a:rPr>
              <a:t>テレビ＋電話」）</a:t>
            </a:r>
          </a:p>
        </p:txBody>
      </p:sp>
      <p:sp>
        <p:nvSpPr>
          <p:cNvPr id="36" name="正方形/長方形 35"/>
          <p:cNvSpPr/>
          <p:nvPr/>
        </p:nvSpPr>
        <p:spPr>
          <a:xfrm>
            <a:off x="2366755" y="2256537"/>
            <a:ext cx="1485165" cy="244363"/>
          </a:xfrm>
          <a:prstGeom prst="rect">
            <a:avLst/>
          </a:prstGeom>
          <a:noFill/>
          <a:ln w="19050">
            <a:solidFill>
              <a:srgbClr val="0070C0"/>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smtClean="0">
              <a:solidFill>
                <a:schemeClr val="bg1"/>
              </a:solidFill>
            </a:endParaRPr>
          </a:p>
        </p:txBody>
      </p:sp>
      <p:sp>
        <p:nvSpPr>
          <p:cNvPr id="37" name="正方形/長方形 36"/>
          <p:cNvSpPr/>
          <p:nvPr/>
        </p:nvSpPr>
        <p:spPr>
          <a:xfrm>
            <a:off x="521655" y="4347841"/>
            <a:ext cx="1013785" cy="106993"/>
          </a:xfrm>
          <a:prstGeom prst="rect">
            <a:avLst/>
          </a:prstGeom>
          <a:noFill/>
          <a:ln w="6350">
            <a:solidFill>
              <a:srgbClr val="0070C0"/>
            </a:solidFill>
            <a:prstDash val="dash"/>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smtClean="0">
              <a:solidFill>
                <a:schemeClr val="bg1"/>
              </a:solidFill>
            </a:endParaRPr>
          </a:p>
        </p:txBody>
      </p:sp>
      <p:sp>
        <p:nvSpPr>
          <p:cNvPr id="38" name="正方形/長方形 37"/>
          <p:cNvSpPr/>
          <p:nvPr/>
        </p:nvSpPr>
        <p:spPr>
          <a:xfrm>
            <a:off x="67516" y="4903994"/>
            <a:ext cx="1806254" cy="207175"/>
          </a:xfrm>
          <a:prstGeom prst="rect">
            <a:avLst/>
          </a:prstGeom>
          <a:solidFill>
            <a:srgbClr val="0070C0"/>
          </a:solidFill>
          <a:ln w="9525">
            <a:solidFill>
              <a:srgbClr val="0070C0"/>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800" dirty="0" smtClean="0">
                <a:solidFill>
                  <a:schemeClr val="bg1"/>
                </a:solidFill>
              </a:rPr>
              <a:t>タブレット訴求無い場合トル可</a:t>
            </a:r>
          </a:p>
        </p:txBody>
      </p:sp>
      <p:cxnSp>
        <p:nvCxnSpPr>
          <p:cNvPr id="6" name="直線コネクタ 5"/>
          <p:cNvCxnSpPr>
            <a:stCxn id="37" idx="1"/>
          </p:cNvCxnSpPr>
          <p:nvPr/>
        </p:nvCxnSpPr>
        <p:spPr>
          <a:xfrm flipH="1">
            <a:off x="134569" y="4401338"/>
            <a:ext cx="387086" cy="502656"/>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50139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Rectangle 47"/>
          <p:cNvSpPr>
            <a:spLocks noChangeArrowheads="1"/>
          </p:cNvSpPr>
          <p:nvPr/>
        </p:nvSpPr>
        <p:spPr bwMode="auto">
          <a:xfrm>
            <a:off x="276941" y="1456400"/>
            <a:ext cx="8600716" cy="159866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65306" tIns="32653" rIns="65306" bIns="32653" anchor="ctr"/>
          <a:lstStyle>
            <a:lvl1pPr defTabSz="652463"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defTabSz="652463"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defTabSz="652463"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defTabSz="652463"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defTabSz="652463"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en-US" altLang="ja-JP" sz="800" dirty="0" smtClean="0">
              <a:latin typeface="+mn-ea"/>
              <a:ea typeface="+mn-ea"/>
            </a:endParaRPr>
          </a:p>
          <a:p>
            <a:pPr>
              <a:spcBef>
                <a:spcPct val="0"/>
              </a:spcBef>
              <a:buNone/>
            </a:pPr>
            <a:r>
              <a:rPr lang="ja-JP" altLang="en-US" sz="800" dirty="0">
                <a:latin typeface="+mn-ea"/>
                <a:ea typeface="+mn-ea"/>
              </a:rPr>
              <a:t>★</a:t>
            </a:r>
            <a:r>
              <a:rPr lang="en-US" altLang="ja-JP" sz="800" dirty="0">
                <a:latin typeface="+mn-ea"/>
                <a:ea typeface="+mn-ea"/>
              </a:rPr>
              <a:t>1</a:t>
            </a:r>
            <a:r>
              <a:rPr lang="ja-JP" altLang="en-US" sz="800" dirty="0">
                <a:latin typeface="+mn-ea"/>
                <a:ea typeface="+mn-ea"/>
              </a:rPr>
              <a:t>：「ネット＋電話」、「ネット＋テレビ」、「テレビ＋電話」を同一のご自宅のインターネットサービスでご加入の場合に限ります</a:t>
            </a:r>
            <a:r>
              <a:rPr lang="ja-JP" altLang="en-US" sz="800" dirty="0" smtClean="0">
                <a:latin typeface="+mn-ea"/>
                <a:ea typeface="+mn-ea"/>
              </a:rPr>
              <a:t>。</a:t>
            </a:r>
            <a:r>
              <a:rPr lang="en-US" altLang="ja-JP" sz="800" dirty="0" smtClean="0">
                <a:latin typeface="+mn-ea"/>
                <a:ea typeface="+mn-ea"/>
              </a:rPr>
              <a:t>※</a:t>
            </a:r>
            <a:r>
              <a:rPr lang="ja-JP" altLang="en-US" sz="800" dirty="0" smtClean="0">
                <a:latin typeface="+mn-ea"/>
                <a:ea typeface="+mn-ea"/>
              </a:rPr>
              <a:t>対象</a:t>
            </a:r>
            <a:r>
              <a:rPr lang="ja-JP" altLang="en-US" sz="800" dirty="0">
                <a:latin typeface="+mn-ea"/>
                <a:ea typeface="+mn-ea"/>
              </a:rPr>
              <a:t>のご自宅のインターネットサービスの詳細については、</a:t>
            </a:r>
            <a:r>
              <a:rPr lang="en-US" altLang="ja-JP" sz="800" b="1" dirty="0">
                <a:latin typeface="+mn-ea"/>
                <a:ea typeface="+mn-ea"/>
              </a:rPr>
              <a:t>au</a:t>
            </a:r>
            <a:r>
              <a:rPr lang="ja-JP" altLang="en-US" sz="800" b="1" dirty="0">
                <a:latin typeface="+mn-ea"/>
                <a:ea typeface="+mn-ea"/>
              </a:rPr>
              <a:t>取扱店スタッフ</a:t>
            </a:r>
            <a:r>
              <a:rPr lang="ja-JP" altLang="en-US" sz="800" dirty="0">
                <a:latin typeface="+mn-ea"/>
                <a:ea typeface="+mn-ea"/>
              </a:rPr>
              <a:t>または</a:t>
            </a:r>
            <a:endParaRPr lang="en-US" altLang="ja-JP" sz="800" dirty="0">
              <a:latin typeface="+mn-ea"/>
              <a:ea typeface="+mn-ea"/>
            </a:endParaRPr>
          </a:p>
          <a:p>
            <a:pPr>
              <a:spcBef>
                <a:spcPct val="0"/>
              </a:spcBef>
              <a:buNone/>
            </a:pPr>
            <a:r>
              <a:rPr lang="en-US" altLang="ja-JP" sz="800" dirty="0" smtClean="0">
                <a:latin typeface="+mn-ea"/>
                <a:ea typeface="+mn-ea"/>
              </a:rPr>
              <a:t>au</a:t>
            </a:r>
            <a:r>
              <a:rPr lang="ja-JP" altLang="en-US" sz="800" dirty="0">
                <a:latin typeface="+mn-ea"/>
                <a:ea typeface="+mn-ea"/>
              </a:rPr>
              <a:t>ホームページへご確認ください</a:t>
            </a:r>
            <a:r>
              <a:rPr lang="ja-JP" altLang="en-US" sz="800" dirty="0" smtClean="0">
                <a:latin typeface="+mn-ea"/>
                <a:ea typeface="+mn-ea"/>
              </a:rPr>
              <a:t>。</a:t>
            </a:r>
            <a:endParaRPr lang="en-US" altLang="ja-JP" sz="800" dirty="0" smtClean="0">
              <a:latin typeface="+mn-ea"/>
              <a:ea typeface="+mn-ea"/>
            </a:endParaRPr>
          </a:p>
          <a:p>
            <a:pPr>
              <a:spcBef>
                <a:spcPct val="0"/>
              </a:spcBef>
              <a:buNone/>
            </a:pPr>
            <a:endParaRPr lang="en-US" altLang="ja-JP" sz="800" dirty="0" smtClean="0">
              <a:latin typeface="+mn-ea"/>
              <a:ea typeface="+mn-ea"/>
            </a:endParaRPr>
          </a:p>
          <a:p>
            <a:pPr eaLnBrk="1" hangingPunct="1">
              <a:spcBef>
                <a:spcPct val="0"/>
              </a:spcBef>
              <a:buNone/>
            </a:pPr>
            <a:r>
              <a:rPr lang="ja-JP" altLang="en-US" sz="800" dirty="0" smtClean="0">
                <a:latin typeface="+mn-ea"/>
                <a:ea typeface="+mn-ea"/>
              </a:rPr>
              <a:t>★</a:t>
            </a:r>
            <a:r>
              <a:rPr lang="en-US" altLang="ja-JP" sz="800" dirty="0">
                <a:latin typeface="+mn-ea"/>
                <a:ea typeface="+mn-ea"/>
              </a:rPr>
              <a:t>2</a:t>
            </a:r>
            <a:r>
              <a:rPr lang="ja-JP" altLang="en-US" sz="800" dirty="0" smtClean="0">
                <a:latin typeface="+mn-ea"/>
                <a:ea typeface="+mn-ea"/>
              </a:rPr>
              <a:t>：ご契約はご自宅のインターネットサービス</a:t>
            </a:r>
            <a:r>
              <a:rPr lang="en-US" altLang="ja-JP" sz="800" dirty="0" smtClean="0">
                <a:latin typeface="+mn-ea"/>
                <a:ea typeface="+mn-ea"/>
              </a:rPr>
              <a:t>1</a:t>
            </a:r>
            <a:r>
              <a:rPr lang="ja-JP" altLang="en-US" sz="800" dirty="0">
                <a:latin typeface="+mn-ea"/>
                <a:ea typeface="+mn-ea"/>
              </a:rPr>
              <a:t>回線につき、</a:t>
            </a:r>
            <a:r>
              <a:rPr lang="en-US" altLang="ja-JP" sz="800" dirty="0">
                <a:latin typeface="+mn-ea"/>
                <a:ea typeface="+mn-ea"/>
              </a:rPr>
              <a:t>au</a:t>
            </a:r>
            <a:r>
              <a:rPr lang="ja-JP" altLang="en-US" sz="800" dirty="0">
                <a:latin typeface="+mn-ea"/>
                <a:ea typeface="+mn-ea"/>
              </a:rPr>
              <a:t>携帯</a:t>
            </a:r>
            <a:r>
              <a:rPr lang="ja-JP" altLang="en-US" sz="800" dirty="0" smtClean="0">
                <a:latin typeface="+mn-ea"/>
                <a:ea typeface="+mn-ea"/>
              </a:rPr>
              <a:t>電話合計</a:t>
            </a:r>
            <a:r>
              <a:rPr lang="en-US" altLang="ja-JP" sz="800" dirty="0">
                <a:latin typeface="+mn-ea"/>
                <a:ea typeface="+mn-ea"/>
              </a:rPr>
              <a:t>10</a:t>
            </a:r>
            <a:r>
              <a:rPr lang="ja-JP" altLang="en-US" sz="800" dirty="0" smtClean="0">
                <a:latin typeface="+mn-ea"/>
                <a:ea typeface="+mn-ea"/>
              </a:rPr>
              <a:t>回線まで</a:t>
            </a:r>
            <a:r>
              <a:rPr lang="ja-JP" altLang="en-US" sz="800" dirty="0">
                <a:latin typeface="+mn-ea"/>
                <a:ea typeface="+mn-ea"/>
              </a:rPr>
              <a:t>です</a:t>
            </a:r>
            <a:r>
              <a:rPr lang="ja-JP" altLang="en-US" sz="800" dirty="0" smtClean="0">
                <a:latin typeface="+mn-ea"/>
                <a:ea typeface="+mn-ea"/>
              </a:rPr>
              <a:t>。「</a:t>
            </a:r>
            <a:r>
              <a:rPr lang="en-US" altLang="ja-JP" sz="800" dirty="0">
                <a:latin typeface="+mn-ea"/>
                <a:ea typeface="+mn-ea"/>
              </a:rPr>
              <a:t>au</a:t>
            </a:r>
            <a:r>
              <a:rPr lang="ja-JP" altLang="en-US" sz="800" dirty="0">
                <a:latin typeface="+mn-ea"/>
                <a:ea typeface="+mn-ea"/>
              </a:rPr>
              <a:t>スマートバリュー」をご契約の回線が「家族割プラス」グループまたは</a:t>
            </a:r>
            <a:r>
              <a:rPr lang="en-US" altLang="ja-JP" sz="800" dirty="0">
                <a:latin typeface="+mn-ea"/>
                <a:ea typeface="+mn-ea"/>
              </a:rPr>
              <a:t>UQ mobile</a:t>
            </a:r>
            <a:r>
              <a:rPr lang="ja-JP" altLang="en-US" sz="800" dirty="0">
                <a:latin typeface="+mn-ea"/>
                <a:ea typeface="+mn-ea"/>
              </a:rPr>
              <a:t>の「自宅セット割」グループに</a:t>
            </a:r>
            <a:r>
              <a:rPr lang="ja-JP" altLang="en-US" sz="800" dirty="0" smtClean="0">
                <a:latin typeface="+mn-ea"/>
                <a:ea typeface="+mn-ea"/>
              </a:rPr>
              <a:t>も</a:t>
            </a:r>
            <a:endParaRPr lang="en-US" altLang="ja-JP" sz="800" dirty="0" smtClean="0">
              <a:latin typeface="+mn-ea"/>
              <a:ea typeface="+mn-ea"/>
            </a:endParaRPr>
          </a:p>
          <a:p>
            <a:pPr eaLnBrk="1" hangingPunct="1">
              <a:spcBef>
                <a:spcPct val="0"/>
              </a:spcBef>
              <a:buNone/>
            </a:pPr>
            <a:r>
              <a:rPr lang="en-US" altLang="ja-JP" sz="800" dirty="0">
                <a:latin typeface="+mn-ea"/>
                <a:ea typeface="+mn-ea"/>
              </a:rPr>
              <a:t> </a:t>
            </a:r>
            <a:r>
              <a:rPr lang="en-US" altLang="ja-JP" sz="800" dirty="0" smtClean="0">
                <a:latin typeface="+mn-ea"/>
                <a:ea typeface="+mn-ea"/>
              </a:rPr>
              <a:t>       </a:t>
            </a:r>
            <a:r>
              <a:rPr lang="ja-JP" altLang="en-US" sz="800" dirty="0" smtClean="0">
                <a:latin typeface="+mn-ea"/>
                <a:ea typeface="+mn-ea"/>
              </a:rPr>
              <a:t>加入</a:t>
            </a:r>
            <a:r>
              <a:rPr lang="ja-JP" altLang="en-US" sz="800" dirty="0">
                <a:latin typeface="+mn-ea"/>
                <a:ea typeface="+mn-ea"/>
              </a:rPr>
              <a:t>している場合、各グループにご加入</a:t>
            </a:r>
            <a:r>
              <a:rPr lang="ja-JP" altLang="en-US" sz="800" dirty="0" smtClean="0">
                <a:latin typeface="+mn-ea"/>
                <a:ea typeface="+mn-ea"/>
              </a:rPr>
              <a:t>の</a:t>
            </a:r>
            <a:r>
              <a:rPr lang="en-US" altLang="ja-JP" sz="800" dirty="0" smtClean="0">
                <a:latin typeface="+mn-ea"/>
                <a:ea typeface="+mn-ea"/>
              </a:rPr>
              <a:t>au/UQ</a:t>
            </a:r>
            <a:r>
              <a:rPr lang="ja-JP" altLang="en-US" sz="800" dirty="0">
                <a:latin typeface="+mn-ea"/>
                <a:ea typeface="+mn-ea"/>
              </a:rPr>
              <a:t>携帯電話も回線数のカウントに含まれます</a:t>
            </a:r>
            <a:r>
              <a:rPr lang="ja-JP" altLang="en-US" sz="800" dirty="0" smtClean="0">
                <a:latin typeface="+mn-ea"/>
                <a:ea typeface="+mn-ea"/>
              </a:rPr>
              <a:t>。</a:t>
            </a:r>
            <a:endParaRPr lang="en-US" altLang="ja-JP" sz="800" dirty="0" smtClean="0">
              <a:latin typeface="+mn-ea"/>
              <a:ea typeface="+mn-ea"/>
            </a:endParaRPr>
          </a:p>
          <a:p>
            <a:pPr eaLnBrk="1" hangingPunct="1">
              <a:spcBef>
                <a:spcPct val="0"/>
              </a:spcBef>
              <a:buFontTx/>
              <a:buNone/>
            </a:pPr>
            <a:r>
              <a:rPr lang="en-US" altLang="ja-JP" sz="800" dirty="0" smtClean="0">
                <a:latin typeface="+mn-ea"/>
                <a:ea typeface="+mn-ea"/>
              </a:rPr>
              <a:t>※</a:t>
            </a:r>
            <a:r>
              <a:rPr lang="ja-JP" altLang="en-US" sz="800" dirty="0" smtClean="0">
                <a:latin typeface="+mn-ea"/>
                <a:ea typeface="+mn-ea"/>
              </a:rPr>
              <a:t>ご自宅のインターネットサービスと</a:t>
            </a:r>
            <a:r>
              <a:rPr lang="en-US" altLang="ja-JP" sz="800" dirty="0">
                <a:latin typeface="+mn-ea"/>
                <a:ea typeface="+mn-ea"/>
              </a:rPr>
              <a:t>au</a:t>
            </a:r>
            <a:r>
              <a:rPr lang="ja-JP" altLang="en-US" sz="800" dirty="0">
                <a:latin typeface="+mn-ea"/>
                <a:ea typeface="+mn-ea"/>
              </a:rPr>
              <a:t>携帯</a:t>
            </a:r>
            <a:r>
              <a:rPr lang="ja-JP" altLang="en-US" sz="800" dirty="0" smtClean="0">
                <a:latin typeface="+mn-ea"/>
                <a:ea typeface="+mn-ea"/>
              </a:rPr>
              <a:t>電話の</a:t>
            </a:r>
            <a:r>
              <a:rPr lang="ja-JP" altLang="en-US" sz="800" dirty="0">
                <a:latin typeface="+mn-ea"/>
                <a:ea typeface="+mn-ea"/>
              </a:rPr>
              <a:t>ご契約者が同一姓・同一住所の場合、お申し込みできます</a:t>
            </a:r>
            <a:r>
              <a:rPr lang="ja-JP" altLang="en-US" sz="800" dirty="0" smtClean="0">
                <a:latin typeface="+mn-ea"/>
                <a:ea typeface="+mn-ea"/>
              </a:rPr>
              <a:t>。</a:t>
            </a:r>
            <a:endParaRPr lang="en-US" altLang="ja-JP" sz="800" dirty="0" smtClean="0">
              <a:latin typeface="+mn-ea"/>
              <a:ea typeface="+mn-ea"/>
            </a:endParaRPr>
          </a:p>
          <a:p>
            <a:pPr eaLnBrk="1" hangingPunct="1">
              <a:spcBef>
                <a:spcPct val="0"/>
              </a:spcBef>
              <a:buFontTx/>
              <a:buNone/>
            </a:pPr>
            <a:r>
              <a:rPr lang="en-US" altLang="ja-JP" sz="800" dirty="0" smtClean="0">
                <a:solidFill>
                  <a:srgbClr val="0000CC"/>
                </a:solidFill>
                <a:latin typeface="+mn-ea"/>
                <a:ea typeface="+mn-ea"/>
              </a:rPr>
              <a:t>   </a:t>
            </a:r>
            <a:r>
              <a:rPr lang="en-US" altLang="ja-JP" sz="800" dirty="0" smtClean="0">
                <a:latin typeface="+mn-ea"/>
                <a:ea typeface="+mn-ea"/>
              </a:rPr>
              <a:t>50</a:t>
            </a:r>
            <a:r>
              <a:rPr lang="ja-JP" altLang="en-US" sz="800" dirty="0">
                <a:latin typeface="+mn-ea"/>
                <a:ea typeface="+mn-ea"/>
              </a:rPr>
              <a:t>歳以上のご家族の場合は、</a:t>
            </a:r>
            <a:r>
              <a:rPr lang="ja-JP" altLang="en-US" sz="800" dirty="0" smtClean="0">
                <a:latin typeface="+mn-ea"/>
                <a:ea typeface="+mn-ea"/>
              </a:rPr>
              <a:t>対象のご自宅のインターネットサービス</a:t>
            </a:r>
            <a:r>
              <a:rPr lang="ja-JP" altLang="en-US" sz="800" dirty="0">
                <a:latin typeface="+mn-ea"/>
                <a:ea typeface="+mn-ea"/>
              </a:rPr>
              <a:t>にご契約している住所と別住所でもお申し込みいただけます</a:t>
            </a:r>
            <a:r>
              <a:rPr lang="ja-JP" altLang="en-US" sz="800" dirty="0" smtClean="0">
                <a:latin typeface="+mn-ea"/>
                <a:ea typeface="+mn-ea"/>
              </a:rPr>
              <a:t>。</a:t>
            </a:r>
            <a:endParaRPr lang="en-US" altLang="ja-JP" sz="800" dirty="0" smtClean="0">
              <a:latin typeface="+mn-ea"/>
              <a:ea typeface="+mn-ea"/>
            </a:endParaRPr>
          </a:p>
          <a:p>
            <a:pPr eaLnBrk="1" hangingPunct="1">
              <a:spcBef>
                <a:spcPct val="0"/>
              </a:spcBef>
              <a:buFontTx/>
              <a:buNone/>
            </a:pPr>
            <a:r>
              <a:rPr lang="en-US" altLang="ja-JP" sz="800" dirty="0">
                <a:latin typeface="+mn-ea"/>
                <a:ea typeface="+mn-ea"/>
              </a:rPr>
              <a:t> </a:t>
            </a:r>
            <a:r>
              <a:rPr lang="en-US" altLang="ja-JP" sz="800" dirty="0" smtClean="0">
                <a:latin typeface="+mn-ea"/>
                <a:ea typeface="+mn-ea"/>
              </a:rPr>
              <a:t>  </a:t>
            </a:r>
            <a:r>
              <a:rPr lang="ja-JP" altLang="en-US" sz="800" dirty="0" smtClean="0">
                <a:latin typeface="+mn-ea"/>
                <a:ea typeface="+mn-ea"/>
              </a:rPr>
              <a:t>別姓</a:t>
            </a:r>
            <a:r>
              <a:rPr lang="ja-JP" altLang="en-US" sz="800" dirty="0">
                <a:latin typeface="+mn-ea"/>
                <a:ea typeface="+mn-ea"/>
              </a:rPr>
              <a:t>や</a:t>
            </a:r>
            <a:r>
              <a:rPr lang="en-US" altLang="ja-JP" sz="800" dirty="0">
                <a:latin typeface="+mn-ea"/>
                <a:ea typeface="+mn-ea"/>
              </a:rPr>
              <a:t>au</a:t>
            </a:r>
            <a:r>
              <a:rPr lang="ja-JP" altLang="en-US" sz="800" dirty="0">
                <a:latin typeface="+mn-ea"/>
                <a:ea typeface="+mn-ea"/>
              </a:rPr>
              <a:t>携帯</a:t>
            </a:r>
            <a:r>
              <a:rPr lang="ja-JP" altLang="en-US" sz="800" dirty="0" smtClean="0">
                <a:latin typeface="+mn-ea"/>
                <a:ea typeface="+mn-ea"/>
              </a:rPr>
              <a:t>電話が</a:t>
            </a:r>
            <a:r>
              <a:rPr lang="ja-JP" altLang="en-US" sz="800" dirty="0">
                <a:latin typeface="+mn-ea"/>
                <a:ea typeface="+mn-ea"/>
              </a:rPr>
              <a:t>累計</a:t>
            </a:r>
            <a:r>
              <a:rPr lang="en-US" altLang="ja-JP" sz="800" dirty="0">
                <a:latin typeface="+mn-ea"/>
                <a:ea typeface="+mn-ea"/>
              </a:rPr>
              <a:t>5</a:t>
            </a:r>
            <a:r>
              <a:rPr lang="ja-JP" altLang="en-US" sz="800" dirty="0">
                <a:latin typeface="+mn-ea"/>
                <a:ea typeface="+mn-ea"/>
              </a:rPr>
              <a:t>回線以上の場合はご家族・同一住所であることの証明書が必要</a:t>
            </a:r>
            <a:r>
              <a:rPr lang="ja-JP" altLang="en-US" sz="800" dirty="0" smtClean="0">
                <a:latin typeface="+mn-ea"/>
                <a:ea typeface="+mn-ea"/>
              </a:rPr>
              <a:t>です。</a:t>
            </a:r>
            <a:r>
              <a:rPr lang="en-US" altLang="ja-JP" sz="800" dirty="0" smtClean="0">
                <a:latin typeface="+mn-ea"/>
                <a:ea typeface="+mn-ea"/>
              </a:rPr>
              <a:t>(</a:t>
            </a:r>
            <a:r>
              <a:rPr lang="ja-JP" altLang="en-US" sz="800" dirty="0" smtClean="0">
                <a:latin typeface="+mn-ea"/>
                <a:ea typeface="+mn-ea"/>
              </a:rPr>
              <a:t>別</a:t>
            </a:r>
            <a:r>
              <a:rPr lang="ja-JP" altLang="en-US" sz="800" dirty="0">
                <a:latin typeface="+mn-ea"/>
                <a:ea typeface="+mn-ea"/>
              </a:rPr>
              <a:t>住所で</a:t>
            </a:r>
            <a:r>
              <a:rPr lang="en-US" altLang="ja-JP" sz="800" dirty="0">
                <a:latin typeface="+mn-ea"/>
                <a:ea typeface="+mn-ea"/>
              </a:rPr>
              <a:t>50</a:t>
            </a:r>
            <a:r>
              <a:rPr lang="ja-JP" altLang="en-US" sz="800" dirty="0">
                <a:latin typeface="+mn-ea"/>
                <a:ea typeface="+mn-ea"/>
              </a:rPr>
              <a:t>歳以上はご家族の証明書</a:t>
            </a:r>
            <a:r>
              <a:rPr lang="ja-JP" altLang="en-US" sz="800" dirty="0" smtClean="0">
                <a:latin typeface="+mn-ea"/>
                <a:ea typeface="+mn-ea"/>
              </a:rPr>
              <a:t>のみ</a:t>
            </a:r>
            <a:r>
              <a:rPr lang="en-US" altLang="ja-JP" sz="800" dirty="0" smtClean="0">
                <a:latin typeface="+mn-ea"/>
                <a:ea typeface="+mn-ea"/>
              </a:rPr>
              <a:t>)</a:t>
            </a:r>
            <a:r>
              <a:rPr lang="ja-JP" altLang="en-US" sz="800" dirty="0" err="1" smtClean="0">
                <a:latin typeface="+mn-ea"/>
                <a:ea typeface="+mn-ea"/>
              </a:rPr>
              <a:t>。</a:t>
            </a:r>
            <a:endParaRPr lang="en-US" altLang="ja-JP" sz="800" dirty="0" smtClean="0">
              <a:latin typeface="+mn-ea"/>
              <a:ea typeface="+mn-ea"/>
            </a:endParaRPr>
          </a:p>
          <a:p>
            <a:pPr eaLnBrk="1" hangingPunct="1">
              <a:spcBef>
                <a:spcPct val="0"/>
              </a:spcBef>
              <a:buFontTx/>
              <a:buNone/>
            </a:pPr>
            <a:r>
              <a:rPr lang="en-US" altLang="ja-JP" sz="800" dirty="0" smtClean="0">
                <a:latin typeface="+mn-ea"/>
                <a:ea typeface="+mn-ea"/>
              </a:rPr>
              <a:t>※</a:t>
            </a:r>
            <a:r>
              <a:rPr lang="ja-JP" altLang="en-US" sz="800" dirty="0">
                <a:latin typeface="+mn-ea"/>
                <a:ea typeface="+mn-ea"/>
              </a:rPr>
              <a:t>お申し込み</a:t>
            </a:r>
            <a:r>
              <a:rPr lang="ja-JP" altLang="en-US" sz="800" dirty="0" smtClean="0">
                <a:latin typeface="+mn-ea"/>
                <a:ea typeface="+mn-ea"/>
              </a:rPr>
              <a:t>翌月以降から</a:t>
            </a:r>
            <a:r>
              <a:rPr lang="ja-JP" altLang="en-US" sz="800" dirty="0">
                <a:latin typeface="+mn-ea"/>
                <a:ea typeface="+mn-ea"/>
              </a:rPr>
              <a:t>割引</a:t>
            </a:r>
            <a:r>
              <a:rPr lang="ja-JP" altLang="en-US" sz="800" dirty="0" smtClean="0">
                <a:latin typeface="+mn-ea"/>
                <a:ea typeface="+mn-ea"/>
              </a:rPr>
              <a:t>適用</a:t>
            </a:r>
            <a:r>
              <a:rPr lang="ja-JP" altLang="en-US" sz="800" dirty="0">
                <a:latin typeface="+mn-ea"/>
                <a:ea typeface="+mn-ea"/>
              </a:rPr>
              <a:t>です。</a:t>
            </a:r>
            <a:endParaRPr lang="en-US" altLang="ja-JP" sz="800" dirty="0">
              <a:latin typeface="+mn-ea"/>
              <a:ea typeface="+mn-ea"/>
            </a:endParaRPr>
          </a:p>
          <a:p>
            <a:pPr eaLnBrk="1" hangingPunct="1">
              <a:spcBef>
                <a:spcPct val="0"/>
              </a:spcBef>
              <a:buNone/>
            </a:pPr>
            <a:r>
              <a:rPr lang="en-US" altLang="ja-JP" sz="800" dirty="0" smtClean="0">
                <a:latin typeface="+mn-ea"/>
                <a:ea typeface="+mn-ea"/>
              </a:rPr>
              <a:t>※</a:t>
            </a:r>
            <a:r>
              <a:rPr lang="ja-JP" altLang="en-US" sz="800" dirty="0">
                <a:latin typeface="+mn-ea"/>
                <a:ea typeface="+mn-ea"/>
              </a:rPr>
              <a:t>割引額は、月末時点で</a:t>
            </a:r>
            <a:r>
              <a:rPr lang="ja-JP" altLang="en-US" sz="800" dirty="0" smtClean="0">
                <a:latin typeface="+mn-ea"/>
                <a:ea typeface="+mn-ea"/>
              </a:rPr>
              <a:t>加入中の</a:t>
            </a:r>
            <a:r>
              <a:rPr lang="en-US" altLang="ja-JP" sz="800" dirty="0" smtClean="0">
                <a:latin typeface="+mn-ea"/>
                <a:ea typeface="+mn-ea"/>
              </a:rPr>
              <a:t>au</a:t>
            </a:r>
            <a:r>
              <a:rPr lang="ja-JP" altLang="en-US" sz="800" dirty="0">
                <a:latin typeface="+mn-ea"/>
                <a:ea typeface="+mn-ea"/>
              </a:rPr>
              <a:t>携帯電話の料金プランやデータ定額サービスにより判定します。</a:t>
            </a:r>
            <a:endParaRPr lang="en-US" altLang="ja-JP" sz="800" dirty="0">
              <a:latin typeface="+mn-ea"/>
              <a:ea typeface="+mn-ea"/>
            </a:endParaRPr>
          </a:p>
          <a:p>
            <a:pPr eaLnBrk="1" hangingPunct="1">
              <a:spcBef>
                <a:spcPct val="0"/>
              </a:spcBef>
              <a:buNone/>
            </a:pPr>
            <a:r>
              <a:rPr lang="en-US" altLang="ja-JP" sz="800" dirty="0" smtClean="0">
                <a:latin typeface="+mn-ea"/>
                <a:ea typeface="+mn-ea"/>
              </a:rPr>
              <a:t>※</a:t>
            </a:r>
            <a:r>
              <a:rPr lang="ja-JP" altLang="en-US" sz="800" dirty="0">
                <a:latin typeface="+mn-ea"/>
                <a:ea typeface="+mn-ea"/>
              </a:rPr>
              <a:t>別途、機種代金、通話・通信料、契約にかかる費用、</a:t>
            </a:r>
            <a:r>
              <a:rPr lang="ja-JP" altLang="en-US" sz="800" dirty="0" smtClean="0">
                <a:latin typeface="+mn-ea"/>
                <a:ea typeface="+mn-ea"/>
              </a:rPr>
              <a:t>ユニバーサルサービス料、電話リレーサービス料など</a:t>
            </a:r>
            <a:r>
              <a:rPr lang="ja-JP" altLang="en-US" sz="800" dirty="0">
                <a:latin typeface="+mn-ea"/>
                <a:ea typeface="+mn-ea"/>
              </a:rPr>
              <a:t>がかかります。 </a:t>
            </a:r>
            <a:endParaRPr lang="en-US" altLang="ja-JP" sz="800" dirty="0" smtClean="0">
              <a:latin typeface="+mn-ea"/>
              <a:ea typeface="+mn-ea"/>
            </a:endParaRPr>
          </a:p>
          <a:p>
            <a:pPr eaLnBrk="1" hangingPunct="1">
              <a:spcBef>
                <a:spcPct val="0"/>
              </a:spcBef>
              <a:buNone/>
            </a:pPr>
            <a:r>
              <a:rPr lang="en-US" altLang="ja-JP" sz="800" dirty="0">
                <a:latin typeface="+mn-ea"/>
                <a:ea typeface="+mn-ea"/>
              </a:rPr>
              <a:t>※</a:t>
            </a:r>
            <a:r>
              <a:rPr lang="ja-JP" altLang="en-US" sz="800" dirty="0">
                <a:latin typeface="+mn-ea"/>
                <a:ea typeface="+mn-ea"/>
              </a:rPr>
              <a:t>「ケーブルプラス電話　</a:t>
            </a:r>
            <a:r>
              <a:rPr lang="en-US" altLang="ja-JP" sz="800" dirty="0">
                <a:latin typeface="+mn-ea"/>
                <a:ea typeface="+mn-ea"/>
              </a:rPr>
              <a:t>au</a:t>
            </a:r>
            <a:r>
              <a:rPr lang="ja-JP" altLang="en-US" sz="800" dirty="0">
                <a:latin typeface="+mn-ea"/>
                <a:ea typeface="+mn-ea"/>
              </a:rPr>
              <a:t>ケータイセット割」等、</a:t>
            </a:r>
            <a:r>
              <a:rPr lang="en-US" altLang="ja-JP" sz="800" dirty="0">
                <a:latin typeface="+mn-ea"/>
                <a:ea typeface="+mn-ea"/>
              </a:rPr>
              <a:t>KDDI</a:t>
            </a:r>
            <a:r>
              <a:rPr lang="ja-JP" altLang="en-US" sz="800" dirty="0">
                <a:latin typeface="+mn-ea"/>
                <a:ea typeface="+mn-ea"/>
              </a:rPr>
              <a:t>が実施する他の施策とは併用できない場合があります</a:t>
            </a:r>
            <a:r>
              <a:rPr lang="ja-JP" altLang="en-US" sz="800" dirty="0" smtClean="0">
                <a:latin typeface="+mn-ea"/>
                <a:ea typeface="+mn-ea"/>
              </a:rPr>
              <a:t>。</a:t>
            </a:r>
            <a:endParaRPr lang="en-US" altLang="ja-JP" sz="800" dirty="0">
              <a:latin typeface="+mn-ea"/>
              <a:ea typeface="+mn-ea"/>
            </a:endParaRPr>
          </a:p>
        </p:txBody>
      </p:sp>
      <p:sp>
        <p:nvSpPr>
          <p:cNvPr id="93" name="タイトル 1"/>
          <p:cNvSpPr txBox="1">
            <a:spLocks/>
          </p:cNvSpPr>
          <p:nvPr/>
        </p:nvSpPr>
        <p:spPr>
          <a:xfrm>
            <a:off x="1053657" y="261727"/>
            <a:ext cx="7824000" cy="456000"/>
          </a:xfrm>
          <a:prstGeom prst="rect">
            <a:avLst/>
          </a:prstGeom>
        </p:spPr>
        <p:txBody>
          <a:bodyPr anchor="b"/>
          <a:lstStyle>
            <a:lvl1pPr algn="l" defTabSz="914377" rtl="0" eaLnBrk="1" latinLnBrk="0" hangingPunct="1">
              <a:spcBef>
                <a:spcPct val="0"/>
              </a:spcBef>
              <a:buNone/>
              <a:defRPr kumimoji="1" lang="ja-JP" altLang="en-US" sz="2667" b="1" kern="1200" dirty="0">
                <a:solidFill>
                  <a:schemeClr val="tx1"/>
                </a:solidFill>
                <a:latin typeface="+mj-ea"/>
                <a:ea typeface="+mj-ea"/>
                <a:cs typeface="+mj-cs"/>
              </a:defRPr>
            </a:lvl1pPr>
          </a:lstStyle>
          <a:p>
            <a:r>
              <a:rPr lang="ja-JP" altLang="en-US" sz="1600" dirty="0" smtClean="0">
                <a:latin typeface="+mn-ea"/>
                <a:ea typeface="+mn-ea"/>
              </a:rPr>
              <a:t>お持ち帰りツール </a:t>
            </a:r>
            <a:r>
              <a:rPr lang="en-US" altLang="ja-JP" sz="1600" dirty="0" smtClean="0">
                <a:latin typeface="+mn-ea"/>
                <a:ea typeface="+mn-ea"/>
              </a:rPr>
              <a:t>(</a:t>
            </a:r>
            <a:r>
              <a:rPr lang="ja-JP" altLang="en-US" sz="1600" dirty="0" smtClean="0">
                <a:latin typeface="+mn-ea"/>
                <a:ea typeface="+mn-ea"/>
              </a:rPr>
              <a:t>チラシ・雑誌など</a:t>
            </a:r>
            <a:r>
              <a:rPr lang="en-US" altLang="ja-JP" sz="1600" dirty="0" smtClean="0">
                <a:latin typeface="+mn-ea"/>
                <a:ea typeface="+mn-ea"/>
              </a:rPr>
              <a:t>)</a:t>
            </a:r>
            <a:endParaRPr lang="ja-JP" altLang="en-US" sz="1050" u="sng" dirty="0">
              <a:solidFill>
                <a:schemeClr val="bg2"/>
              </a:solidFill>
              <a:latin typeface="+mn-ea"/>
              <a:ea typeface="+mn-ea"/>
            </a:endParaRPr>
          </a:p>
        </p:txBody>
      </p:sp>
      <p:sp>
        <p:nvSpPr>
          <p:cNvPr id="95" name="正方形/長方形 30"/>
          <p:cNvSpPr>
            <a:spLocks noChangeArrowheads="1"/>
          </p:cNvSpPr>
          <p:nvPr/>
        </p:nvSpPr>
        <p:spPr bwMode="auto">
          <a:xfrm>
            <a:off x="6163784" y="4509176"/>
            <a:ext cx="2706855" cy="215444"/>
          </a:xfrm>
          <a:prstGeom prst="rect">
            <a:avLst/>
          </a:prstGeom>
          <a:solidFill>
            <a:schemeClr val="bg1"/>
          </a:solidFill>
          <a:ln w="9525">
            <a:solidFill>
              <a:schemeClr val="tx1"/>
            </a:solidFill>
            <a:miter lim="800000"/>
            <a:headEnd/>
            <a:tailEnd/>
          </a:ln>
          <a:extLst/>
        </p:spPr>
        <p:txBody>
          <a:bodyPr wrap="square" anchor="ctr">
            <a:spAutoFit/>
          </a:bodyPr>
          <a:lstStyle>
            <a:lvl1pPr defTabSz="652463"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defTabSz="652463"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defTabSz="652463"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defTabSz="652463"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defTabSz="652463"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800" dirty="0">
                <a:latin typeface="+mn-ea"/>
                <a:ea typeface="+mn-ea"/>
              </a:rPr>
              <a:t>その他条件など、詳しく</a:t>
            </a:r>
            <a:r>
              <a:rPr lang="ja-JP" altLang="en-US" sz="800" dirty="0" smtClean="0">
                <a:latin typeface="+mn-ea"/>
                <a:ea typeface="+mn-ea"/>
              </a:rPr>
              <a:t>は</a:t>
            </a:r>
            <a:r>
              <a:rPr lang="en-US" altLang="ja-JP" sz="800" b="1" dirty="0" smtClean="0">
                <a:latin typeface="+mn-ea"/>
                <a:ea typeface="+mn-ea"/>
              </a:rPr>
              <a:t>au</a:t>
            </a:r>
            <a:r>
              <a:rPr lang="ja-JP" altLang="en-US" sz="800" b="1" dirty="0" smtClean="0">
                <a:latin typeface="+mn-ea"/>
                <a:ea typeface="+mn-ea"/>
              </a:rPr>
              <a:t>取扱店</a:t>
            </a:r>
            <a:r>
              <a:rPr lang="ja-JP" altLang="en-US" sz="800" dirty="0" smtClean="0">
                <a:latin typeface="+mn-ea"/>
                <a:ea typeface="+mn-ea"/>
              </a:rPr>
              <a:t>スタッフ</a:t>
            </a:r>
            <a:r>
              <a:rPr lang="ja-JP" altLang="en-US" sz="800" dirty="0">
                <a:latin typeface="+mn-ea"/>
                <a:ea typeface="+mn-ea"/>
              </a:rPr>
              <a:t>・</a:t>
            </a:r>
            <a:r>
              <a:rPr lang="en-US" altLang="ja-JP" sz="800" dirty="0">
                <a:latin typeface="+mn-ea"/>
                <a:ea typeface="+mn-ea"/>
              </a:rPr>
              <a:t>au</a:t>
            </a:r>
            <a:r>
              <a:rPr lang="ja-JP" altLang="en-US" sz="800" dirty="0">
                <a:latin typeface="+mn-ea"/>
                <a:ea typeface="+mn-ea"/>
              </a:rPr>
              <a:t>ホームページへ</a:t>
            </a:r>
          </a:p>
        </p:txBody>
      </p:sp>
      <p:sp>
        <p:nvSpPr>
          <p:cNvPr id="98" name="正方形/長方形 97"/>
          <p:cNvSpPr/>
          <p:nvPr/>
        </p:nvSpPr>
        <p:spPr>
          <a:xfrm>
            <a:off x="334317" y="1946258"/>
            <a:ext cx="221360" cy="142684"/>
          </a:xfrm>
          <a:prstGeom prst="rect">
            <a:avLst/>
          </a:prstGeom>
          <a:noFill/>
          <a:ln w="6350">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smtClean="0">
              <a:latin typeface="+mn-ea"/>
            </a:endParaRPr>
          </a:p>
        </p:txBody>
      </p:sp>
      <p:sp>
        <p:nvSpPr>
          <p:cNvPr id="99" name="正方形/長方形 98"/>
          <p:cNvSpPr/>
          <p:nvPr/>
        </p:nvSpPr>
        <p:spPr>
          <a:xfrm>
            <a:off x="578368" y="1579691"/>
            <a:ext cx="2080957" cy="135920"/>
          </a:xfrm>
          <a:prstGeom prst="rect">
            <a:avLst/>
          </a:prstGeom>
          <a:noFill/>
          <a:ln w="6350">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smtClean="0">
              <a:latin typeface="+mn-ea"/>
            </a:endParaRPr>
          </a:p>
        </p:txBody>
      </p:sp>
      <p:sp>
        <p:nvSpPr>
          <p:cNvPr id="101" name="正方形/長方形 100"/>
          <p:cNvSpPr/>
          <p:nvPr/>
        </p:nvSpPr>
        <p:spPr>
          <a:xfrm>
            <a:off x="1158525" y="125487"/>
            <a:ext cx="2565285" cy="250078"/>
          </a:xfrm>
          <a:prstGeom prst="rect">
            <a:avLst/>
          </a:prstGeom>
          <a:solidFill>
            <a:srgbClr val="0070C0"/>
          </a:solid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200" b="1" dirty="0">
                <a:solidFill>
                  <a:schemeClr val="bg1"/>
                </a:solidFill>
                <a:latin typeface="+mn-ea"/>
              </a:rPr>
              <a:t>au</a:t>
            </a:r>
            <a:r>
              <a:rPr lang="ja-JP" altLang="en-US" sz="1200" b="1" dirty="0">
                <a:solidFill>
                  <a:schemeClr val="bg1"/>
                </a:solidFill>
                <a:latin typeface="+mn-ea"/>
              </a:rPr>
              <a:t>施策、キャンペーンについてはこちら</a:t>
            </a:r>
            <a:endParaRPr kumimoji="1" lang="ja-JP" altLang="en-US" sz="1200" b="1" dirty="0" smtClean="0">
              <a:solidFill>
                <a:schemeClr val="bg1"/>
              </a:solidFill>
              <a:latin typeface="+mn-ea"/>
            </a:endParaRPr>
          </a:p>
        </p:txBody>
      </p:sp>
      <p:sp>
        <p:nvSpPr>
          <p:cNvPr id="111" name="線吹き出し 1 (枠付き) 35"/>
          <p:cNvSpPr>
            <a:spLocks/>
          </p:cNvSpPr>
          <p:nvPr/>
        </p:nvSpPr>
        <p:spPr bwMode="auto">
          <a:xfrm>
            <a:off x="585605" y="1313053"/>
            <a:ext cx="2722802" cy="135727"/>
          </a:xfrm>
          <a:prstGeom prst="borderCallout1">
            <a:avLst>
              <a:gd name="adj1" fmla="val 193803"/>
              <a:gd name="adj2" fmla="val 7903"/>
              <a:gd name="adj3" fmla="val 43505"/>
              <a:gd name="adj4" fmla="val 8075"/>
            </a:avLst>
          </a:prstGeom>
          <a:solidFill>
            <a:srgbClr val="0070C0"/>
          </a:solidFill>
          <a:ln w="12700" algn="ctr">
            <a:solidFill>
              <a:srgbClr val="0070C0"/>
            </a:solidFill>
            <a:round/>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buNone/>
              <a:defRPr/>
            </a:pPr>
            <a:r>
              <a:rPr lang="ja-JP" altLang="en-US" sz="800" dirty="0">
                <a:solidFill>
                  <a:schemeClr val="bg1"/>
                </a:solidFill>
                <a:latin typeface="+mn-ea"/>
                <a:ea typeface="+mn-ea"/>
              </a:rPr>
              <a:t>スマートバリュー対象となるサービスの組み合わせを記載ください。</a:t>
            </a:r>
          </a:p>
        </p:txBody>
      </p:sp>
      <p:sp>
        <p:nvSpPr>
          <p:cNvPr id="113" name="線吹き出し 1 (枠付き) 35"/>
          <p:cNvSpPr>
            <a:spLocks/>
          </p:cNvSpPr>
          <p:nvPr/>
        </p:nvSpPr>
        <p:spPr bwMode="auto">
          <a:xfrm>
            <a:off x="1689084" y="1778474"/>
            <a:ext cx="3844631" cy="144533"/>
          </a:xfrm>
          <a:prstGeom prst="borderCallout1">
            <a:avLst>
              <a:gd name="adj1" fmla="val 143396"/>
              <a:gd name="adj2" fmla="val -29834"/>
              <a:gd name="adj3" fmla="val 34200"/>
              <a:gd name="adj4" fmla="val 477"/>
            </a:avLst>
          </a:prstGeom>
          <a:solidFill>
            <a:srgbClr val="0070C0"/>
          </a:solidFill>
          <a:ln w="12700" algn="ctr">
            <a:solidFill>
              <a:srgbClr val="0070C0"/>
            </a:solidFill>
            <a:round/>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buNone/>
            </a:pPr>
            <a:r>
              <a:rPr lang="ja-JP" altLang="en-US" sz="800" dirty="0">
                <a:solidFill>
                  <a:schemeClr val="bg1"/>
                </a:solidFill>
                <a:latin typeface="+mn-ea"/>
                <a:ea typeface="+mn-ea"/>
                <a:cs typeface="Meiryo UI" panose="020B0604030504040204" pitchFamily="50" charset="-128"/>
              </a:rPr>
              <a:t>「家族みんなが対象」の訴求がない場合でも「</a:t>
            </a:r>
            <a:r>
              <a:rPr lang="ja-JP" altLang="en-US" sz="800" dirty="0" smtClean="0">
                <a:solidFill>
                  <a:schemeClr val="bg1"/>
                </a:solidFill>
                <a:latin typeface="+mn-ea"/>
                <a:ea typeface="+mn-ea"/>
                <a:cs typeface="Meiryo UI" panose="020B0604030504040204" pitchFamily="50" charset="-128"/>
              </a:rPr>
              <a:t>★</a:t>
            </a:r>
            <a:r>
              <a:rPr lang="en-US" altLang="ja-JP" sz="800" dirty="0" smtClean="0">
                <a:solidFill>
                  <a:schemeClr val="bg1"/>
                </a:solidFill>
                <a:latin typeface="+mn-ea"/>
                <a:ea typeface="+mn-ea"/>
                <a:cs typeface="Meiryo UI" panose="020B0604030504040204" pitchFamily="50" charset="-128"/>
              </a:rPr>
              <a:t>2</a:t>
            </a:r>
            <a:r>
              <a:rPr lang="ja-JP" altLang="en-US" sz="800" dirty="0" smtClean="0">
                <a:solidFill>
                  <a:schemeClr val="bg1"/>
                </a:solidFill>
                <a:latin typeface="+mn-ea"/>
                <a:ea typeface="+mn-ea"/>
                <a:cs typeface="Meiryo UI" panose="020B0604030504040204" pitchFamily="50" charset="-128"/>
              </a:rPr>
              <a:t>」</a:t>
            </a:r>
            <a:r>
              <a:rPr lang="ja-JP" altLang="en-US" sz="800" dirty="0">
                <a:solidFill>
                  <a:schemeClr val="bg1"/>
                </a:solidFill>
                <a:latin typeface="+mn-ea"/>
                <a:ea typeface="+mn-ea"/>
                <a:cs typeface="Meiryo UI" panose="020B0604030504040204" pitchFamily="50" charset="-128"/>
              </a:rPr>
              <a:t>→「</a:t>
            </a:r>
            <a:r>
              <a:rPr lang="en-US" altLang="ja-JP" sz="800" dirty="0">
                <a:solidFill>
                  <a:schemeClr val="bg1"/>
                </a:solidFill>
                <a:latin typeface="+mn-ea"/>
                <a:ea typeface="+mn-ea"/>
                <a:cs typeface="Meiryo UI" panose="020B0604030504040204" pitchFamily="50" charset="-128"/>
              </a:rPr>
              <a:t>※</a:t>
            </a:r>
            <a:r>
              <a:rPr lang="ja-JP" altLang="en-US" sz="800" dirty="0">
                <a:solidFill>
                  <a:schemeClr val="bg1"/>
                </a:solidFill>
                <a:latin typeface="+mn-ea"/>
                <a:ea typeface="+mn-ea"/>
                <a:cs typeface="Meiryo UI" panose="020B0604030504040204" pitchFamily="50" charset="-128"/>
              </a:rPr>
              <a:t>」に変更し注釈入れてください。</a:t>
            </a:r>
            <a:endParaRPr lang="en-US" altLang="ja-JP" sz="800" dirty="0">
              <a:solidFill>
                <a:schemeClr val="bg1"/>
              </a:solidFill>
              <a:latin typeface="+mn-ea"/>
              <a:ea typeface="+mn-ea"/>
              <a:cs typeface="Meiryo UI" panose="020B0604030504040204" pitchFamily="50" charset="-128"/>
            </a:endParaRPr>
          </a:p>
        </p:txBody>
      </p:sp>
      <p:sp>
        <p:nvSpPr>
          <p:cNvPr id="114" name="線吹き出し 1 (枠付き) 35"/>
          <p:cNvSpPr>
            <a:spLocks/>
          </p:cNvSpPr>
          <p:nvPr/>
        </p:nvSpPr>
        <p:spPr bwMode="auto">
          <a:xfrm>
            <a:off x="6444068" y="2361079"/>
            <a:ext cx="2460356" cy="144533"/>
          </a:xfrm>
          <a:prstGeom prst="borderCallout1">
            <a:avLst>
              <a:gd name="adj1" fmla="val -5984"/>
              <a:gd name="adj2" fmla="val -36973"/>
              <a:gd name="adj3" fmla="val 39473"/>
              <a:gd name="adj4" fmla="val 997"/>
            </a:avLst>
          </a:prstGeom>
          <a:solidFill>
            <a:srgbClr val="0070C0"/>
          </a:solidFill>
          <a:ln w="12700" algn="ctr">
            <a:solidFill>
              <a:srgbClr val="0070C0"/>
            </a:solidFill>
            <a:round/>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buNone/>
            </a:pPr>
            <a:r>
              <a:rPr lang="ja-JP" altLang="en-US" sz="800" dirty="0">
                <a:solidFill>
                  <a:schemeClr val="bg1"/>
                </a:solidFill>
                <a:latin typeface="+mn-ea"/>
                <a:ea typeface="+mn-ea"/>
              </a:rPr>
              <a:t>「</a:t>
            </a:r>
            <a:r>
              <a:rPr lang="en-US" altLang="ja-JP" sz="800" dirty="0">
                <a:solidFill>
                  <a:schemeClr val="bg1"/>
                </a:solidFill>
                <a:latin typeface="+mn-ea"/>
                <a:ea typeface="+mn-ea"/>
              </a:rPr>
              <a:t>50</a:t>
            </a:r>
            <a:r>
              <a:rPr lang="ja-JP" altLang="en-US" sz="800" dirty="0">
                <a:solidFill>
                  <a:schemeClr val="bg1"/>
                </a:solidFill>
                <a:latin typeface="+mn-ea"/>
                <a:ea typeface="+mn-ea"/>
              </a:rPr>
              <a:t>歳以上も割引対象」などの訴求がない場合は不要</a:t>
            </a:r>
            <a:endParaRPr lang="en-US" altLang="ja-JP" sz="800" dirty="0">
              <a:solidFill>
                <a:schemeClr val="bg1"/>
              </a:solidFill>
              <a:latin typeface="+mn-ea"/>
              <a:ea typeface="+mn-ea"/>
              <a:cs typeface="Meiryo UI" panose="020B0604030504040204" pitchFamily="50" charset="-128"/>
            </a:endParaRPr>
          </a:p>
        </p:txBody>
      </p:sp>
      <p:sp>
        <p:nvSpPr>
          <p:cNvPr id="115" name="正方形/長方形 114"/>
          <p:cNvSpPr/>
          <p:nvPr/>
        </p:nvSpPr>
        <p:spPr>
          <a:xfrm>
            <a:off x="4387207" y="2448166"/>
            <a:ext cx="1964841" cy="125188"/>
          </a:xfrm>
          <a:prstGeom prst="rect">
            <a:avLst/>
          </a:prstGeom>
          <a:noFill/>
          <a:ln w="6350">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smtClean="0">
              <a:latin typeface="+mn-ea"/>
            </a:endParaRPr>
          </a:p>
        </p:txBody>
      </p:sp>
      <p:sp>
        <p:nvSpPr>
          <p:cNvPr id="116" name="線吹き出し 1 (枠付き) 35"/>
          <p:cNvSpPr>
            <a:spLocks/>
          </p:cNvSpPr>
          <p:nvPr/>
        </p:nvSpPr>
        <p:spPr bwMode="auto">
          <a:xfrm>
            <a:off x="6444068" y="2354358"/>
            <a:ext cx="2460356" cy="144533"/>
          </a:xfrm>
          <a:prstGeom prst="borderCallout1">
            <a:avLst>
              <a:gd name="adj1" fmla="val 119230"/>
              <a:gd name="adj2" fmla="val -6390"/>
              <a:gd name="adj3" fmla="val 52653"/>
              <a:gd name="adj4" fmla="val 3707"/>
            </a:avLst>
          </a:prstGeom>
          <a:solidFill>
            <a:srgbClr val="0070C0"/>
          </a:solidFill>
          <a:ln w="12700" algn="ctr">
            <a:solidFill>
              <a:srgbClr val="0070C0"/>
            </a:solidFill>
            <a:round/>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buNone/>
            </a:pPr>
            <a:r>
              <a:rPr lang="ja-JP" altLang="en-US" sz="800" dirty="0">
                <a:solidFill>
                  <a:schemeClr val="bg1"/>
                </a:solidFill>
                <a:latin typeface="+mn-ea"/>
                <a:ea typeface="+mn-ea"/>
              </a:rPr>
              <a:t>「</a:t>
            </a:r>
            <a:r>
              <a:rPr lang="en-US" altLang="ja-JP" sz="800" dirty="0">
                <a:solidFill>
                  <a:schemeClr val="bg1"/>
                </a:solidFill>
                <a:latin typeface="+mn-ea"/>
                <a:ea typeface="+mn-ea"/>
              </a:rPr>
              <a:t>50</a:t>
            </a:r>
            <a:r>
              <a:rPr lang="ja-JP" altLang="en-US" sz="800" dirty="0">
                <a:solidFill>
                  <a:schemeClr val="bg1"/>
                </a:solidFill>
                <a:latin typeface="+mn-ea"/>
                <a:ea typeface="+mn-ea"/>
              </a:rPr>
              <a:t>歳以上も割引対象」などの訴求がない場合は不要</a:t>
            </a:r>
            <a:endParaRPr lang="en-US" altLang="ja-JP" sz="800" dirty="0">
              <a:solidFill>
                <a:schemeClr val="bg1"/>
              </a:solidFill>
              <a:latin typeface="+mn-ea"/>
              <a:ea typeface="+mn-ea"/>
              <a:cs typeface="Meiryo UI" panose="020B0604030504040204" pitchFamily="50" charset="-128"/>
            </a:endParaRPr>
          </a:p>
        </p:txBody>
      </p:sp>
      <p:sp>
        <p:nvSpPr>
          <p:cNvPr id="117" name="正方形/長方形 116"/>
          <p:cNvSpPr/>
          <p:nvPr/>
        </p:nvSpPr>
        <p:spPr>
          <a:xfrm>
            <a:off x="437423" y="2450572"/>
            <a:ext cx="3949784" cy="125580"/>
          </a:xfrm>
          <a:prstGeom prst="rect">
            <a:avLst/>
          </a:prstGeom>
          <a:noFill/>
          <a:ln w="6350">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smtClean="0">
              <a:latin typeface="+mn-ea"/>
            </a:endParaRPr>
          </a:p>
        </p:txBody>
      </p:sp>
      <p:sp>
        <p:nvSpPr>
          <p:cNvPr id="118" name="線吹き出し 1 (枠付き) 35"/>
          <p:cNvSpPr>
            <a:spLocks/>
          </p:cNvSpPr>
          <p:nvPr/>
        </p:nvSpPr>
        <p:spPr bwMode="auto">
          <a:xfrm>
            <a:off x="4391980" y="2618722"/>
            <a:ext cx="2789970" cy="133922"/>
          </a:xfrm>
          <a:prstGeom prst="borderCallout1">
            <a:avLst>
              <a:gd name="adj1" fmla="val -39457"/>
              <a:gd name="adj2" fmla="val -7407"/>
              <a:gd name="adj3" fmla="val 52653"/>
              <a:gd name="adj4" fmla="val 3707"/>
            </a:avLst>
          </a:prstGeom>
          <a:solidFill>
            <a:srgbClr val="0070C0"/>
          </a:solidFill>
          <a:ln w="12700" algn="ctr">
            <a:solidFill>
              <a:srgbClr val="0070C0"/>
            </a:solidFill>
            <a:round/>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a:buNone/>
            </a:pPr>
            <a:r>
              <a:rPr lang="ja-JP" altLang="en-US" sz="800" dirty="0">
                <a:solidFill>
                  <a:schemeClr val="bg1"/>
                </a:solidFill>
                <a:latin typeface="+mn-ea"/>
                <a:ea typeface="+mn-ea"/>
              </a:rPr>
              <a:t>「家族も対象！」など「家族」</a:t>
            </a:r>
            <a:r>
              <a:rPr lang="ja-JP" altLang="en-US" sz="800" dirty="0" smtClean="0">
                <a:solidFill>
                  <a:schemeClr val="bg1"/>
                </a:solidFill>
                <a:latin typeface="+mn-ea"/>
                <a:ea typeface="+mn-ea"/>
              </a:rPr>
              <a:t>の訴</a:t>
            </a:r>
            <a:r>
              <a:rPr lang="ja-JP" altLang="en-US" sz="800" dirty="0">
                <a:solidFill>
                  <a:schemeClr val="bg1"/>
                </a:solidFill>
                <a:latin typeface="+mn-ea"/>
                <a:ea typeface="+mn-ea"/>
              </a:rPr>
              <a:t>求がない場合はトル可</a:t>
            </a:r>
          </a:p>
        </p:txBody>
      </p:sp>
      <p:sp>
        <p:nvSpPr>
          <p:cNvPr id="123" name="正方形/長方形 122"/>
          <p:cNvSpPr/>
          <p:nvPr/>
        </p:nvSpPr>
        <p:spPr>
          <a:xfrm>
            <a:off x="437423" y="2327210"/>
            <a:ext cx="5096292" cy="113807"/>
          </a:xfrm>
          <a:prstGeom prst="rect">
            <a:avLst/>
          </a:prstGeom>
          <a:noFill/>
          <a:ln w="6350">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smtClean="0">
              <a:latin typeface="+mn-ea"/>
            </a:endParaRPr>
          </a:p>
        </p:txBody>
      </p:sp>
      <p:sp>
        <p:nvSpPr>
          <p:cNvPr id="124" name="線吹き出し 1 (枠付き) 35"/>
          <p:cNvSpPr>
            <a:spLocks/>
          </p:cNvSpPr>
          <p:nvPr/>
        </p:nvSpPr>
        <p:spPr bwMode="auto">
          <a:xfrm>
            <a:off x="289149" y="3238905"/>
            <a:ext cx="4952022" cy="443695"/>
          </a:xfrm>
          <a:prstGeom prst="borderCallout1">
            <a:avLst>
              <a:gd name="adj1" fmla="val -42239"/>
              <a:gd name="adj2" fmla="val 3421"/>
              <a:gd name="adj3" fmla="val 52653"/>
              <a:gd name="adj4" fmla="val 3707"/>
            </a:avLst>
          </a:prstGeom>
          <a:solidFill>
            <a:srgbClr val="0070C0"/>
          </a:solidFill>
          <a:ln w="12700" algn="ctr">
            <a:solidFill>
              <a:srgbClr val="0070C0"/>
            </a:solidFill>
            <a:round/>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defRPr/>
            </a:pPr>
            <a:r>
              <a:rPr lang="ja-JP" altLang="en-US" sz="800" dirty="0">
                <a:solidFill>
                  <a:schemeClr val="bg1"/>
                </a:solidFill>
                <a:latin typeface="+mn-ea"/>
                <a:ea typeface="+mn-ea"/>
              </a:rPr>
              <a:t>ケーブルテレビ事象者様が訴求する場合のみ必要。</a:t>
            </a:r>
            <a:endParaRPr lang="en-US" altLang="ja-JP" sz="800" dirty="0">
              <a:solidFill>
                <a:schemeClr val="bg1"/>
              </a:solidFill>
              <a:latin typeface="+mn-ea"/>
              <a:ea typeface="+mn-ea"/>
            </a:endParaRPr>
          </a:p>
          <a:p>
            <a:pPr>
              <a:defRPr/>
            </a:pPr>
            <a:r>
              <a:rPr lang="ja-JP" altLang="en-US" sz="800" dirty="0">
                <a:solidFill>
                  <a:schemeClr val="bg1"/>
                </a:solidFill>
                <a:latin typeface="+mn-ea"/>
                <a:ea typeface="+mn-ea"/>
              </a:rPr>
              <a:t>「ケーブルプラス電話　</a:t>
            </a:r>
            <a:r>
              <a:rPr lang="en-US" altLang="ja-JP" sz="800" dirty="0">
                <a:solidFill>
                  <a:schemeClr val="bg1"/>
                </a:solidFill>
                <a:latin typeface="+mn-ea"/>
                <a:ea typeface="+mn-ea"/>
              </a:rPr>
              <a:t>au</a:t>
            </a:r>
            <a:r>
              <a:rPr lang="ja-JP" altLang="en-US" sz="800" dirty="0">
                <a:solidFill>
                  <a:schemeClr val="bg1"/>
                </a:solidFill>
                <a:latin typeface="+mn-ea"/>
                <a:ea typeface="+mn-ea"/>
              </a:rPr>
              <a:t>ケータイセット割」のサービス提供があるかどうかはご確認の上、進めてください。</a:t>
            </a:r>
            <a:endParaRPr lang="en-US" altLang="ja-JP" sz="800" dirty="0">
              <a:solidFill>
                <a:schemeClr val="bg1"/>
              </a:solidFill>
              <a:latin typeface="+mn-ea"/>
              <a:ea typeface="+mn-ea"/>
            </a:endParaRPr>
          </a:p>
          <a:p>
            <a:pPr>
              <a:defRPr/>
            </a:pPr>
            <a:r>
              <a:rPr lang="ja-JP" altLang="en-US" sz="800" dirty="0">
                <a:solidFill>
                  <a:schemeClr val="bg1"/>
                </a:solidFill>
                <a:latin typeface="+mn-ea"/>
                <a:ea typeface="+mn-ea"/>
              </a:rPr>
              <a:t>「ケーブルプラス電話　</a:t>
            </a:r>
            <a:r>
              <a:rPr lang="en-US" altLang="ja-JP" sz="800" dirty="0">
                <a:solidFill>
                  <a:schemeClr val="bg1"/>
                </a:solidFill>
                <a:latin typeface="+mn-ea"/>
                <a:ea typeface="+mn-ea"/>
              </a:rPr>
              <a:t>au</a:t>
            </a:r>
            <a:r>
              <a:rPr lang="ja-JP" altLang="en-US" sz="800" dirty="0">
                <a:solidFill>
                  <a:schemeClr val="bg1"/>
                </a:solidFill>
                <a:latin typeface="+mn-ea"/>
                <a:ea typeface="+mn-ea"/>
              </a:rPr>
              <a:t>ケータイセット割」と同一紙面で訴求する場合は、</a:t>
            </a:r>
            <a:r>
              <a:rPr lang="en-US" altLang="ja-JP" sz="800" dirty="0">
                <a:solidFill>
                  <a:schemeClr val="bg1"/>
                </a:solidFill>
                <a:latin typeface="+mn-ea"/>
                <a:ea typeface="+mn-ea"/>
              </a:rPr>
              <a:t>1</a:t>
            </a:r>
            <a:r>
              <a:rPr lang="ja-JP" altLang="en-US" sz="800" dirty="0">
                <a:solidFill>
                  <a:schemeClr val="bg1"/>
                </a:solidFill>
                <a:latin typeface="+mn-ea"/>
                <a:ea typeface="+mn-ea"/>
              </a:rPr>
              <a:t>文丸ごと赤字にしてください</a:t>
            </a:r>
          </a:p>
        </p:txBody>
      </p:sp>
      <p:sp>
        <p:nvSpPr>
          <p:cNvPr id="125" name="正方形/長方形 124"/>
          <p:cNvSpPr/>
          <p:nvPr/>
        </p:nvSpPr>
        <p:spPr>
          <a:xfrm>
            <a:off x="410765" y="2922595"/>
            <a:ext cx="1786219" cy="113807"/>
          </a:xfrm>
          <a:prstGeom prst="rect">
            <a:avLst/>
          </a:prstGeom>
          <a:noFill/>
          <a:ln w="6350">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smtClean="0">
              <a:latin typeface="+mn-ea"/>
            </a:endParaRPr>
          </a:p>
        </p:txBody>
      </p:sp>
      <p:sp>
        <p:nvSpPr>
          <p:cNvPr id="40" name="テキスト ボックス 39"/>
          <p:cNvSpPr txBox="1">
            <a:spLocks noChangeArrowheads="1"/>
          </p:cNvSpPr>
          <p:nvPr/>
        </p:nvSpPr>
        <p:spPr bwMode="auto">
          <a:xfrm>
            <a:off x="4795495" y="4509176"/>
            <a:ext cx="1261670" cy="215444"/>
          </a:xfrm>
          <a:prstGeom prst="rect">
            <a:avLst/>
          </a:prstGeom>
          <a:solidFill>
            <a:schemeClr val="bg1"/>
          </a:solidFill>
          <a:ln w="9525">
            <a:solidFill>
              <a:schemeClr val="tx1"/>
            </a:solidFill>
            <a:miter lim="800000"/>
            <a:headEnd/>
            <a:tailEnd/>
          </a:ln>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800" dirty="0">
                <a:latin typeface="+mn-ea"/>
                <a:ea typeface="+mn-ea"/>
              </a:rPr>
              <a:t>表記の金額</a:t>
            </a:r>
            <a:r>
              <a:rPr lang="ja-JP" altLang="en-US" sz="800" dirty="0" smtClean="0">
                <a:latin typeface="+mn-ea"/>
                <a:ea typeface="+mn-ea"/>
              </a:rPr>
              <a:t>は税込です</a:t>
            </a:r>
            <a:r>
              <a:rPr lang="ja-JP" altLang="en-US" sz="800" dirty="0">
                <a:latin typeface="+mn-ea"/>
                <a:ea typeface="+mn-ea"/>
              </a:rPr>
              <a:t>。</a:t>
            </a:r>
          </a:p>
        </p:txBody>
      </p:sp>
      <p:sp>
        <p:nvSpPr>
          <p:cNvPr id="48" name="正方形/長方形 47"/>
          <p:cNvSpPr/>
          <p:nvPr/>
        </p:nvSpPr>
        <p:spPr>
          <a:xfrm>
            <a:off x="461452" y="827612"/>
            <a:ext cx="8203064" cy="358500"/>
          </a:xfrm>
          <a:prstGeom prst="rect">
            <a:avLst/>
          </a:prstGeom>
          <a:solidFill>
            <a:schemeClr val="bg1">
              <a:lumMod val="85000"/>
            </a:schemeClr>
          </a:solidFill>
          <a:ln w="6350">
            <a:solidFill>
              <a:schemeClr val="tx1"/>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b="1" dirty="0" smtClean="0">
                <a:solidFill>
                  <a:schemeClr val="tx1"/>
                </a:solidFill>
                <a:latin typeface="+mn-ea"/>
              </a:rPr>
              <a:t>前ページの続き</a:t>
            </a:r>
            <a:endParaRPr lang="en-US" altLang="ja-JP" sz="1600" dirty="0" smtClean="0">
              <a:solidFill>
                <a:schemeClr val="tx1"/>
              </a:solidFill>
              <a:latin typeface="+mn-ea"/>
            </a:endParaRPr>
          </a:p>
        </p:txBody>
      </p:sp>
      <p:sp>
        <p:nvSpPr>
          <p:cNvPr id="23" name="正方形/長方形 22"/>
          <p:cNvSpPr/>
          <p:nvPr/>
        </p:nvSpPr>
        <p:spPr>
          <a:xfrm>
            <a:off x="179313" y="3745463"/>
            <a:ext cx="6465994" cy="215444"/>
          </a:xfrm>
          <a:prstGeom prst="rect">
            <a:avLst/>
          </a:prstGeom>
        </p:spPr>
        <p:txBody>
          <a:bodyPr wrap="square">
            <a:spAutoFit/>
          </a:bodyPr>
          <a:lstStyle/>
          <a:p>
            <a:pPr>
              <a:defRPr/>
            </a:pPr>
            <a:r>
              <a:rPr lang="ja-JP" altLang="en-US" sz="800" dirty="0">
                <a:latin typeface="+mn-ea"/>
                <a:cs typeface="Meiryo UI" panose="020B0604030504040204" pitchFamily="50" charset="-128"/>
              </a:rPr>
              <a:t>○</a:t>
            </a:r>
            <a:r>
              <a:rPr lang="en-US" altLang="ja-JP" sz="800" dirty="0">
                <a:latin typeface="+mn-ea"/>
                <a:cs typeface="Meiryo UI" panose="020B0604030504040204" pitchFamily="50" charset="-128"/>
              </a:rPr>
              <a:t>Amazon</a:t>
            </a:r>
            <a:r>
              <a:rPr lang="ja-JP" altLang="en-US" sz="800" dirty="0" err="1">
                <a:latin typeface="+mn-ea"/>
                <a:cs typeface="Meiryo UI" panose="020B0604030504040204" pitchFamily="50" charset="-128"/>
              </a:rPr>
              <a:t>、</a:t>
            </a:r>
            <a:r>
              <a:rPr lang="en-US" altLang="ja-JP" sz="800" dirty="0">
                <a:latin typeface="+mn-ea"/>
                <a:cs typeface="Meiryo UI" panose="020B0604030504040204" pitchFamily="50" charset="-128"/>
              </a:rPr>
              <a:t>Amazon </a:t>
            </a:r>
            <a:r>
              <a:rPr lang="ja-JP" altLang="en-US" sz="800" dirty="0">
                <a:latin typeface="+mn-ea"/>
                <a:cs typeface="Meiryo UI" panose="020B0604030504040204" pitchFamily="50" charset="-128"/>
              </a:rPr>
              <a:t>プライムおよびこれらに関連するすべての商標は、</a:t>
            </a:r>
            <a:r>
              <a:rPr lang="en-US" altLang="ja-JP" sz="800" dirty="0" err="1">
                <a:latin typeface="+mn-ea"/>
                <a:cs typeface="Meiryo UI" panose="020B0604030504040204" pitchFamily="50" charset="-128"/>
              </a:rPr>
              <a:t>Amazon.com,Inc</a:t>
            </a:r>
            <a:r>
              <a:rPr lang="en-US" altLang="ja-JP" sz="800" dirty="0">
                <a:latin typeface="+mn-ea"/>
                <a:cs typeface="Meiryo UI" panose="020B0604030504040204" pitchFamily="50" charset="-128"/>
              </a:rPr>
              <a:t>.</a:t>
            </a:r>
            <a:r>
              <a:rPr lang="ja-JP" altLang="en-US" sz="800" dirty="0">
                <a:latin typeface="+mn-ea"/>
                <a:cs typeface="Meiryo UI" panose="020B0604030504040204" pitchFamily="50" charset="-128"/>
              </a:rPr>
              <a:t>またはその関連会社の商標です。</a:t>
            </a:r>
            <a:endParaRPr lang="en-US" altLang="ja-JP" sz="800" dirty="0">
              <a:latin typeface="+mn-ea"/>
              <a:cs typeface="Meiryo UI" panose="020B0604030504040204" pitchFamily="50" charset="-128"/>
            </a:endParaRPr>
          </a:p>
        </p:txBody>
      </p:sp>
    </p:spTree>
    <p:extLst>
      <p:ext uri="{BB962C8B-B14F-4D97-AF65-F5344CB8AC3E}">
        <p14:creationId xmlns:p14="http://schemas.microsoft.com/office/powerpoint/2010/main" val="30260005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正方形/長方形 19"/>
          <p:cNvSpPr/>
          <p:nvPr/>
        </p:nvSpPr>
        <p:spPr>
          <a:xfrm>
            <a:off x="1297038" y="5209681"/>
            <a:ext cx="7683742" cy="553998"/>
          </a:xfrm>
          <a:prstGeom prst="rect">
            <a:avLst/>
          </a:prstGeom>
        </p:spPr>
        <p:txBody>
          <a:bodyPr wrap="square">
            <a:spAutoFit/>
          </a:bodyPr>
          <a:lstStyle/>
          <a:p>
            <a:pPr>
              <a:spcBef>
                <a:spcPct val="0"/>
              </a:spcBef>
            </a:pPr>
            <a:r>
              <a:rPr lang="ja-JP" altLang="en-US" sz="1000" dirty="0" smtClean="0">
                <a:latin typeface="+mn-ea"/>
                <a:cs typeface="Meiryo UI" panose="020B0604030504040204" pitchFamily="50" charset="-128"/>
              </a:rPr>
              <a:t>★：ご契約回線数には上限があります。</a:t>
            </a:r>
            <a:endParaRPr lang="en-US" altLang="ja-JP" sz="1000" dirty="0" smtClean="0">
              <a:latin typeface="+mn-ea"/>
              <a:cs typeface="Meiryo UI" panose="020B0604030504040204" pitchFamily="50" charset="-128"/>
            </a:endParaRPr>
          </a:p>
          <a:p>
            <a:pPr>
              <a:spcBef>
                <a:spcPct val="0"/>
              </a:spcBef>
            </a:pPr>
            <a:r>
              <a:rPr lang="en-US" altLang="ja-JP" sz="1000" dirty="0" smtClean="0">
                <a:latin typeface="+mn-ea"/>
              </a:rPr>
              <a:t>※</a:t>
            </a:r>
            <a:r>
              <a:rPr lang="ja-JP" altLang="en-US" sz="1000" dirty="0">
                <a:latin typeface="+mn-ea"/>
              </a:rPr>
              <a:t>ご加入のプランにより割引額は異なります</a:t>
            </a:r>
            <a:r>
              <a:rPr lang="ja-JP" altLang="en-US" sz="1000" dirty="0" smtClean="0">
                <a:latin typeface="+mn-ea"/>
              </a:rPr>
              <a:t>。</a:t>
            </a:r>
            <a:endParaRPr lang="en-US" altLang="ja-JP" sz="1000" dirty="0" smtClean="0">
              <a:latin typeface="+mn-ea"/>
            </a:endParaRPr>
          </a:p>
          <a:p>
            <a:pPr>
              <a:spcBef>
                <a:spcPct val="0"/>
              </a:spcBef>
            </a:pPr>
            <a:r>
              <a:rPr lang="en-US" altLang="ja-JP" sz="1000" dirty="0" smtClean="0">
                <a:latin typeface="+mn-ea"/>
              </a:rPr>
              <a:t>※</a:t>
            </a:r>
            <a:r>
              <a:rPr lang="ja-JP" altLang="en-US" sz="1000" dirty="0" smtClean="0">
                <a:latin typeface="+mn-ea"/>
              </a:rPr>
              <a:t>表記の金額は税込です。</a:t>
            </a:r>
            <a:endParaRPr lang="en-US" altLang="ja-JP" sz="1000" dirty="0">
              <a:latin typeface="+mn-ea"/>
            </a:endParaRPr>
          </a:p>
        </p:txBody>
      </p:sp>
      <p:sp>
        <p:nvSpPr>
          <p:cNvPr id="21" name="正方形/長方形 20"/>
          <p:cNvSpPr/>
          <p:nvPr/>
        </p:nvSpPr>
        <p:spPr>
          <a:xfrm>
            <a:off x="6372200" y="5938522"/>
            <a:ext cx="2448769" cy="159667"/>
          </a:xfrm>
          <a:prstGeom prst="rect">
            <a:avLst/>
          </a:prstGeom>
          <a:noFill/>
          <a:ln w="6350">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800" dirty="0" smtClean="0">
                <a:solidFill>
                  <a:schemeClr val="tx1"/>
                </a:solidFill>
                <a:latin typeface="+mn-ea"/>
              </a:rPr>
              <a:t>各種適用条件など詳しくは</a:t>
            </a:r>
            <a:r>
              <a:rPr kumimoji="1" lang="en-US" altLang="ja-JP" sz="800" dirty="0" smtClean="0">
                <a:solidFill>
                  <a:schemeClr val="tx1"/>
                </a:solidFill>
                <a:latin typeface="+mn-ea"/>
              </a:rPr>
              <a:t>a</a:t>
            </a:r>
            <a:r>
              <a:rPr kumimoji="1" lang="en-US" altLang="ja-JP" sz="800" b="1" dirty="0" smtClean="0">
                <a:solidFill>
                  <a:schemeClr val="tx1"/>
                </a:solidFill>
                <a:latin typeface="+mn-ea"/>
              </a:rPr>
              <a:t>u</a:t>
            </a:r>
            <a:r>
              <a:rPr kumimoji="1" lang="ja-JP" altLang="en-US" sz="800" b="1" dirty="0" smtClean="0">
                <a:solidFill>
                  <a:schemeClr val="tx1"/>
                </a:solidFill>
                <a:latin typeface="+mn-ea"/>
              </a:rPr>
              <a:t>取扱店</a:t>
            </a:r>
            <a:r>
              <a:rPr kumimoji="1" lang="ja-JP" altLang="en-US" sz="800" dirty="0" smtClean="0">
                <a:solidFill>
                  <a:schemeClr val="tx1"/>
                </a:solidFill>
                <a:latin typeface="+mn-ea"/>
              </a:rPr>
              <a:t>スタッフへ</a:t>
            </a:r>
          </a:p>
        </p:txBody>
      </p:sp>
      <p:sp>
        <p:nvSpPr>
          <p:cNvPr id="22" name="正方形/長方形 21"/>
          <p:cNvSpPr/>
          <p:nvPr/>
        </p:nvSpPr>
        <p:spPr>
          <a:xfrm>
            <a:off x="1329999" y="5235648"/>
            <a:ext cx="2116876" cy="174396"/>
          </a:xfrm>
          <a:prstGeom prst="rect">
            <a:avLst/>
          </a:prstGeom>
          <a:noFill/>
          <a:ln w="6350">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smtClean="0">
              <a:latin typeface="+mn-ea"/>
            </a:endParaRPr>
          </a:p>
        </p:txBody>
      </p:sp>
      <p:sp>
        <p:nvSpPr>
          <p:cNvPr id="40" name="タイトル 1"/>
          <p:cNvSpPr txBox="1">
            <a:spLocks/>
          </p:cNvSpPr>
          <p:nvPr/>
        </p:nvSpPr>
        <p:spPr>
          <a:xfrm>
            <a:off x="1053657" y="261727"/>
            <a:ext cx="7824000" cy="456000"/>
          </a:xfrm>
          <a:prstGeom prst="rect">
            <a:avLst/>
          </a:prstGeom>
        </p:spPr>
        <p:txBody>
          <a:bodyPr anchor="b"/>
          <a:lstStyle>
            <a:lvl1pPr algn="l" defTabSz="914377" rtl="0" eaLnBrk="1" latinLnBrk="0" hangingPunct="1">
              <a:spcBef>
                <a:spcPct val="0"/>
              </a:spcBef>
              <a:buNone/>
              <a:defRPr kumimoji="1" lang="ja-JP" altLang="en-US" sz="2667" b="1" kern="1200" dirty="0">
                <a:solidFill>
                  <a:schemeClr val="tx1"/>
                </a:solidFill>
                <a:latin typeface="+mj-ea"/>
                <a:ea typeface="+mj-ea"/>
                <a:cs typeface="+mj-cs"/>
              </a:defRPr>
            </a:lvl1pPr>
          </a:lstStyle>
          <a:p>
            <a:r>
              <a:rPr lang="ja-JP" altLang="en-US" sz="1800" dirty="0" smtClean="0">
                <a:latin typeface="+mn-ea"/>
                <a:ea typeface="+mn-ea"/>
              </a:rPr>
              <a:t>店頭掲出物</a:t>
            </a:r>
            <a:r>
              <a:rPr lang="en-US" altLang="ja-JP" sz="1800" dirty="0" smtClean="0">
                <a:latin typeface="+mn-ea"/>
                <a:ea typeface="+mn-ea"/>
              </a:rPr>
              <a:t>(</a:t>
            </a:r>
            <a:r>
              <a:rPr lang="ja-JP" altLang="en-US" sz="1800" dirty="0" smtClean="0">
                <a:latin typeface="+mn-ea"/>
                <a:ea typeface="+mn-ea"/>
              </a:rPr>
              <a:t>ポスター、</a:t>
            </a:r>
            <a:r>
              <a:rPr lang="en-US" altLang="ja-JP" sz="1800" dirty="0" smtClean="0">
                <a:latin typeface="+mn-ea"/>
                <a:ea typeface="+mn-ea"/>
              </a:rPr>
              <a:t>POP</a:t>
            </a:r>
            <a:r>
              <a:rPr lang="ja-JP" altLang="en-US" sz="1800" dirty="0" smtClean="0">
                <a:latin typeface="+mn-ea"/>
                <a:ea typeface="+mn-ea"/>
              </a:rPr>
              <a:t>など）</a:t>
            </a:r>
            <a:endParaRPr lang="ja-JP" altLang="en-US" sz="1100" u="sng" dirty="0">
              <a:solidFill>
                <a:schemeClr val="bg2"/>
              </a:solidFill>
              <a:latin typeface="+mn-ea"/>
              <a:ea typeface="+mn-ea"/>
            </a:endParaRPr>
          </a:p>
        </p:txBody>
      </p:sp>
      <p:pic>
        <p:nvPicPr>
          <p:cNvPr id="41" name="Picture 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2820" y="1240739"/>
            <a:ext cx="2373625" cy="241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2" name="角丸四角形 3"/>
          <p:cNvSpPr>
            <a:spLocks noChangeArrowheads="1"/>
          </p:cNvSpPr>
          <p:nvPr/>
        </p:nvSpPr>
        <p:spPr bwMode="auto">
          <a:xfrm>
            <a:off x="5436445" y="1248911"/>
            <a:ext cx="1072223" cy="221352"/>
          </a:xfrm>
          <a:prstGeom prst="roundRect">
            <a:avLst>
              <a:gd name="adj" fmla="val 16667"/>
            </a:avLst>
          </a:prstGeom>
          <a:noFill/>
          <a:ln w="9525" algn="ctr">
            <a:solidFill>
              <a:schemeClr val="tx1"/>
            </a:solidFill>
            <a:round/>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000" b="1" dirty="0">
                <a:latin typeface="+mn-ea"/>
                <a:ea typeface="+mn-ea"/>
              </a:rPr>
              <a:t>お申し込み必要</a:t>
            </a:r>
          </a:p>
        </p:txBody>
      </p:sp>
      <p:sp>
        <p:nvSpPr>
          <p:cNvPr id="43" name="角丸四角形吹き出し 42"/>
          <p:cNvSpPr/>
          <p:nvPr/>
        </p:nvSpPr>
        <p:spPr>
          <a:xfrm>
            <a:off x="6463677" y="1596390"/>
            <a:ext cx="2610488" cy="460946"/>
          </a:xfrm>
          <a:prstGeom prst="wedgeRoundRectCallout">
            <a:avLst>
              <a:gd name="adj1" fmla="val -44091"/>
              <a:gd name="adj2" fmla="val 79025"/>
              <a:gd name="adj3" fmla="val 16667"/>
            </a:avLst>
          </a:prstGeom>
          <a:solidFill>
            <a:schemeClr val="bg1">
              <a:lumMod val="85000"/>
            </a:schemeClr>
          </a:solidFill>
          <a:ln w="6350">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1100" b="1" dirty="0" smtClean="0">
                <a:solidFill>
                  <a:schemeClr val="tx1"/>
                </a:solidFill>
                <a:latin typeface="+mn-ea"/>
              </a:rPr>
              <a:t>家族みんなが対象</a:t>
            </a:r>
            <a:r>
              <a:rPr lang="ja-JP" altLang="en-US" sz="1100" b="1" baseline="30000" dirty="0" smtClean="0">
                <a:solidFill>
                  <a:schemeClr val="tx1"/>
                </a:solidFill>
                <a:latin typeface="+mn-ea"/>
              </a:rPr>
              <a:t>★</a:t>
            </a:r>
            <a:endParaRPr lang="en-US" altLang="ja-JP" sz="900" b="1" baseline="30000" dirty="0" smtClean="0">
              <a:solidFill>
                <a:schemeClr val="tx1"/>
              </a:solidFill>
              <a:latin typeface="+mn-ea"/>
            </a:endParaRPr>
          </a:p>
          <a:p>
            <a:pPr algn="ctr"/>
            <a:r>
              <a:rPr lang="ja-JP" altLang="en-US" sz="800" dirty="0" smtClean="0">
                <a:solidFill>
                  <a:schemeClr val="tx1"/>
                </a:solidFill>
                <a:latin typeface="+mn-ea"/>
              </a:rPr>
              <a:t>離れて暮らすご家族も</a:t>
            </a:r>
            <a:r>
              <a:rPr lang="en-US" altLang="ja-JP" sz="800" dirty="0" smtClean="0">
                <a:solidFill>
                  <a:schemeClr val="tx1"/>
                </a:solidFill>
                <a:latin typeface="+mn-ea"/>
              </a:rPr>
              <a:t>50</a:t>
            </a:r>
            <a:r>
              <a:rPr lang="ja-JP" altLang="en-US" sz="800" dirty="0" smtClean="0">
                <a:solidFill>
                  <a:schemeClr val="tx1"/>
                </a:solidFill>
                <a:latin typeface="+mn-ea"/>
              </a:rPr>
              <a:t>歳以上なら割引の対象に！</a:t>
            </a:r>
            <a:endParaRPr kumimoji="1" lang="ja-JP" altLang="en-US" sz="800" dirty="0" smtClean="0">
              <a:solidFill>
                <a:schemeClr val="tx1"/>
              </a:solidFill>
              <a:latin typeface="+mn-ea"/>
            </a:endParaRPr>
          </a:p>
        </p:txBody>
      </p:sp>
      <p:sp>
        <p:nvSpPr>
          <p:cNvPr id="44" name="Rectangle 51"/>
          <p:cNvSpPr>
            <a:spLocks noChangeArrowheads="1"/>
          </p:cNvSpPr>
          <p:nvPr/>
        </p:nvSpPr>
        <p:spPr bwMode="auto">
          <a:xfrm>
            <a:off x="3311860" y="1969630"/>
            <a:ext cx="2042035" cy="535531"/>
          </a:xfrm>
          <a:prstGeom prst="rect">
            <a:avLst/>
          </a:prstGeom>
          <a:noFill/>
          <a:ln w="19050">
            <a:noFill/>
          </a:ln>
          <a:effectLst/>
          <a:extLst/>
        </p:spPr>
        <p:txBody>
          <a:bodyPr wrap="square">
            <a:spAutoFit/>
          </a:bodyPr>
          <a:lstStyle/>
          <a:p>
            <a:pPr algn="ctr">
              <a:lnSpc>
                <a:spcPct val="90000"/>
              </a:lnSpc>
              <a:spcBef>
                <a:spcPct val="50000"/>
              </a:spcBef>
              <a:defRPr/>
            </a:pPr>
            <a:r>
              <a:rPr lang="ja-JP" altLang="en-US" sz="3200" b="1" dirty="0" smtClean="0">
                <a:latin typeface="+mn-ea"/>
              </a:rPr>
              <a:t>永年割引</a:t>
            </a:r>
            <a:endParaRPr lang="en-US" altLang="ja-JP" sz="800" dirty="0" smtClean="0">
              <a:latin typeface="+mn-ea"/>
            </a:endParaRPr>
          </a:p>
        </p:txBody>
      </p:sp>
      <p:sp>
        <p:nvSpPr>
          <p:cNvPr id="45" name="Rectangle 51"/>
          <p:cNvSpPr>
            <a:spLocks noChangeArrowheads="1"/>
          </p:cNvSpPr>
          <p:nvPr/>
        </p:nvSpPr>
        <p:spPr bwMode="auto">
          <a:xfrm>
            <a:off x="1646675" y="1667044"/>
            <a:ext cx="5291470" cy="325241"/>
          </a:xfrm>
          <a:prstGeom prst="rect">
            <a:avLst/>
          </a:prstGeom>
          <a:noFill/>
          <a:ln w="19050">
            <a:noFill/>
          </a:ln>
          <a:effectLst/>
          <a:extLst/>
        </p:spPr>
        <p:txBody>
          <a:bodyPr wrap="square">
            <a:spAutoFit/>
          </a:bodyPr>
          <a:lstStyle/>
          <a:p>
            <a:pPr algn="ctr">
              <a:lnSpc>
                <a:spcPct val="90000"/>
              </a:lnSpc>
              <a:spcBef>
                <a:spcPct val="50000"/>
              </a:spcBef>
              <a:defRPr/>
            </a:pPr>
            <a:r>
              <a:rPr lang="ja-JP" altLang="en-US" sz="1600" b="1" dirty="0">
                <a:latin typeface="+mn-ea"/>
              </a:rPr>
              <a:t>　</a:t>
            </a:r>
            <a:r>
              <a:rPr lang="ja-JP" altLang="en-US" sz="1600" b="1" dirty="0" smtClean="0">
                <a:latin typeface="+mn-ea"/>
              </a:rPr>
              <a:t>ネットとセットで</a:t>
            </a:r>
            <a:r>
              <a:rPr lang="en-US" altLang="ja-JP" sz="1600" b="1" dirty="0" smtClean="0">
                <a:latin typeface="+mn-ea"/>
              </a:rPr>
              <a:t>au</a:t>
            </a:r>
            <a:r>
              <a:rPr lang="ja-JP" altLang="en-US" sz="1600" b="1" dirty="0" smtClean="0">
                <a:latin typeface="+mn-ea"/>
              </a:rPr>
              <a:t>スマホの</a:t>
            </a:r>
            <a:r>
              <a:rPr lang="ja-JP" altLang="en-US" sz="1600" b="1" dirty="0">
                <a:latin typeface="+mn-ea"/>
              </a:rPr>
              <a:t>ご利用</a:t>
            </a:r>
            <a:r>
              <a:rPr lang="ja-JP" altLang="en-US" sz="1600" b="1" dirty="0" smtClean="0">
                <a:latin typeface="+mn-ea"/>
              </a:rPr>
              <a:t>料金</a:t>
            </a:r>
            <a:r>
              <a:rPr lang="ja-JP" altLang="en-US" sz="1600" b="1" dirty="0">
                <a:latin typeface="+mn-ea"/>
              </a:rPr>
              <a:t>が</a:t>
            </a:r>
            <a:endParaRPr lang="en-US" altLang="ja-JP" sz="1000" dirty="0" smtClean="0">
              <a:latin typeface="+mn-ea"/>
            </a:endParaRPr>
          </a:p>
        </p:txBody>
      </p:sp>
      <p:graphicFrame>
        <p:nvGraphicFramePr>
          <p:cNvPr id="47" name="表 46"/>
          <p:cNvGraphicFramePr>
            <a:graphicFrameLocks noGrp="1"/>
          </p:cNvGraphicFramePr>
          <p:nvPr>
            <p:extLst>
              <p:ext uri="{D42A27DB-BD31-4B8C-83A1-F6EECF244321}">
                <p14:modId xmlns:p14="http://schemas.microsoft.com/office/powerpoint/2010/main" val="174764040"/>
              </p:ext>
            </p:extLst>
          </p:nvPr>
        </p:nvGraphicFramePr>
        <p:xfrm>
          <a:off x="220701" y="2631529"/>
          <a:ext cx="8718341" cy="741680"/>
        </p:xfrm>
        <a:graphic>
          <a:graphicData uri="http://schemas.openxmlformats.org/drawingml/2006/table">
            <a:tbl>
              <a:tblPr firstRow="1" bandRow="1">
                <a:tableStyleId>{5C22544A-7EE6-4342-B048-85BDC9FD1C3A}</a:tableStyleId>
              </a:tblPr>
              <a:tblGrid>
                <a:gridCol w="1807793">
                  <a:extLst>
                    <a:ext uri="{9D8B030D-6E8A-4147-A177-3AD203B41FA5}">
                      <a16:colId xmlns:a16="http://schemas.microsoft.com/office/drawing/2014/main" val="1158340198"/>
                    </a:ext>
                  </a:extLst>
                </a:gridCol>
                <a:gridCol w="6910548">
                  <a:extLst>
                    <a:ext uri="{9D8B030D-6E8A-4147-A177-3AD203B41FA5}">
                      <a16:colId xmlns:a16="http://schemas.microsoft.com/office/drawing/2014/main" val="1214148092"/>
                    </a:ext>
                  </a:extLst>
                </a:gridCol>
              </a:tblGrid>
              <a:tr h="370840">
                <a:tc rowSpan="2">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1" lang="ja-JP" altLang="en-US" sz="1600" b="1" dirty="0" smtClean="0">
                          <a:solidFill>
                            <a:schemeClr val="tx1"/>
                          </a:solidFill>
                          <a:latin typeface="+mn-ea"/>
                          <a:ea typeface="+mn-ea"/>
                        </a:rPr>
                        <a:t>条件</a:t>
                      </a:r>
                      <a:endParaRPr kumimoji="1" lang="en-US" altLang="ja-JP" sz="1100" b="1" dirty="0" smtClean="0">
                        <a:solidFill>
                          <a:schemeClr val="tx1"/>
                        </a:solidFill>
                        <a:latin typeface="+mn-ea"/>
                        <a:ea typeface="+mn-ea"/>
                      </a:endParaRPr>
                    </a:p>
                    <a:p>
                      <a:pPr marL="0" marR="0" lvl="0" indent="0" algn="ctr" defTabSz="914377" rtl="0" eaLnBrk="1" fontAlgn="auto" latinLnBrk="0" hangingPunct="1">
                        <a:lnSpc>
                          <a:spcPct val="100000"/>
                        </a:lnSpc>
                        <a:spcBef>
                          <a:spcPts val="0"/>
                        </a:spcBef>
                        <a:spcAft>
                          <a:spcPts val="0"/>
                        </a:spcAft>
                        <a:buClrTx/>
                        <a:buSzTx/>
                        <a:buFontTx/>
                        <a:buNone/>
                        <a:tabLst/>
                        <a:defRPr/>
                      </a:pPr>
                      <a:r>
                        <a:rPr kumimoji="1" lang="ja-JP" altLang="en-US" sz="1100" b="1" dirty="0" smtClean="0">
                          <a:solidFill>
                            <a:schemeClr val="tx1"/>
                          </a:solidFill>
                          <a:latin typeface="+mn-ea"/>
                          <a:ea typeface="+mn-ea"/>
                        </a:rPr>
                        <a:t>①②両方を満たす方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defRPr/>
                      </a:pPr>
                      <a:r>
                        <a:rPr lang="ja-JP" altLang="en-US" sz="1100" b="1" dirty="0" smtClean="0">
                          <a:solidFill>
                            <a:schemeClr val="tx1"/>
                          </a:solidFill>
                          <a:latin typeface="Meiryo UI" panose="020B0604030504040204" pitchFamily="50" charset="-128"/>
                          <a:ea typeface="Meiryo UI" panose="020B0604030504040204" pitchFamily="50" charset="-128"/>
                        </a:rPr>
                        <a:t>①「対象のご自宅のインターネットサービス」</a:t>
                      </a:r>
                      <a:r>
                        <a:rPr lang="en-US" altLang="ja-JP" sz="1100" b="1" dirty="0" smtClean="0">
                          <a:solidFill>
                            <a:schemeClr val="tx1"/>
                          </a:solidFill>
                          <a:latin typeface="Meiryo UI" panose="020B0604030504040204" pitchFamily="50" charset="-128"/>
                          <a:ea typeface="Meiryo UI" panose="020B0604030504040204" pitchFamily="50" charset="-128"/>
                        </a:rPr>
                        <a:t>(</a:t>
                      </a:r>
                      <a:r>
                        <a:rPr lang="ja-JP" altLang="en-US" sz="1100" b="1" dirty="0" smtClean="0">
                          <a:solidFill>
                            <a:schemeClr val="tx1"/>
                          </a:solidFill>
                          <a:latin typeface="Meiryo UI" panose="020B0604030504040204" pitchFamily="50" charset="-128"/>
                          <a:ea typeface="Meiryo UI" panose="020B0604030504040204" pitchFamily="50" charset="-128"/>
                        </a:rPr>
                        <a:t>ネット＋電話</a:t>
                      </a:r>
                      <a:r>
                        <a:rPr lang="en-US" altLang="ja-JP" sz="1100" b="1" dirty="0" smtClean="0">
                          <a:solidFill>
                            <a:schemeClr val="tx1"/>
                          </a:solidFill>
                          <a:latin typeface="Meiryo UI" panose="020B0604030504040204" pitchFamily="50" charset="-128"/>
                          <a:ea typeface="Meiryo UI" panose="020B0604030504040204" pitchFamily="50" charset="-128"/>
                        </a:rPr>
                        <a:t>)</a:t>
                      </a:r>
                      <a:r>
                        <a:rPr lang="ja-JP" altLang="en-US" sz="1100" b="1" dirty="0" smtClean="0">
                          <a:solidFill>
                            <a:schemeClr val="tx1"/>
                          </a:solidFill>
                          <a:latin typeface="Meiryo UI" panose="020B0604030504040204" pitchFamily="50" charset="-128"/>
                          <a:ea typeface="Meiryo UI" panose="020B0604030504040204" pitchFamily="50" charset="-128"/>
                        </a:rPr>
                        <a:t>のお申込み</a:t>
                      </a:r>
                      <a:endParaRPr lang="en-US" altLang="ja-JP"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91457658"/>
                  </a:ext>
                </a:extLst>
              </a:tr>
              <a:tr h="370840">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ja-JP" altLang="en-US"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②</a:t>
                      </a:r>
                      <a:r>
                        <a:rPr lang="en-US" altLang="ja-JP"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au</a:t>
                      </a:r>
                      <a:r>
                        <a:rPr lang="ja-JP" altLang="en-US"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スマホで対象の料金プランに加入</a:t>
                      </a:r>
                      <a:endPar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9494421"/>
                  </a:ext>
                </a:extLst>
              </a:tr>
            </a:tbl>
          </a:graphicData>
        </a:graphic>
      </p:graphicFrame>
      <p:sp>
        <p:nvSpPr>
          <p:cNvPr id="48" name="角丸四角形吹き出し 47"/>
          <p:cNvSpPr/>
          <p:nvPr/>
        </p:nvSpPr>
        <p:spPr>
          <a:xfrm>
            <a:off x="6919082" y="2380086"/>
            <a:ext cx="1938320" cy="444748"/>
          </a:xfrm>
          <a:prstGeom prst="wedgeRoundRectCallout">
            <a:avLst>
              <a:gd name="adj1" fmla="val -69400"/>
              <a:gd name="adj2" fmla="val 41350"/>
              <a:gd name="adj3" fmla="val 16667"/>
            </a:avLst>
          </a:prstGeom>
          <a:solidFill>
            <a:schemeClr val="bg1">
              <a:lumMod val="85000"/>
            </a:schemeClr>
          </a:solidFill>
          <a:ln w="6350">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pPr algn="ctr">
              <a:defRPr/>
            </a:pPr>
            <a:r>
              <a:rPr lang="ja-JP" altLang="en-US" sz="800" dirty="0" smtClean="0">
                <a:solidFill>
                  <a:schemeClr val="tx1"/>
                </a:solidFill>
                <a:latin typeface="+mn-ea"/>
              </a:rPr>
              <a:t>一部の対象ケーブルテレビ局ご利用</a:t>
            </a:r>
            <a:r>
              <a:rPr lang="ja-JP" altLang="en-US" sz="800" dirty="0">
                <a:solidFill>
                  <a:schemeClr val="tx1"/>
                </a:solidFill>
                <a:latin typeface="+mn-ea"/>
              </a:rPr>
              <a:t>の方</a:t>
            </a:r>
            <a:r>
              <a:rPr lang="ja-JP" altLang="en-US" sz="800" dirty="0" smtClean="0">
                <a:solidFill>
                  <a:schemeClr val="tx1"/>
                </a:solidFill>
                <a:latin typeface="+mn-ea"/>
              </a:rPr>
              <a:t>は</a:t>
            </a:r>
            <a:endParaRPr lang="en-US" altLang="ja-JP" sz="800" dirty="0" smtClean="0">
              <a:solidFill>
                <a:schemeClr val="tx1"/>
              </a:solidFill>
              <a:latin typeface="+mn-ea"/>
            </a:endParaRPr>
          </a:p>
          <a:p>
            <a:pPr algn="ctr">
              <a:defRPr/>
            </a:pPr>
            <a:r>
              <a:rPr lang="ja-JP" altLang="en-US" sz="800" dirty="0" smtClean="0">
                <a:solidFill>
                  <a:schemeClr val="tx1"/>
                </a:solidFill>
                <a:latin typeface="+mn-ea"/>
              </a:rPr>
              <a:t>「</a:t>
            </a:r>
            <a:r>
              <a:rPr lang="ja-JP" altLang="en-US" sz="800" dirty="0">
                <a:solidFill>
                  <a:schemeClr val="tx1"/>
                </a:solidFill>
                <a:latin typeface="+mn-ea"/>
              </a:rPr>
              <a:t>ネット＋テレビ</a:t>
            </a:r>
            <a:r>
              <a:rPr lang="ja-JP" altLang="en-US" sz="800" dirty="0" smtClean="0">
                <a:solidFill>
                  <a:schemeClr val="tx1"/>
                </a:solidFill>
                <a:latin typeface="+mn-ea"/>
              </a:rPr>
              <a:t>」「テレビ＋電話」でも</a:t>
            </a:r>
            <a:r>
              <a:rPr lang="en-US" altLang="ja-JP" sz="800" dirty="0">
                <a:solidFill>
                  <a:schemeClr val="tx1"/>
                </a:solidFill>
                <a:latin typeface="+mn-ea"/>
              </a:rPr>
              <a:t>OK</a:t>
            </a:r>
            <a:r>
              <a:rPr lang="ja-JP" altLang="en-US" sz="800" dirty="0" smtClean="0">
                <a:solidFill>
                  <a:schemeClr val="tx1"/>
                </a:solidFill>
                <a:latin typeface="+mn-ea"/>
              </a:rPr>
              <a:t>！</a:t>
            </a:r>
            <a:endParaRPr lang="ja-JP" altLang="en-US" sz="800" baseline="30000" dirty="0">
              <a:solidFill>
                <a:schemeClr val="tx1"/>
              </a:solidFill>
              <a:latin typeface="+mn-ea"/>
            </a:endParaRPr>
          </a:p>
        </p:txBody>
      </p:sp>
      <p:sp>
        <p:nvSpPr>
          <p:cNvPr id="24" name="正方形/長方形 23"/>
          <p:cNvSpPr/>
          <p:nvPr/>
        </p:nvSpPr>
        <p:spPr>
          <a:xfrm>
            <a:off x="220701" y="3466843"/>
            <a:ext cx="4597782" cy="461665"/>
          </a:xfrm>
          <a:prstGeom prst="rect">
            <a:avLst/>
          </a:prstGeom>
        </p:spPr>
        <p:txBody>
          <a:bodyPr wrap="square">
            <a:spAutoFit/>
          </a:bodyPr>
          <a:lstStyle/>
          <a:p>
            <a:r>
              <a:rPr lang="en-US" altLang="ja-JP" sz="800" b="1" dirty="0" smtClean="0">
                <a:latin typeface="+mn-ea"/>
              </a:rPr>
              <a:t>【</a:t>
            </a:r>
            <a:r>
              <a:rPr lang="ja-JP" altLang="en-US" sz="800" b="1" dirty="0">
                <a:latin typeface="+mn-ea"/>
              </a:rPr>
              <a:t>各提携事業者</a:t>
            </a:r>
            <a:r>
              <a:rPr lang="ja-JP" altLang="en-US" sz="800" b="1" dirty="0" smtClean="0">
                <a:latin typeface="+mn-ea"/>
              </a:rPr>
              <a:t>様制作物の場合以下注釈を入れてください。</a:t>
            </a:r>
            <a:r>
              <a:rPr lang="en-US" altLang="ja-JP" sz="800" b="1" dirty="0" smtClean="0">
                <a:latin typeface="+mn-ea"/>
              </a:rPr>
              <a:t>】</a:t>
            </a:r>
          </a:p>
          <a:p>
            <a:r>
              <a:rPr lang="en-US" altLang="ja-JP" sz="800" dirty="0" smtClean="0">
                <a:solidFill>
                  <a:srgbClr val="FF0000"/>
                </a:solidFill>
                <a:latin typeface="+mn-ea"/>
              </a:rPr>
              <a:t>※</a:t>
            </a:r>
            <a:r>
              <a:rPr lang="ja-JP" altLang="en-US" sz="800" dirty="0" smtClean="0">
                <a:solidFill>
                  <a:srgbClr val="FF0000"/>
                </a:solidFill>
                <a:latin typeface="+mn-ea"/>
              </a:rPr>
              <a:t>別途</a:t>
            </a:r>
            <a:r>
              <a:rPr lang="ja-JP" altLang="en-US" sz="800" dirty="0">
                <a:solidFill>
                  <a:srgbClr val="FF0000"/>
                </a:solidFill>
                <a:latin typeface="+mn-ea"/>
              </a:rPr>
              <a:t>利用料・オプション料がかかります。インターネットサービス解約時に、ご契約期間に応じて契約解除料が発生する場合があります</a:t>
            </a:r>
            <a:r>
              <a:rPr lang="ja-JP" altLang="en-US" sz="800" dirty="0" smtClean="0">
                <a:solidFill>
                  <a:srgbClr val="FF0000"/>
                </a:solidFill>
                <a:latin typeface="+mn-ea"/>
              </a:rPr>
              <a:t>。</a:t>
            </a:r>
            <a:r>
              <a:rPr lang="en-US" altLang="ja-JP" sz="800" dirty="0" smtClean="0">
                <a:solidFill>
                  <a:srgbClr val="FF0000"/>
                </a:solidFill>
                <a:latin typeface="+mn-ea"/>
              </a:rPr>
              <a:t>(</a:t>
            </a:r>
            <a:r>
              <a:rPr lang="ja-JP" altLang="en-US" sz="800" dirty="0" smtClean="0">
                <a:solidFill>
                  <a:srgbClr val="FF0000"/>
                </a:solidFill>
                <a:latin typeface="+mn-ea"/>
              </a:rPr>
              <a:t>例：</a:t>
            </a:r>
            <a:r>
              <a:rPr lang="en-US" altLang="ja-JP" sz="800" dirty="0" smtClean="0">
                <a:solidFill>
                  <a:srgbClr val="FF0000"/>
                </a:solidFill>
                <a:latin typeface="+mn-ea"/>
              </a:rPr>
              <a:t>(A</a:t>
            </a:r>
            <a:r>
              <a:rPr lang="ja-JP" altLang="en-US" sz="800" dirty="0" smtClean="0">
                <a:solidFill>
                  <a:srgbClr val="FF0000"/>
                </a:solidFill>
                <a:latin typeface="+mn-ea"/>
              </a:rPr>
              <a:t>）・</a:t>
            </a:r>
            <a:r>
              <a:rPr lang="en-US" altLang="ja-JP" sz="800" dirty="0" smtClean="0">
                <a:solidFill>
                  <a:srgbClr val="FF0000"/>
                </a:solidFill>
                <a:latin typeface="+mn-ea"/>
              </a:rPr>
              <a:t>(B</a:t>
            </a:r>
            <a:r>
              <a:rPr lang="ja-JP" altLang="en-US" sz="800" dirty="0" smtClean="0">
                <a:solidFill>
                  <a:srgbClr val="FF0000"/>
                </a:solidFill>
                <a:latin typeface="+mn-ea"/>
              </a:rPr>
              <a:t>）の場合、契約期間</a:t>
            </a:r>
            <a:r>
              <a:rPr lang="en-US" altLang="ja-JP" sz="800" dirty="0" smtClean="0">
                <a:solidFill>
                  <a:srgbClr val="FF0000"/>
                </a:solidFill>
                <a:latin typeface="+mn-ea"/>
              </a:rPr>
              <a:t>(C</a:t>
            </a:r>
            <a:r>
              <a:rPr lang="ja-JP" altLang="en-US" sz="800" dirty="0" smtClean="0">
                <a:solidFill>
                  <a:srgbClr val="FF0000"/>
                </a:solidFill>
                <a:latin typeface="+mn-ea"/>
              </a:rPr>
              <a:t>）年</a:t>
            </a:r>
            <a:r>
              <a:rPr lang="ja-JP" altLang="en-US" sz="800" dirty="0">
                <a:solidFill>
                  <a:srgbClr val="FF0000"/>
                </a:solidFill>
                <a:latin typeface="+mn-ea"/>
              </a:rPr>
              <a:t>、契約</a:t>
            </a:r>
            <a:r>
              <a:rPr lang="ja-JP" altLang="en-US" sz="800" dirty="0" smtClean="0">
                <a:solidFill>
                  <a:srgbClr val="FF0000"/>
                </a:solidFill>
                <a:latin typeface="+mn-ea"/>
              </a:rPr>
              <a:t>解除料 　　</a:t>
            </a:r>
            <a:r>
              <a:rPr lang="en-US" altLang="ja-JP" sz="800" dirty="0" smtClean="0">
                <a:solidFill>
                  <a:srgbClr val="FF0000"/>
                </a:solidFill>
                <a:latin typeface="+mn-ea"/>
              </a:rPr>
              <a:t>(D</a:t>
            </a:r>
            <a:r>
              <a:rPr lang="ja-JP" altLang="en-US" sz="800" dirty="0" smtClean="0">
                <a:solidFill>
                  <a:srgbClr val="FF0000"/>
                </a:solidFill>
                <a:latin typeface="+mn-ea"/>
              </a:rPr>
              <a:t>）円</a:t>
            </a:r>
            <a:r>
              <a:rPr lang="ja-JP" altLang="en-US" sz="800" dirty="0">
                <a:solidFill>
                  <a:srgbClr val="FF0000"/>
                </a:solidFill>
                <a:latin typeface="+mn-ea"/>
              </a:rPr>
              <a:t>）</a:t>
            </a:r>
          </a:p>
        </p:txBody>
      </p:sp>
      <p:sp>
        <p:nvSpPr>
          <p:cNvPr id="34" name="正方形/長方形 33"/>
          <p:cNvSpPr/>
          <p:nvPr/>
        </p:nvSpPr>
        <p:spPr>
          <a:xfrm>
            <a:off x="282928" y="3922795"/>
            <a:ext cx="4319292" cy="650822"/>
          </a:xfrm>
          <a:prstGeom prst="rect">
            <a:avLst/>
          </a:prstGeom>
          <a:solidFill>
            <a:srgbClr val="0070C0"/>
          </a:solid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700" dirty="0">
                <a:solidFill>
                  <a:schemeClr val="bg1"/>
                </a:solidFill>
                <a:latin typeface="+mn-ea"/>
              </a:rPr>
              <a:t>各提携事業者様でメインで提供しているインターネットサービスを一例として</a:t>
            </a:r>
            <a:r>
              <a:rPr lang="ja-JP" altLang="en-US" sz="700" dirty="0" smtClean="0">
                <a:solidFill>
                  <a:schemeClr val="bg1"/>
                </a:solidFill>
                <a:latin typeface="+mn-ea"/>
              </a:rPr>
              <a:t>以下</a:t>
            </a:r>
            <a:r>
              <a:rPr lang="en-US" altLang="ja-JP" sz="700" dirty="0" smtClean="0">
                <a:solidFill>
                  <a:schemeClr val="bg1"/>
                </a:solidFill>
                <a:latin typeface="+mn-ea"/>
              </a:rPr>
              <a:t>(A</a:t>
            </a:r>
            <a:r>
              <a:rPr lang="ja-JP" altLang="en-US" sz="700" dirty="0">
                <a:solidFill>
                  <a:schemeClr val="bg1"/>
                </a:solidFill>
                <a:latin typeface="+mn-ea"/>
              </a:rPr>
              <a:t>）</a:t>
            </a:r>
            <a:r>
              <a:rPr lang="ja-JP" altLang="en-US" sz="700" dirty="0" smtClean="0">
                <a:solidFill>
                  <a:schemeClr val="bg1"/>
                </a:solidFill>
                <a:latin typeface="+mn-ea"/>
              </a:rPr>
              <a:t>～</a:t>
            </a:r>
            <a:r>
              <a:rPr lang="en-US" altLang="ja-JP" sz="700" dirty="0" smtClean="0">
                <a:solidFill>
                  <a:schemeClr val="bg1"/>
                </a:solidFill>
                <a:latin typeface="+mn-ea"/>
              </a:rPr>
              <a:t>(D</a:t>
            </a:r>
            <a:r>
              <a:rPr lang="ja-JP" altLang="en-US" sz="700" dirty="0">
                <a:solidFill>
                  <a:schemeClr val="bg1"/>
                </a:solidFill>
                <a:latin typeface="+mn-ea"/>
              </a:rPr>
              <a:t>）の内容を入れてください。</a:t>
            </a:r>
            <a:endParaRPr lang="en-US" altLang="ja-JP" sz="700" dirty="0">
              <a:solidFill>
                <a:schemeClr val="bg1"/>
              </a:solidFill>
              <a:latin typeface="+mn-ea"/>
            </a:endParaRPr>
          </a:p>
          <a:p>
            <a:r>
              <a:rPr lang="en-US" altLang="ja-JP" sz="700" dirty="0" smtClean="0">
                <a:solidFill>
                  <a:schemeClr val="bg1"/>
                </a:solidFill>
                <a:latin typeface="+mn-ea"/>
              </a:rPr>
              <a:t>※</a:t>
            </a:r>
            <a:r>
              <a:rPr lang="ja-JP" altLang="en-US" sz="700" dirty="0" smtClean="0">
                <a:solidFill>
                  <a:schemeClr val="bg1"/>
                </a:solidFill>
                <a:latin typeface="+mn-ea"/>
              </a:rPr>
              <a:t>代表</a:t>
            </a:r>
            <a:r>
              <a:rPr lang="ja-JP" altLang="en-US" sz="700" dirty="0">
                <a:solidFill>
                  <a:schemeClr val="bg1"/>
                </a:solidFill>
                <a:latin typeface="+mn-ea"/>
              </a:rPr>
              <a:t>の</a:t>
            </a:r>
            <a:r>
              <a:rPr lang="ja-JP" altLang="en-US" sz="700" dirty="0" smtClean="0">
                <a:solidFill>
                  <a:schemeClr val="bg1"/>
                </a:solidFill>
                <a:latin typeface="+mn-ea"/>
              </a:rPr>
              <a:t>プラン</a:t>
            </a:r>
            <a:r>
              <a:rPr lang="en-US" altLang="ja-JP" sz="700" dirty="0" smtClean="0">
                <a:solidFill>
                  <a:schemeClr val="bg1"/>
                </a:solidFill>
                <a:latin typeface="+mn-ea"/>
              </a:rPr>
              <a:t>(</a:t>
            </a:r>
            <a:r>
              <a:rPr lang="ja-JP" altLang="en-US" sz="700" dirty="0" smtClean="0">
                <a:solidFill>
                  <a:schemeClr val="bg1"/>
                </a:solidFill>
                <a:latin typeface="+mn-ea"/>
              </a:rPr>
              <a:t>加入者</a:t>
            </a:r>
            <a:r>
              <a:rPr lang="ja-JP" altLang="en-US" sz="700" dirty="0">
                <a:solidFill>
                  <a:schemeClr val="bg1"/>
                </a:solidFill>
                <a:latin typeface="+mn-ea"/>
              </a:rPr>
              <a:t>の多いプラン）について記載ください</a:t>
            </a:r>
            <a:endParaRPr lang="en-US" altLang="ja-JP" sz="700" dirty="0">
              <a:solidFill>
                <a:schemeClr val="bg1"/>
              </a:solidFill>
              <a:latin typeface="+mn-ea"/>
            </a:endParaRPr>
          </a:p>
          <a:p>
            <a:r>
              <a:rPr lang="en-US" altLang="ja-JP" sz="700" dirty="0" smtClean="0">
                <a:solidFill>
                  <a:schemeClr val="bg1"/>
                </a:solidFill>
                <a:latin typeface="+mn-ea"/>
              </a:rPr>
              <a:t>(A</a:t>
            </a:r>
            <a:r>
              <a:rPr lang="ja-JP" altLang="en-US" sz="700" dirty="0">
                <a:solidFill>
                  <a:schemeClr val="bg1"/>
                </a:solidFill>
                <a:latin typeface="+mn-ea"/>
              </a:rPr>
              <a:t>）プラン名</a:t>
            </a:r>
            <a:endParaRPr lang="en-US" altLang="ja-JP" sz="700" dirty="0">
              <a:solidFill>
                <a:schemeClr val="bg1"/>
              </a:solidFill>
              <a:latin typeface="+mn-ea"/>
            </a:endParaRPr>
          </a:p>
          <a:p>
            <a:r>
              <a:rPr lang="en-US" altLang="ja-JP" sz="700" dirty="0" smtClean="0">
                <a:solidFill>
                  <a:schemeClr val="bg1"/>
                </a:solidFill>
                <a:latin typeface="+mn-ea"/>
              </a:rPr>
              <a:t>(B</a:t>
            </a:r>
            <a:r>
              <a:rPr lang="ja-JP" altLang="en-US" sz="700" dirty="0">
                <a:solidFill>
                  <a:schemeClr val="bg1"/>
                </a:solidFill>
                <a:latin typeface="+mn-ea"/>
              </a:rPr>
              <a:t>）サービス名</a:t>
            </a:r>
            <a:endParaRPr lang="en-US" altLang="ja-JP" sz="700" dirty="0">
              <a:solidFill>
                <a:schemeClr val="bg1"/>
              </a:solidFill>
              <a:latin typeface="+mn-ea"/>
            </a:endParaRPr>
          </a:p>
          <a:p>
            <a:r>
              <a:rPr lang="en-US" altLang="ja-JP" sz="700" dirty="0" smtClean="0">
                <a:solidFill>
                  <a:schemeClr val="bg1"/>
                </a:solidFill>
                <a:latin typeface="+mn-ea"/>
              </a:rPr>
              <a:t>(C</a:t>
            </a:r>
            <a:r>
              <a:rPr lang="ja-JP" altLang="en-US" sz="700" dirty="0">
                <a:solidFill>
                  <a:schemeClr val="bg1"/>
                </a:solidFill>
                <a:latin typeface="+mn-ea"/>
              </a:rPr>
              <a:t>）契約期間</a:t>
            </a:r>
            <a:endParaRPr lang="en-US" altLang="ja-JP" sz="700" dirty="0">
              <a:solidFill>
                <a:schemeClr val="bg1"/>
              </a:solidFill>
              <a:latin typeface="+mn-ea"/>
            </a:endParaRPr>
          </a:p>
          <a:p>
            <a:r>
              <a:rPr lang="en-US" altLang="ja-JP" sz="700" dirty="0" smtClean="0">
                <a:solidFill>
                  <a:schemeClr val="bg1"/>
                </a:solidFill>
                <a:latin typeface="+mn-ea"/>
              </a:rPr>
              <a:t>(D</a:t>
            </a:r>
            <a:r>
              <a:rPr lang="ja-JP" altLang="en-US" sz="700" dirty="0">
                <a:solidFill>
                  <a:schemeClr val="bg1"/>
                </a:solidFill>
                <a:latin typeface="+mn-ea"/>
              </a:rPr>
              <a:t>）契約解除料</a:t>
            </a:r>
          </a:p>
        </p:txBody>
      </p:sp>
      <p:sp>
        <p:nvSpPr>
          <p:cNvPr id="35" name="正方形/長方形 34"/>
          <p:cNvSpPr/>
          <p:nvPr/>
        </p:nvSpPr>
        <p:spPr>
          <a:xfrm>
            <a:off x="1034387" y="4161639"/>
            <a:ext cx="1620180" cy="386708"/>
          </a:xfrm>
          <a:prstGeom prst="rect">
            <a:avLst/>
          </a:prstGeom>
          <a:no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700" dirty="0" smtClean="0">
                <a:solidFill>
                  <a:schemeClr val="bg1"/>
                </a:solidFill>
                <a:latin typeface="+mn-ea"/>
              </a:rPr>
              <a:t>(</a:t>
            </a:r>
            <a:r>
              <a:rPr kumimoji="1" lang="ja-JP" altLang="en-US" sz="700" dirty="0" smtClean="0">
                <a:solidFill>
                  <a:schemeClr val="bg1"/>
                </a:solidFill>
                <a:latin typeface="+mn-ea"/>
              </a:rPr>
              <a:t>例：</a:t>
            </a:r>
            <a:r>
              <a:rPr kumimoji="1" lang="en-US" altLang="ja-JP" sz="700" dirty="0" smtClean="0">
                <a:solidFill>
                  <a:schemeClr val="bg1"/>
                </a:solidFill>
                <a:latin typeface="+mn-ea"/>
              </a:rPr>
              <a:t>au</a:t>
            </a:r>
            <a:r>
              <a:rPr kumimoji="1" lang="ja-JP" altLang="en-US" sz="700" dirty="0" smtClean="0">
                <a:solidFill>
                  <a:schemeClr val="bg1"/>
                </a:solidFill>
                <a:latin typeface="+mn-ea"/>
              </a:rPr>
              <a:t>ひかりホーム</a:t>
            </a:r>
            <a:r>
              <a:rPr kumimoji="1" lang="en-US" altLang="ja-JP" sz="700" dirty="0" smtClean="0">
                <a:solidFill>
                  <a:schemeClr val="bg1"/>
                </a:solidFill>
                <a:latin typeface="+mn-ea"/>
              </a:rPr>
              <a:t>)</a:t>
            </a:r>
          </a:p>
          <a:p>
            <a:r>
              <a:rPr lang="en-US" altLang="ja-JP" sz="700" dirty="0" smtClean="0">
                <a:solidFill>
                  <a:schemeClr val="bg1"/>
                </a:solidFill>
                <a:latin typeface="+mn-ea"/>
              </a:rPr>
              <a:t>(</a:t>
            </a:r>
            <a:r>
              <a:rPr lang="ja-JP" altLang="en-US" sz="700" dirty="0" smtClean="0">
                <a:solidFill>
                  <a:schemeClr val="bg1"/>
                </a:solidFill>
                <a:latin typeface="+mn-ea"/>
              </a:rPr>
              <a:t>例：ずっとギガトクプラン</a:t>
            </a:r>
            <a:r>
              <a:rPr lang="en-US" altLang="ja-JP" sz="700" dirty="0" smtClean="0">
                <a:solidFill>
                  <a:schemeClr val="bg1"/>
                </a:solidFill>
                <a:latin typeface="+mn-ea"/>
              </a:rPr>
              <a:t>)</a:t>
            </a:r>
          </a:p>
          <a:p>
            <a:r>
              <a:rPr kumimoji="1" lang="en-US" altLang="ja-JP" sz="700" dirty="0" smtClean="0">
                <a:solidFill>
                  <a:schemeClr val="bg1"/>
                </a:solidFill>
                <a:latin typeface="+mn-ea"/>
              </a:rPr>
              <a:t>(</a:t>
            </a:r>
            <a:r>
              <a:rPr kumimoji="1" lang="ja-JP" altLang="en-US" sz="700" dirty="0" smtClean="0">
                <a:solidFill>
                  <a:schemeClr val="bg1"/>
                </a:solidFill>
                <a:latin typeface="+mn-ea"/>
              </a:rPr>
              <a:t>例：</a:t>
            </a:r>
            <a:r>
              <a:rPr kumimoji="1" lang="en-US" altLang="ja-JP" sz="700" dirty="0" smtClean="0">
                <a:solidFill>
                  <a:schemeClr val="bg1"/>
                </a:solidFill>
                <a:latin typeface="+mn-ea"/>
              </a:rPr>
              <a:t>3</a:t>
            </a:r>
            <a:r>
              <a:rPr kumimoji="1" lang="ja-JP" altLang="en-US" sz="700" dirty="0" smtClean="0">
                <a:solidFill>
                  <a:schemeClr val="bg1"/>
                </a:solidFill>
                <a:latin typeface="+mn-ea"/>
              </a:rPr>
              <a:t>年</a:t>
            </a:r>
            <a:r>
              <a:rPr kumimoji="1" lang="en-US" altLang="ja-JP" sz="700" dirty="0" smtClean="0">
                <a:solidFill>
                  <a:schemeClr val="bg1"/>
                </a:solidFill>
                <a:latin typeface="+mn-ea"/>
              </a:rPr>
              <a:t>)</a:t>
            </a:r>
          </a:p>
          <a:p>
            <a:r>
              <a:rPr lang="en-US" altLang="ja-JP" sz="700" dirty="0" smtClean="0">
                <a:solidFill>
                  <a:schemeClr val="bg1"/>
                </a:solidFill>
                <a:latin typeface="+mn-ea"/>
              </a:rPr>
              <a:t>(</a:t>
            </a:r>
            <a:r>
              <a:rPr lang="ja-JP" altLang="en-US" sz="700" dirty="0" smtClean="0">
                <a:solidFill>
                  <a:schemeClr val="bg1"/>
                </a:solidFill>
                <a:latin typeface="+mn-ea"/>
              </a:rPr>
              <a:t>例：</a:t>
            </a:r>
            <a:r>
              <a:rPr lang="en-US" altLang="ja-JP" sz="700" dirty="0" smtClean="0">
                <a:solidFill>
                  <a:schemeClr val="bg1"/>
                </a:solidFill>
                <a:latin typeface="+mn-ea"/>
              </a:rPr>
              <a:t>16,500</a:t>
            </a:r>
            <a:r>
              <a:rPr lang="ja-JP" altLang="en-US" sz="700" dirty="0" smtClean="0">
                <a:solidFill>
                  <a:schemeClr val="bg1"/>
                </a:solidFill>
                <a:latin typeface="+mn-ea"/>
              </a:rPr>
              <a:t>円</a:t>
            </a:r>
            <a:r>
              <a:rPr lang="en-US" altLang="ja-JP" sz="700" dirty="0" smtClean="0">
                <a:solidFill>
                  <a:schemeClr val="bg1"/>
                </a:solidFill>
                <a:latin typeface="+mn-ea"/>
              </a:rPr>
              <a:t>)</a:t>
            </a:r>
            <a:endParaRPr kumimoji="1" lang="ja-JP" altLang="en-US" sz="700" dirty="0" smtClean="0">
              <a:solidFill>
                <a:schemeClr val="bg1"/>
              </a:solidFill>
              <a:latin typeface="+mn-ea"/>
            </a:endParaRPr>
          </a:p>
        </p:txBody>
      </p:sp>
      <p:sp>
        <p:nvSpPr>
          <p:cNvPr id="36" name="正方形/長方形 35"/>
          <p:cNvSpPr/>
          <p:nvPr/>
        </p:nvSpPr>
        <p:spPr>
          <a:xfrm>
            <a:off x="1511660" y="3745382"/>
            <a:ext cx="540060" cy="152632"/>
          </a:xfrm>
          <a:prstGeom prst="rect">
            <a:avLst/>
          </a:prstGeom>
          <a:noFill/>
          <a:ln w="19050">
            <a:solidFill>
              <a:srgbClr val="0070C0"/>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smtClean="0">
              <a:solidFill>
                <a:schemeClr val="bg1"/>
              </a:solidFill>
              <a:latin typeface="+mn-ea"/>
            </a:endParaRPr>
          </a:p>
        </p:txBody>
      </p:sp>
      <p:sp>
        <p:nvSpPr>
          <p:cNvPr id="37" name="正方形/長方形 36"/>
          <p:cNvSpPr/>
          <p:nvPr/>
        </p:nvSpPr>
        <p:spPr>
          <a:xfrm>
            <a:off x="4799346" y="3498863"/>
            <a:ext cx="4139696" cy="1122487"/>
          </a:xfrm>
          <a:prstGeom prst="rect">
            <a:avLst/>
          </a:prstGeom>
          <a:noFill/>
          <a:ln w="19050">
            <a:solidFill>
              <a:schemeClr val="bg1">
                <a:lumMod val="50000"/>
              </a:schemeClr>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en-US" altLang="ja-JP" sz="800" b="1" dirty="0" smtClean="0">
                <a:solidFill>
                  <a:schemeClr val="tx1"/>
                </a:solidFill>
                <a:latin typeface="+mn-ea"/>
                <a:cs typeface="Times New Roman" panose="02020603050405020304" pitchFamily="18" charset="0"/>
              </a:rPr>
              <a:t>【KDDI</a:t>
            </a:r>
            <a:r>
              <a:rPr lang="ja-JP" altLang="ja-JP" sz="800" b="1" dirty="0">
                <a:solidFill>
                  <a:schemeClr val="tx1"/>
                </a:solidFill>
                <a:latin typeface="+mn-ea"/>
                <a:cs typeface="Times New Roman" panose="02020603050405020304" pitchFamily="18" charset="0"/>
              </a:rPr>
              <a:t>制作・</a:t>
            </a:r>
            <a:r>
              <a:rPr lang="en-US" altLang="ja-JP" sz="800" b="1" dirty="0">
                <a:solidFill>
                  <a:schemeClr val="tx1"/>
                </a:solidFill>
                <a:latin typeface="+mn-ea"/>
                <a:cs typeface="Times New Roman" panose="02020603050405020304" pitchFamily="18" charset="0"/>
              </a:rPr>
              <a:t>CATV</a:t>
            </a:r>
            <a:r>
              <a:rPr lang="ja-JP" altLang="en-US" sz="800" b="1" dirty="0">
                <a:solidFill>
                  <a:schemeClr val="tx1"/>
                </a:solidFill>
                <a:latin typeface="+mn-ea"/>
                <a:cs typeface="Times New Roman" panose="02020603050405020304" pitchFamily="18" charset="0"/>
              </a:rPr>
              <a:t>様</a:t>
            </a:r>
            <a:r>
              <a:rPr lang="ja-JP" altLang="ja-JP" sz="800" b="1" dirty="0">
                <a:solidFill>
                  <a:schemeClr val="tx1"/>
                </a:solidFill>
                <a:latin typeface="+mn-ea"/>
                <a:cs typeface="Times New Roman" panose="02020603050405020304" pitchFamily="18" charset="0"/>
              </a:rPr>
              <a:t>使用</a:t>
            </a:r>
            <a:r>
              <a:rPr lang="ja-JP" altLang="ja-JP" sz="800" b="1" dirty="0" smtClean="0">
                <a:solidFill>
                  <a:schemeClr val="tx1"/>
                </a:solidFill>
                <a:latin typeface="+mn-ea"/>
                <a:cs typeface="Times New Roman" panose="02020603050405020304" pitchFamily="18" charset="0"/>
              </a:rPr>
              <a:t>ツール</a:t>
            </a:r>
            <a:r>
              <a:rPr lang="en-US" altLang="ja-JP" sz="800" b="1" dirty="0" smtClean="0">
                <a:solidFill>
                  <a:schemeClr val="tx1"/>
                </a:solidFill>
                <a:latin typeface="+mn-ea"/>
                <a:cs typeface="Times New Roman" panose="02020603050405020304" pitchFamily="18" charset="0"/>
              </a:rPr>
              <a:t>(au</a:t>
            </a:r>
            <a:r>
              <a:rPr lang="ja-JP" altLang="ja-JP" sz="800" b="1" dirty="0" smtClean="0">
                <a:solidFill>
                  <a:schemeClr val="tx1"/>
                </a:solidFill>
                <a:latin typeface="+mn-ea"/>
                <a:cs typeface="Times New Roman" panose="02020603050405020304" pitchFamily="18" charset="0"/>
              </a:rPr>
              <a:t>勧奨</a:t>
            </a:r>
            <a:r>
              <a:rPr lang="ja-JP" altLang="en-US" sz="800" b="1" dirty="0">
                <a:solidFill>
                  <a:schemeClr val="tx1"/>
                </a:solidFill>
                <a:latin typeface="+mn-ea"/>
                <a:cs typeface="Times New Roman" panose="02020603050405020304" pitchFamily="18" charset="0"/>
              </a:rPr>
              <a:t>ツール</a:t>
            </a:r>
            <a:r>
              <a:rPr lang="en-US" altLang="ja-JP" sz="800" b="1" dirty="0" smtClean="0">
                <a:solidFill>
                  <a:schemeClr val="tx1"/>
                </a:solidFill>
                <a:latin typeface="+mn-ea"/>
                <a:cs typeface="Times New Roman" panose="02020603050405020304" pitchFamily="18" charset="0"/>
              </a:rPr>
              <a:t>)</a:t>
            </a:r>
            <a:r>
              <a:rPr lang="ja-JP" altLang="en-US" sz="800" b="1" dirty="0" smtClean="0">
                <a:solidFill>
                  <a:schemeClr val="tx1"/>
                </a:solidFill>
                <a:latin typeface="+mn-ea"/>
                <a:cs typeface="Times New Roman" panose="02020603050405020304" pitchFamily="18" charset="0"/>
              </a:rPr>
              <a:t>の場合、以下注釈に変更してください</a:t>
            </a:r>
            <a:r>
              <a:rPr lang="en-US" altLang="ja-JP" sz="800" b="1" dirty="0" smtClean="0">
                <a:solidFill>
                  <a:schemeClr val="tx1"/>
                </a:solidFill>
                <a:latin typeface="+mn-ea"/>
                <a:cs typeface="Times New Roman" panose="02020603050405020304" pitchFamily="18" charset="0"/>
              </a:rPr>
              <a:t>】</a:t>
            </a:r>
            <a:endParaRPr lang="en-US" altLang="ja-JP" sz="800" b="1" dirty="0" smtClean="0">
              <a:solidFill>
                <a:schemeClr val="tx1"/>
              </a:solidFill>
              <a:latin typeface="+mn-ea"/>
              <a:cs typeface="Meiryo UI" panose="020B0604030504040204" pitchFamily="50" charset="-128"/>
            </a:endParaRPr>
          </a:p>
          <a:p>
            <a:r>
              <a:rPr lang="en-US" altLang="ja-JP" sz="800" dirty="0" smtClean="0">
                <a:solidFill>
                  <a:srgbClr val="FF0000"/>
                </a:solidFill>
                <a:latin typeface="+mn-ea"/>
                <a:cs typeface="Meiryo UI" panose="020B0604030504040204" pitchFamily="50" charset="-128"/>
              </a:rPr>
              <a:t>※</a:t>
            </a:r>
            <a:r>
              <a:rPr lang="ja-JP" altLang="en-US" sz="800" dirty="0" smtClean="0">
                <a:solidFill>
                  <a:srgbClr val="FF0000"/>
                </a:solidFill>
                <a:latin typeface="+mn-ea"/>
                <a:cs typeface="Meiryo UI" panose="020B0604030504040204" pitchFamily="50" charset="-128"/>
              </a:rPr>
              <a:t>別途</a:t>
            </a:r>
            <a:r>
              <a:rPr lang="ja-JP" altLang="en-US" sz="800" dirty="0">
                <a:solidFill>
                  <a:srgbClr val="FF0000"/>
                </a:solidFill>
                <a:latin typeface="+mn-ea"/>
                <a:cs typeface="Meiryo UI" panose="020B0604030504040204" pitchFamily="50" charset="-128"/>
              </a:rPr>
              <a:t>利用料・オプション料がかかります。インターネットサービス解約時に、ご契約期間に応じて契約解除料が発生する場合があります</a:t>
            </a:r>
            <a:r>
              <a:rPr lang="ja-JP" altLang="en-US" sz="800" dirty="0" smtClean="0">
                <a:solidFill>
                  <a:srgbClr val="FF0000"/>
                </a:solidFill>
                <a:latin typeface="+mn-ea"/>
                <a:cs typeface="Meiryo UI" panose="020B0604030504040204" pitchFamily="50" charset="-128"/>
              </a:rPr>
              <a:t>。</a:t>
            </a:r>
            <a:r>
              <a:rPr lang="en-US" altLang="ja-JP" sz="800" dirty="0" smtClean="0">
                <a:solidFill>
                  <a:srgbClr val="FF0000"/>
                </a:solidFill>
                <a:latin typeface="+mn-ea"/>
                <a:cs typeface="Meiryo UI" panose="020B0604030504040204" pitchFamily="50" charset="-128"/>
              </a:rPr>
              <a:t>(</a:t>
            </a:r>
            <a:r>
              <a:rPr lang="ja-JP" altLang="en-US" sz="800" dirty="0" smtClean="0">
                <a:solidFill>
                  <a:srgbClr val="FF0000"/>
                </a:solidFill>
                <a:latin typeface="+mn-ea"/>
                <a:cs typeface="Meiryo UI" panose="020B0604030504040204" pitchFamily="50" charset="-128"/>
              </a:rPr>
              <a:t>例</a:t>
            </a:r>
            <a:r>
              <a:rPr lang="ja-JP" altLang="en-US" sz="800" dirty="0">
                <a:solidFill>
                  <a:srgbClr val="FF0000"/>
                </a:solidFill>
                <a:latin typeface="+mn-ea"/>
                <a:cs typeface="Meiryo UI" panose="020B0604030504040204" pitchFamily="50" charset="-128"/>
              </a:rPr>
              <a:t>：</a:t>
            </a:r>
            <a:r>
              <a:rPr lang="en-US" altLang="ja-JP" sz="800" dirty="0">
                <a:solidFill>
                  <a:srgbClr val="FF0000"/>
                </a:solidFill>
                <a:latin typeface="+mn-ea"/>
                <a:cs typeface="Meiryo UI" panose="020B0604030504040204" pitchFamily="50" charset="-128"/>
              </a:rPr>
              <a:t>au</a:t>
            </a:r>
            <a:r>
              <a:rPr lang="ja-JP" altLang="en-US" sz="800" dirty="0">
                <a:solidFill>
                  <a:srgbClr val="FF0000"/>
                </a:solidFill>
                <a:latin typeface="+mn-ea"/>
                <a:cs typeface="Meiryo UI" panose="020B0604030504040204" pitchFamily="50" charset="-128"/>
              </a:rPr>
              <a:t>ひかりホーム・ずっとギガ得プランの場合 契約期間</a:t>
            </a:r>
            <a:r>
              <a:rPr lang="en-US" altLang="ja-JP" sz="800" dirty="0">
                <a:solidFill>
                  <a:srgbClr val="FF0000"/>
                </a:solidFill>
                <a:latin typeface="+mn-ea"/>
                <a:cs typeface="Meiryo UI" panose="020B0604030504040204" pitchFamily="50" charset="-128"/>
              </a:rPr>
              <a:t>3</a:t>
            </a:r>
            <a:r>
              <a:rPr lang="ja-JP" altLang="en-US" sz="800" dirty="0">
                <a:solidFill>
                  <a:srgbClr val="FF0000"/>
                </a:solidFill>
                <a:latin typeface="+mn-ea"/>
                <a:cs typeface="Meiryo UI" panose="020B0604030504040204" pitchFamily="50" charset="-128"/>
              </a:rPr>
              <a:t>年、契約</a:t>
            </a:r>
            <a:r>
              <a:rPr lang="ja-JP" altLang="en-US" sz="800" dirty="0" smtClean="0">
                <a:solidFill>
                  <a:srgbClr val="FF0000"/>
                </a:solidFill>
                <a:latin typeface="+mn-ea"/>
                <a:cs typeface="Meiryo UI" panose="020B0604030504040204" pitchFamily="50" charset="-128"/>
              </a:rPr>
              <a:t>解除料</a:t>
            </a:r>
            <a:r>
              <a:rPr lang="en-US" altLang="ja-JP" sz="800" dirty="0" smtClean="0">
                <a:solidFill>
                  <a:srgbClr val="FF0000"/>
                </a:solidFill>
                <a:latin typeface="+mn-ea"/>
                <a:cs typeface="Meiryo UI" panose="020B0604030504040204" pitchFamily="50" charset="-128"/>
              </a:rPr>
              <a:t>16,500</a:t>
            </a:r>
            <a:r>
              <a:rPr lang="ja-JP" altLang="en-US" sz="800" dirty="0" smtClean="0">
                <a:solidFill>
                  <a:srgbClr val="FF0000"/>
                </a:solidFill>
                <a:latin typeface="+mn-ea"/>
                <a:cs typeface="Meiryo UI" panose="020B0604030504040204" pitchFamily="50" charset="-128"/>
              </a:rPr>
              <a:t>円。弊社提供プランの</a:t>
            </a:r>
            <a:r>
              <a:rPr lang="ja-JP" altLang="en-US" sz="800" dirty="0" smtClean="0">
                <a:solidFill>
                  <a:srgbClr val="FF0000"/>
                </a:solidFill>
                <a:latin typeface="+mn-ea"/>
              </a:rPr>
              <a:t>具体的な契約期間・契約解除料などは、弊社ホームページにてご確認ください。）</a:t>
            </a:r>
            <a:endParaRPr kumimoji="1" lang="ja-JP" altLang="en-US" sz="800" dirty="0" smtClean="0">
              <a:solidFill>
                <a:srgbClr val="FF0000"/>
              </a:solidFill>
              <a:latin typeface="+mn-ea"/>
            </a:endParaRPr>
          </a:p>
        </p:txBody>
      </p:sp>
      <p:sp>
        <p:nvSpPr>
          <p:cNvPr id="38" name="正方形/長方形 37"/>
          <p:cNvSpPr/>
          <p:nvPr/>
        </p:nvSpPr>
        <p:spPr>
          <a:xfrm>
            <a:off x="2771800" y="3733805"/>
            <a:ext cx="405755" cy="152632"/>
          </a:xfrm>
          <a:prstGeom prst="rect">
            <a:avLst/>
          </a:prstGeom>
          <a:noFill/>
          <a:ln w="19050">
            <a:solidFill>
              <a:srgbClr val="0070C0"/>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smtClean="0">
              <a:solidFill>
                <a:schemeClr val="bg1"/>
              </a:solidFill>
              <a:latin typeface="+mn-ea"/>
            </a:endParaRPr>
          </a:p>
        </p:txBody>
      </p:sp>
      <p:sp>
        <p:nvSpPr>
          <p:cNvPr id="39" name="正方形/長方形 38"/>
          <p:cNvSpPr/>
          <p:nvPr/>
        </p:nvSpPr>
        <p:spPr>
          <a:xfrm>
            <a:off x="3896925" y="3739169"/>
            <a:ext cx="405755" cy="152632"/>
          </a:xfrm>
          <a:prstGeom prst="rect">
            <a:avLst/>
          </a:prstGeom>
          <a:noFill/>
          <a:ln w="19050">
            <a:solidFill>
              <a:srgbClr val="0070C0"/>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smtClean="0">
              <a:solidFill>
                <a:schemeClr val="bg1"/>
              </a:solidFill>
              <a:latin typeface="+mn-ea"/>
            </a:endParaRPr>
          </a:p>
        </p:txBody>
      </p:sp>
      <p:sp>
        <p:nvSpPr>
          <p:cNvPr id="49" name="正方形/長方形 48"/>
          <p:cNvSpPr/>
          <p:nvPr/>
        </p:nvSpPr>
        <p:spPr>
          <a:xfrm>
            <a:off x="220700" y="3498341"/>
            <a:ext cx="4501477" cy="1123010"/>
          </a:xfrm>
          <a:prstGeom prst="rect">
            <a:avLst/>
          </a:prstGeom>
          <a:noFill/>
          <a:ln w="19050">
            <a:solidFill>
              <a:schemeClr val="bg1">
                <a:lumMod val="50000"/>
              </a:schemeClr>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smtClean="0">
              <a:solidFill>
                <a:schemeClr val="bg1"/>
              </a:solidFill>
            </a:endParaRPr>
          </a:p>
        </p:txBody>
      </p:sp>
      <p:sp>
        <p:nvSpPr>
          <p:cNvPr id="26" name="正方形/長方形 25"/>
          <p:cNvSpPr/>
          <p:nvPr/>
        </p:nvSpPr>
        <p:spPr>
          <a:xfrm>
            <a:off x="2478499" y="4183820"/>
            <a:ext cx="2036424" cy="338284"/>
          </a:xfrm>
          <a:prstGeom prst="rect">
            <a:avLst/>
          </a:prstGeom>
          <a:solidFill>
            <a:schemeClr val="bg1"/>
          </a:solid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700" dirty="0" smtClean="0">
                <a:solidFill>
                  <a:srgbClr val="002855"/>
                </a:solidFill>
                <a:latin typeface="+mn-ea"/>
              </a:rPr>
              <a:t>“</a:t>
            </a:r>
            <a:r>
              <a:rPr kumimoji="1" lang="ja-JP" altLang="en-US" sz="700" dirty="0" smtClean="0">
                <a:solidFill>
                  <a:srgbClr val="002855"/>
                </a:solidFill>
                <a:latin typeface="+mn-ea"/>
              </a:rPr>
              <a:t>契約解除料</a:t>
            </a:r>
            <a:r>
              <a:rPr kumimoji="1" lang="en-US" altLang="ja-JP" sz="700" dirty="0" smtClean="0">
                <a:solidFill>
                  <a:srgbClr val="002855"/>
                </a:solidFill>
                <a:latin typeface="+mn-ea"/>
              </a:rPr>
              <a:t>”</a:t>
            </a:r>
            <a:r>
              <a:rPr kumimoji="1" lang="ja-JP" altLang="en-US" sz="700" dirty="0" smtClean="0">
                <a:solidFill>
                  <a:srgbClr val="002855"/>
                </a:solidFill>
                <a:latin typeface="+mn-ea"/>
              </a:rPr>
              <a:t>などの表現は貴社のご提供内容に</a:t>
            </a:r>
            <a:endParaRPr kumimoji="1" lang="en-US" altLang="ja-JP" sz="700" dirty="0" smtClean="0">
              <a:solidFill>
                <a:srgbClr val="002855"/>
              </a:solidFill>
              <a:latin typeface="+mn-ea"/>
            </a:endParaRPr>
          </a:p>
          <a:p>
            <a:pPr algn="ctr"/>
            <a:r>
              <a:rPr kumimoji="1" lang="ja-JP" altLang="en-US" sz="700" dirty="0" smtClean="0">
                <a:solidFill>
                  <a:srgbClr val="002855"/>
                </a:solidFill>
                <a:latin typeface="+mn-ea"/>
              </a:rPr>
              <a:t>合わせ修正ください。</a:t>
            </a:r>
            <a:r>
              <a:rPr kumimoji="1" lang="en-US" altLang="ja-JP" sz="700" dirty="0" smtClean="0">
                <a:solidFill>
                  <a:srgbClr val="002855"/>
                </a:solidFill>
                <a:latin typeface="+mn-ea"/>
              </a:rPr>
              <a:t>(”</a:t>
            </a:r>
            <a:r>
              <a:rPr kumimoji="1" lang="ja-JP" altLang="en-US" sz="700" dirty="0" smtClean="0">
                <a:solidFill>
                  <a:srgbClr val="002855"/>
                </a:solidFill>
                <a:latin typeface="+mn-ea"/>
              </a:rPr>
              <a:t>契約違約金</a:t>
            </a:r>
            <a:r>
              <a:rPr kumimoji="1" lang="en-US" altLang="ja-JP" sz="700" dirty="0" smtClean="0">
                <a:solidFill>
                  <a:srgbClr val="002855"/>
                </a:solidFill>
                <a:latin typeface="+mn-ea"/>
              </a:rPr>
              <a:t>”</a:t>
            </a:r>
            <a:r>
              <a:rPr kumimoji="1" lang="ja-JP" altLang="en-US" sz="700" dirty="0" smtClean="0">
                <a:solidFill>
                  <a:srgbClr val="002855"/>
                </a:solidFill>
                <a:latin typeface="+mn-ea"/>
              </a:rPr>
              <a:t>など）</a:t>
            </a:r>
          </a:p>
        </p:txBody>
      </p:sp>
      <p:sp>
        <p:nvSpPr>
          <p:cNvPr id="27" name="正方形/長方形 26"/>
          <p:cNvSpPr/>
          <p:nvPr/>
        </p:nvSpPr>
        <p:spPr>
          <a:xfrm>
            <a:off x="7615282" y="2261623"/>
            <a:ext cx="1237638" cy="138840"/>
          </a:xfrm>
          <a:prstGeom prst="rect">
            <a:avLst/>
          </a:prstGeom>
          <a:solidFill>
            <a:srgbClr val="0070C0"/>
          </a:solidFill>
          <a:ln w="19050">
            <a:solidFill>
              <a:srgbClr val="0070C0"/>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000" dirty="0" smtClean="0">
                <a:solidFill>
                  <a:schemeClr val="bg1"/>
                </a:solidFill>
              </a:rPr>
              <a:t>KDDI</a:t>
            </a:r>
            <a:r>
              <a:rPr kumimoji="1" lang="ja-JP" altLang="en-US" sz="1000" dirty="0" smtClean="0">
                <a:solidFill>
                  <a:schemeClr val="bg1"/>
                </a:solidFill>
              </a:rPr>
              <a:t>制作の場合</a:t>
            </a:r>
          </a:p>
        </p:txBody>
      </p:sp>
      <p:sp>
        <p:nvSpPr>
          <p:cNvPr id="28" name="正方形/長方形 27"/>
          <p:cNvSpPr/>
          <p:nvPr/>
        </p:nvSpPr>
        <p:spPr>
          <a:xfrm>
            <a:off x="4526995" y="2723392"/>
            <a:ext cx="902048" cy="222452"/>
          </a:xfrm>
          <a:prstGeom prst="rect">
            <a:avLst/>
          </a:prstGeom>
          <a:noFill/>
          <a:ln w="19050">
            <a:solidFill>
              <a:srgbClr val="0070C0"/>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smtClean="0">
              <a:solidFill>
                <a:schemeClr val="bg1"/>
              </a:solidFill>
            </a:endParaRPr>
          </a:p>
        </p:txBody>
      </p:sp>
      <p:sp>
        <p:nvSpPr>
          <p:cNvPr id="29" name="線吹き出し 1 (枠付き) 35"/>
          <p:cNvSpPr>
            <a:spLocks/>
          </p:cNvSpPr>
          <p:nvPr/>
        </p:nvSpPr>
        <p:spPr bwMode="auto">
          <a:xfrm>
            <a:off x="188554" y="2211403"/>
            <a:ext cx="2745305" cy="326565"/>
          </a:xfrm>
          <a:prstGeom prst="borderCallout1">
            <a:avLst>
              <a:gd name="adj1" fmla="val 93688"/>
              <a:gd name="adj2" fmla="val 82986"/>
              <a:gd name="adj3" fmla="val 164105"/>
              <a:gd name="adj4" fmla="val 158736"/>
            </a:avLst>
          </a:prstGeom>
          <a:solidFill>
            <a:srgbClr val="0070C0"/>
          </a:solidFill>
          <a:ln w="12700" algn="ctr">
            <a:solidFill>
              <a:srgbClr val="0070C0"/>
            </a:solidFill>
            <a:round/>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a:buNone/>
              <a:defRPr/>
            </a:pPr>
            <a:r>
              <a:rPr lang="ja-JP" altLang="en-US" sz="800" dirty="0" smtClean="0">
                <a:solidFill>
                  <a:schemeClr val="bg1"/>
                </a:solidFill>
                <a:latin typeface="+mn-ea"/>
                <a:ea typeface="+mn-ea"/>
              </a:rPr>
              <a:t>スマートバリュー対象となるサービスの組み合わせを</a:t>
            </a:r>
            <a:r>
              <a:rPr lang="ja-JP" altLang="en-US" sz="800" dirty="0">
                <a:solidFill>
                  <a:schemeClr val="bg1"/>
                </a:solidFill>
                <a:latin typeface="+mn-ea"/>
                <a:ea typeface="+mn-ea"/>
              </a:rPr>
              <a:t>記載</a:t>
            </a:r>
            <a:r>
              <a:rPr lang="ja-JP" altLang="en-US" sz="800" dirty="0" smtClean="0">
                <a:solidFill>
                  <a:schemeClr val="bg1"/>
                </a:solidFill>
                <a:latin typeface="+mn-ea"/>
                <a:ea typeface="+mn-ea"/>
              </a:rPr>
              <a:t>ください。</a:t>
            </a:r>
            <a:endParaRPr lang="en-US" altLang="ja-JP" sz="800" dirty="0" smtClean="0">
              <a:solidFill>
                <a:schemeClr val="bg1"/>
              </a:solidFill>
              <a:latin typeface="+mn-ea"/>
              <a:ea typeface="+mn-ea"/>
            </a:endParaRPr>
          </a:p>
          <a:p>
            <a:pPr algn="ctr">
              <a:buNone/>
              <a:defRPr/>
            </a:pPr>
            <a:r>
              <a:rPr lang="en-US" altLang="ja-JP" sz="800" dirty="0" smtClean="0">
                <a:solidFill>
                  <a:schemeClr val="bg1"/>
                </a:solidFill>
                <a:latin typeface="+mn-ea"/>
                <a:ea typeface="+mn-ea"/>
              </a:rPr>
              <a:t>(</a:t>
            </a:r>
            <a:r>
              <a:rPr lang="ja-JP" altLang="en-US" sz="800" dirty="0" smtClean="0">
                <a:solidFill>
                  <a:schemeClr val="bg1"/>
                </a:solidFill>
                <a:latin typeface="+mn-ea"/>
                <a:ea typeface="+mn-ea"/>
              </a:rPr>
              <a:t>「</a:t>
            </a:r>
            <a:r>
              <a:rPr lang="ja-JP" altLang="en-US" sz="800" dirty="0">
                <a:solidFill>
                  <a:schemeClr val="bg1"/>
                </a:solidFill>
                <a:latin typeface="+mn-ea"/>
                <a:ea typeface="+mn-ea"/>
              </a:rPr>
              <a:t>ネット＋電話</a:t>
            </a:r>
            <a:r>
              <a:rPr lang="ja-JP" altLang="en-US" sz="800" dirty="0" smtClean="0">
                <a:solidFill>
                  <a:schemeClr val="bg1"/>
                </a:solidFill>
                <a:latin typeface="+mn-ea"/>
                <a:ea typeface="+mn-ea"/>
              </a:rPr>
              <a:t>」</a:t>
            </a:r>
            <a:r>
              <a:rPr lang="en-US" altLang="ja-JP" sz="800" dirty="0" smtClean="0">
                <a:solidFill>
                  <a:schemeClr val="bg1"/>
                </a:solidFill>
                <a:latin typeface="+mn-ea"/>
                <a:ea typeface="+mn-ea"/>
              </a:rPr>
              <a:t>or</a:t>
            </a:r>
            <a:r>
              <a:rPr lang="ja-JP" altLang="en-US" sz="800" dirty="0" smtClean="0">
                <a:solidFill>
                  <a:schemeClr val="bg1"/>
                </a:solidFill>
                <a:latin typeface="+mn-ea"/>
                <a:ea typeface="+mn-ea"/>
              </a:rPr>
              <a:t>「</a:t>
            </a:r>
            <a:r>
              <a:rPr lang="ja-JP" altLang="en-US" sz="800" dirty="0">
                <a:solidFill>
                  <a:schemeClr val="bg1"/>
                </a:solidFill>
                <a:latin typeface="+mn-ea"/>
                <a:ea typeface="+mn-ea"/>
              </a:rPr>
              <a:t>ネット＋テレビ</a:t>
            </a:r>
            <a:r>
              <a:rPr lang="ja-JP" altLang="en-US" sz="800" dirty="0" smtClean="0">
                <a:solidFill>
                  <a:schemeClr val="bg1"/>
                </a:solidFill>
                <a:latin typeface="+mn-ea"/>
                <a:ea typeface="+mn-ea"/>
              </a:rPr>
              <a:t>」</a:t>
            </a:r>
            <a:r>
              <a:rPr lang="en-US" altLang="ja-JP" sz="800" dirty="0" smtClean="0">
                <a:solidFill>
                  <a:schemeClr val="bg1"/>
                </a:solidFill>
                <a:latin typeface="+mn-ea"/>
                <a:ea typeface="+mn-ea"/>
              </a:rPr>
              <a:t>or</a:t>
            </a:r>
            <a:r>
              <a:rPr lang="ja-JP" altLang="en-US" sz="800" dirty="0" smtClean="0">
                <a:solidFill>
                  <a:schemeClr val="bg1"/>
                </a:solidFill>
                <a:latin typeface="+mn-ea"/>
                <a:ea typeface="+mn-ea"/>
              </a:rPr>
              <a:t>「</a:t>
            </a:r>
            <a:r>
              <a:rPr lang="ja-JP" altLang="en-US" sz="800" dirty="0">
                <a:solidFill>
                  <a:schemeClr val="bg1"/>
                </a:solidFill>
                <a:latin typeface="+mn-ea"/>
                <a:ea typeface="+mn-ea"/>
              </a:rPr>
              <a:t>テレビ＋電話」）</a:t>
            </a:r>
          </a:p>
        </p:txBody>
      </p:sp>
      <p:sp>
        <p:nvSpPr>
          <p:cNvPr id="30" name="線吹き出し 1 (枠付き) 35"/>
          <p:cNvSpPr>
            <a:spLocks/>
          </p:cNvSpPr>
          <p:nvPr/>
        </p:nvSpPr>
        <p:spPr bwMode="auto">
          <a:xfrm>
            <a:off x="7884084" y="1134924"/>
            <a:ext cx="824700" cy="256048"/>
          </a:xfrm>
          <a:prstGeom prst="borderCallout1">
            <a:avLst>
              <a:gd name="adj1" fmla="val 93688"/>
              <a:gd name="adj2" fmla="val 82986"/>
              <a:gd name="adj3" fmla="val 186554"/>
              <a:gd name="adj4" fmla="val 64123"/>
            </a:avLst>
          </a:prstGeom>
          <a:solidFill>
            <a:srgbClr val="0070C0"/>
          </a:solidFill>
          <a:ln w="12700" algn="ctr">
            <a:solidFill>
              <a:srgbClr val="0070C0"/>
            </a:solidFill>
            <a:round/>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800" dirty="0" smtClean="0">
                <a:solidFill>
                  <a:schemeClr val="bg1"/>
                </a:solidFill>
                <a:latin typeface="+mn-ea"/>
                <a:ea typeface="+mn-ea"/>
              </a:rPr>
              <a:t>省略可</a:t>
            </a:r>
            <a:endParaRPr lang="en-US" altLang="ja-JP" sz="800" dirty="0">
              <a:solidFill>
                <a:schemeClr val="bg1"/>
              </a:solidFill>
              <a:latin typeface="+mn-ea"/>
              <a:ea typeface="+mn-ea"/>
            </a:endParaRPr>
          </a:p>
        </p:txBody>
      </p:sp>
      <p:sp>
        <p:nvSpPr>
          <p:cNvPr id="31" name="線吹き出し 1 (枠付き) 35"/>
          <p:cNvSpPr>
            <a:spLocks/>
          </p:cNvSpPr>
          <p:nvPr/>
        </p:nvSpPr>
        <p:spPr bwMode="auto">
          <a:xfrm>
            <a:off x="3795019" y="5184195"/>
            <a:ext cx="2341276" cy="192373"/>
          </a:xfrm>
          <a:prstGeom prst="borderCallout1">
            <a:avLst>
              <a:gd name="adj1" fmla="val 84166"/>
              <a:gd name="adj2" fmla="val -17707"/>
              <a:gd name="adj3" fmla="val 50745"/>
              <a:gd name="adj4" fmla="val 4380"/>
            </a:avLst>
          </a:prstGeom>
          <a:solidFill>
            <a:srgbClr val="0070C0"/>
          </a:solidFill>
          <a:ln w="12700" algn="ctr">
            <a:solidFill>
              <a:srgbClr val="0070C0"/>
            </a:solidFill>
            <a:round/>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buNone/>
            </a:pPr>
            <a:r>
              <a:rPr lang="ja-JP" altLang="en-US" sz="800" dirty="0">
                <a:solidFill>
                  <a:schemeClr val="bg1"/>
                </a:solidFill>
                <a:latin typeface="+mn-ea"/>
                <a:ea typeface="+mn-ea"/>
                <a:cs typeface="Meiryo UI" panose="020B0604030504040204" pitchFamily="50" charset="-128"/>
              </a:rPr>
              <a:t>「家族みんなが対象」の訴求がない</a:t>
            </a:r>
            <a:r>
              <a:rPr lang="ja-JP" altLang="en-US" sz="800" dirty="0" smtClean="0">
                <a:solidFill>
                  <a:schemeClr val="bg1"/>
                </a:solidFill>
                <a:latin typeface="+mn-ea"/>
                <a:ea typeface="+mn-ea"/>
                <a:cs typeface="Meiryo UI" panose="020B0604030504040204" pitchFamily="50" charset="-128"/>
              </a:rPr>
              <a:t>場合は不要</a:t>
            </a:r>
            <a:endParaRPr lang="en-US" altLang="ja-JP" sz="800" dirty="0">
              <a:solidFill>
                <a:schemeClr val="bg1"/>
              </a:solidFill>
              <a:latin typeface="+mn-ea"/>
              <a:ea typeface="+mn-ea"/>
              <a:cs typeface="Meiryo UI" panose="020B0604030504040204" pitchFamily="50" charset="-128"/>
            </a:endParaRPr>
          </a:p>
        </p:txBody>
      </p:sp>
    </p:spTree>
    <p:extLst>
      <p:ext uri="{BB962C8B-B14F-4D97-AF65-F5344CB8AC3E}">
        <p14:creationId xmlns:p14="http://schemas.microsoft.com/office/powerpoint/2010/main" val="5998176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 Box 16"/>
          <p:cNvSpPr txBox="1">
            <a:spLocks noChangeArrowheads="1"/>
          </p:cNvSpPr>
          <p:nvPr/>
        </p:nvSpPr>
        <p:spPr bwMode="auto">
          <a:xfrm>
            <a:off x="145506" y="2779320"/>
            <a:ext cx="1337346" cy="3429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5306" tIns="32653" rIns="65306" bIns="32653">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en-US" altLang="ja-JP" sz="1800" dirty="0">
                <a:latin typeface="+mn-ea"/>
                <a:ea typeface="+mn-ea"/>
              </a:rPr>
              <a:t>■</a:t>
            </a:r>
            <a:r>
              <a:rPr lang="ja-JP" altLang="en-US" sz="1800" dirty="0">
                <a:latin typeface="+mn-ea"/>
                <a:ea typeface="+mn-ea"/>
              </a:rPr>
              <a:t>おトク訴求</a:t>
            </a:r>
          </a:p>
        </p:txBody>
      </p:sp>
      <p:sp>
        <p:nvSpPr>
          <p:cNvPr id="25" name="Text Box 20"/>
          <p:cNvSpPr txBox="1">
            <a:spLocks noChangeArrowheads="1"/>
          </p:cNvSpPr>
          <p:nvPr/>
        </p:nvSpPr>
        <p:spPr bwMode="auto">
          <a:xfrm>
            <a:off x="162447" y="1056895"/>
            <a:ext cx="1101705" cy="3429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5306" tIns="32653" rIns="65306" bIns="32653">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en-US" altLang="ja-JP" sz="1800" dirty="0">
                <a:latin typeface="+mn-ea"/>
                <a:ea typeface="+mn-ea"/>
              </a:rPr>
              <a:t>■</a:t>
            </a:r>
            <a:r>
              <a:rPr lang="ja-JP" altLang="en-US" sz="1800" dirty="0">
                <a:latin typeface="+mn-ea"/>
                <a:ea typeface="+mn-ea"/>
              </a:rPr>
              <a:t>ロゴのみ</a:t>
            </a:r>
          </a:p>
        </p:txBody>
      </p:sp>
      <p:sp>
        <p:nvSpPr>
          <p:cNvPr id="26" name="Rectangle 24"/>
          <p:cNvSpPr>
            <a:spLocks noChangeArrowheads="1"/>
          </p:cNvSpPr>
          <p:nvPr/>
        </p:nvSpPr>
        <p:spPr bwMode="auto">
          <a:xfrm>
            <a:off x="179388" y="1379663"/>
            <a:ext cx="8799512" cy="9921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800" dirty="0" smtClean="0">
                <a:latin typeface="+mn-ea"/>
                <a:ea typeface="+mn-ea"/>
              </a:rPr>
              <a:t>「</a:t>
            </a:r>
            <a:r>
              <a:rPr lang="en-US" altLang="ja-JP" sz="1800" dirty="0" smtClean="0">
                <a:latin typeface="+mn-ea"/>
                <a:ea typeface="+mn-ea"/>
              </a:rPr>
              <a:t>au</a:t>
            </a:r>
            <a:r>
              <a:rPr lang="ja-JP" altLang="en-US" sz="1800" dirty="0" smtClean="0">
                <a:latin typeface="+mn-ea"/>
                <a:ea typeface="+mn-ea"/>
              </a:rPr>
              <a:t>スマートバリュー」の名称、ロゴ</a:t>
            </a:r>
            <a:r>
              <a:rPr lang="ja-JP" altLang="en-US" sz="1800" b="0" dirty="0" smtClean="0">
                <a:latin typeface="+mn-ea"/>
                <a:ea typeface="+mn-ea"/>
              </a:rPr>
              <a:t>のみ</a:t>
            </a:r>
            <a:r>
              <a:rPr lang="ja-JP" altLang="en-US" sz="1800" b="0" dirty="0">
                <a:latin typeface="+mn-ea"/>
                <a:ea typeface="+mn-ea"/>
              </a:rPr>
              <a:t>の場合、注釈</a:t>
            </a:r>
            <a:r>
              <a:rPr lang="ja-JP" altLang="en-US" sz="1800" b="0" dirty="0" smtClean="0">
                <a:latin typeface="+mn-ea"/>
                <a:ea typeface="+mn-ea"/>
              </a:rPr>
              <a:t>不要</a:t>
            </a:r>
            <a:r>
              <a:rPr lang="en-US" altLang="ja-JP" sz="1800" b="0" dirty="0" smtClean="0">
                <a:latin typeface="+mn-ea"/>
                <a:ea typeface="+mn-ea"/>
              </a:rPr>
              <a:t>(</a:t>
            </a:r>
            <a:r>
              <a:rPr lang="ja-JP" altLang="en-US" sz="1800" dirty="0" smtClean="0">
                <a:latin typeface="+mn-ea"/>
                <a:ea typeface="+mn-ea"/>
              </a:rPr>
              <a:t>店頭</a:t>
            </a:r>
            <a:r>
              <a:rPr lang="ja-JP" altLang="en-US" sz="1800" b="0" dirty="0" smtClean="0">
                <a:latin typeface="+mn-ea"/>
                <a:ea typeface="+mn-ea"/>
              </a:rPr>
              <a:t>掲出用</a:t>
            </a:r>
            <a:r>
              <a:rPr lang="ja-JP" altLang="en-US" sz="1800" b="0" dirty="0">
                <a:latin typeface="+mn-ea"/>
                <a:ea typeface="+mn-ea"/>
              </a:rPr>
              <a:t>ツールの</a:t>
            </a:r>
            <a:r>
              <a:rPr lang="ja-JP" altLang="en-US" sz="1800" b="0" dirty="0" smtClean="0">
                <a:latin typeface="+mn-ea"/>
                <a:ea typeface="+mn-ea"/>
              </a:rPr>
              <a:t>場合</a:t>
            </a:r>
            <a:r>
              <a:rPr lang="en-US" altLang="ja-JP" sz="1800" b="0" dirty="0" smtClean="0">
                <a:latin typeface="+mn-ea"/>
                <a:ea typeface="+mn-ea"/>
              </a:rPr>
              <a:t>)</a:t>
            </a:r>
            <a:endParaRPr lang="ja-JP" altLang="en-US" sz="1800" b="0" dirty="0">
              <a:latin typeface="+mn-ea"/>
              <a:ea typeface="+mn-ea"/>
            </a:endParaRPr>
          </a:p>
          <a:p>
            <a:pPr eaLnBrk="1" hangingPunct="1">
              <a:spcBef>
                <a:spcPct val="0"/>
              </a:spcBef>
              <a:buFontTx/>
              <a:buNone/>
            </a:pPr>
            <a:endParaRPr lang="ja-JP" altLang="en-US" sz="1000" b="0" dirty="0">
              <a:latin typeface="+mn-ea"/>
              <a:ea typeface="+mn-ea"/>
            </a:endParaRPr>
          </a:p>
          <a:p>
            <a:pPr eaLnBrk="1" hangingPunct="1">
              <a:spcBef>
                <a:spcPct val="0"/>
              </a:spcBef>
              <a:buFontTx/>
              <a:buNone/>
            </a:pPr>
            <a:r>
              <a:rPr lang="ja-JP" altLang="en-US" sz="1400" b="0" dirty="0">
                <a:latin typeface="+mn-ea"/>
                <a:ea typeface="+mn-ea"/>
              </a:rPr>
              <a:t>チラシなどの場合、誘導などさせるため、以下文言を記載。</a:t>
            </a:r>
            <a:br>
              <a:rPr lang="ja-JP" altLang="en-US" sz="1400" b="0" dirty="0">
                <a:latin typeface="+mn-ea"/>
                <a:ea typeface="+mn-ea"/>
              </a:rPr>
            </a:br>
            <a:r>
              <a:rPr lang="en-US" altLang="ja-JP" sz="900" b="0" dirty="0">
                <a:latin typeface="+mn-ea"/>
                <a:ea typeface="+mn-ea"/>
              </a:rPr>
              <a:t>※</a:t>
            </a:r>
            <a:r>
              <a:rPr lang="ja-JP" altLang="en-US" sz="900" b="0" dirty="0">
                <a:latin typeface="+mn-ea"/>
                <a:ea typeface="+mn-ea"/>
              </a:rPr>
              <a:t>お申し込み必要</a:t>
            </a:r>
            <a:br>
              <a:rPr lang="ja-JP" altLang="en-US" sz="900" b="0" dirty="0">
                <a:latin typeface="+mn-ea"/>
                <a:ea typeface="+mn-ea"/>
              </a:rPr>
            </a:br>
            <a:r>
              <a:rPr lang="en-US" altLang="ja-JP" sz="900" b="0" dirty="0">
                <a:latin typeface="+mn-ea"/>
                <a:ea typeface="+mn-ea"/>
              </a:rPr>
              <a:t>※</a:t>
            </a:r>
            <a:r>
              <a:rPr lang="ja-JP" altLang="en-US" sz="900" b="0" dirty="0">
                <a:latin typeface="+mn-ea"/>
                <a:ea typeface="+mn-ea"/>
              </a:rPr>
              <a:t>その他条件など、詳しく</a:t>
            </a:r>
            <a:r>
              <a:rPr lang="ja-JP" altLang="en-US" sz="900" b="0" dirty="0" smtClean="0">
                <a:latin typeface="+mn-ea"/>
                <a:ea typeface="+mn-ea"/>
              </a:rPr>
              <a:t>は</a:t>
            </a:r>
            <a:r>
              <a:rPr lang="en-US" altLang="ja-JP" sz="900" b="1" dirty="0" smtClean="0">
                <a:latin typeface="+mn-ea"/>
                <a:ea typeface="+mn-ea"/>
              </a:rPr>
              <a:t>au</a:t>
            </a:r>
            <a:r>
              <a:rPr lang="ja-JP" altLang="en-US" sz="900" b="1" dirty="0" smtClean="0">
                <a:latin typeface="+mn-ea"/>
                <a:ea typeface="+mn-ea"/>
              </a:rPr>
              <a:t>取扱店</a:t>
            </a:r>
            <a:r>
              <a:rPr lang="ja-JP" altLang="en-US" sz="900" b="0" dirty="0" smtClean="0">
                <a:latin typeface="+mn-ea"/>
                <a:ea typeface="+mn-ea"/>
              </a:rPr>
              <a:t>スタッフ</a:t>
            </a:r>
            <a:r>
              <a:rPr lang="ja-JP" altLang="en-US" sz="900" b="0" dirty="0">
                <a:latin typeface="+mn-ea"/>
                <a:ea typeface="+mn-ea"/>
              </a:rPr>
              <a:t>・</a:t>
            </a:r>
            <a:r>
              <a:rPr lang="en-US" altLang="ja-JP" sz="900" b="0" dirty="0">
                <a:latin typeface="+mn-ea"/>
                <a:ea typeface="+mn-ea"/>
              </a:rPr>
              <a:t>au</a:t>
            </a:r>
            <a:r>
              <a:rPr lang="ja-JP" altLang="en-US" sz="900" b="0" dirty="0">
                <a:latin typeface="+mn-ea"/>
                <a:ea typeface="+mn-ea"/>
              </a:rPr>
              <a:t>ホームページへ</a:t>
            </a:r>
          </a:p>
        </p:txBody>
      </p:sp>
      <p:sp>
        <p:nvSpPr>
          <p:cNvPr id="27" name="Rectangle 13"/>
          <p:cNvSpPr>
            <a:spLocks noChangeArrowheads="1"/>
          </p:cNvSpPr>
          <p:nvPr/>
        </p:nvSpPr>
        <p:spPr bwMode="auto">
          <a:xfrm>
            <a:off x="179388" y="3152105"/>
            <a:ext cx="8799512" cy="302219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mn-ea"/>
              <a:ea typeface="+mn-ea"/>
            </a:endParaRPr>
          </a:p>
        </p:txBody>
      </p:sp>
      <p:sp>
        <p:nvSpPr>
          <p:cNvPr id="28" name="Rectangle 17"/>
          <p:cNvSpPr>
            <a:spLocks noChangeArrowheads="1"/>
          </p:cNvSpPr>
          <p:nvPr/>
        </p:nvSpPr>
        <p:spPr bwMode="auto">
          <a:xfrm>
            <a:off x="402055" y="4370171"/>
            <a:ext cx="5011802" cy="34294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65306" tIns="32653" rIns="65306" bIns="32653">
            <a:spAutoFit/>
          </a:bodyPr>
          <a:lstStyle>
            <a:lvl1pPr defTabSz="652463"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defTabSz="652463"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defTabSz="652463"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defTabSz="652463"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defTabSz="652463"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defTabSz="652463"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None/>
            </a:pPr>
            <a:r>
              <a:rPr lang="en-US" altLang="ja-JP" sz="900" b="0" dirty="0" smtClean="0">
                <a:latin typeface="+mn-ea"/>
                <a:ea typeface="+mn-ea"/>
              </a:rPr>
              <a:t>※</a:t>
            </a:r>
            <a:r>
              <a:rPr lang="ja-JP" altLang="en-US" sz="900" b="0" dirty="0" smtClean="0">
                <a:latin typeface="+mn-ea"/>
                <a:ea typeface="+mn-ea"/>
              </a:rPr>
              <a:t>各種適用条件があります。</a:t>
            </a:r>
            <a:endParaRPr lang="en-US" altLang="ja-JP" sz="900" b="0" dirty="0" smtClean="0">
              <a:latin typeface="+mn-ea"/>
              <a:ea typeface="+mn-ea"/>
            </a:endParaRPr>
          </a:p>
          <a:p>
            <a:pPr eaLnBrk="1" hangingPunct="1">
              <a:spcBef>
                <a:spcPct val="0"/>
              </a:spcBef>
              <a:buNone/>
            </a:pPr>
            <a:r>
              <a:rPr lang="en-US" altLang="ja-JP" sz="900" b="0" dirty="0" smtClean="0">
                <a:latin typeface="+mn-ea"/>
                <a:ea typeface="+mn-ea"/>
              </a:rPr>
              <a:t>※</a:t>
            </a:r>
            <a:r>
              <a:rPr lang="ja-JP" altLang="en-US" sz="900" b="0" dirty="0" smtClean="0">
                <a:latin typeface="+mn-ea"/>
                <a:ea typeface="+mn-ea"/>
              </a:rPr>
              <a:t>別途、ご契約条件・料金や契約にかかる費用など、</a:t>
            </a:r>
            <a:r>
              <a:rPr lang="en-US" altLang="ja-JP" sz="900" b="1" dirty="0" smtClean="0">
                <a:latin typeface="+mn-ea"/>
                <a:ea typeface="+mn-ea"/>
              </a:rPr>
              <a:t>au</a:t>
            </a:r>
            <a:r>
              <a:rPr lang="ja-JP" altLang="en-US" sz="900" b="1" dirty="0" smtClean="0">
                <a:latin typeface="+mn-ea"/>
                <a:ea typeface="+mn-ea"/>
              </a:rPr>
              <a:t>取扱店</a:t>
            </a:r>
            <a:r>
              <a:rPr lang="ja-JP" altLang="en-US" sz="900" b="0" dirty="0" smtClean="0">
                <a:latin typeface="+mn-ea"/>
                <a:ea typeface="+mn-ea"/>
              </a:rPr>
              <a:t>スタッフ</a:t>
            </a:r>
            <a:r>
              <a:rPr lang="ja-JP" altLang="en-US" sz="900" dirty="0" smtClean="0">
                <a:latin typeface="+mn-ea"/>
                <a:ea typeface="+mn-ea"/>
              </a:rPr>
              <a:t>・</a:t>
            </a:r>
            <a:r>
              <a:rPr lang="en-US" altLang="ja-JP" sz="900" dirty="0" smtClean="0">
                <a:latin typeface="+mn-ea"/>
                <a:ea typeface="+mn-ea"/>
              </a:rPr>
              <a:t>au</a:t>
            </a:r>
            <a:r>
              <a:rPr lang="ja-JP" altLang="en-US" sz="900" dirty="0" smtClean="0">
                <a:latin typeface="+mn-ea"/>
                <a:ea typeface="+mn-ea"/>
              </a:rPr>
              <a:t>ホームページへ</a:t>
            </a:r>
            <a:endParaRPr lang="ja-JP" altLang="en-US" sz="900" b="0" dirty="0">
              <a:latin typeface="+mn-ea"/>
              <a:ea typeface="+mn-ea"/>
            </a:endParaRPr>
          </a:p>
        </p:txBody>
      </p:sp>
      <p:pic>
        <p:nvPicPr>
          <p:cNvPr id="29" name="Picture 2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2055" y="3307157"/>
            <a:ext cx="2973387" cy="3031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0" name="テキスト ボックス 29"/>
          <p:cNvSpPr txBox="1"/>
          <p:nvPr/>
        </p:nvSpPr>
        <p:spPr>
          <a:xfrm>
            <a:off x="402055" y="3901026"/>
            <a:ext cx="4830680" cy="369332"/>
          </a:xfrm>
          <a:prstGeom prst="rect">
            <a:avLst/>
          </a:prstGeom>
          <a:noFill/>
        </p:spPr>
        <p:txBody>
          <a:bodyPr wrap="square" rtlCol="0">
            <a:spAutoFit/>
          </a:bodyPr>
          <a:lstStyle/>
          <a:p>
            <a:r>
              <a:rPr kumimoji="1" lang="ja-JP" altLang="en-US" dirty="0" smtClean="0">
                <a:latin typeface="+mn-ea"/>
              </a:rPr>
              <a:t>ネットとセットで</a:t>
            </a:r>
            <a:r>
              <a:rPr kumimoji="1" lang="en-US" altLang="ja-JP" dirty="0" smtClean="0">
                <a:latin typeface="+mn-ea"/>
              </a:rPr>
              <a:t>au</a:t>
            </a:r>
            <a:r>
              <a:rPr kumimoji="1" lang="ja-JP" altLang="en-US" dirty="0" smtClean="0">
                <a:latin typeface="+mn-ea"/>
              </a:rPr>
              <a:t>スマホのご利用料金が</a:t>
            </a:r>
            <a:r>
              <a:rPr lang="ja-JP" altLang="en-US" dirty="0" smtClean="0">
                <a:latin typeface="+mn-ea"/>
              </a:rPr>
              <a:t>おトク！！</a:t>
            </a:r>
            <a:endParaRPr kumimoji="1" lang="ja-JP" altLang="en-US" dirty="0" smtClean="0">
              <a:latin typeface="+mn-ea"/>
            </a:endParaRPr>
          </a:p>
        </p:txBody>
      </p:sp>
      <p:sp>
        <p:nvSpPr>
          <p:cNvPr id="31" name="タイトル 1"/>
          <p:cNvSpPr txBox="1">
            <a:spLocks/>
          </p:cNvSpPr>
          <p:nvPr/>
        </p:nvSpPr>
        <p:spPr>
          <a:xfrm>
            <a:off x="1053657" y="261727"/>
            <a:ext cx="7824000" cy="456000"/>
          </a:xfrm>
          <a:prstGeom prst="rect">
            <a:avLst/>
          </a:prstGeom>
        </p:spPr>
        <p:txBody>
          <a:bodyPr anchor="b"/>
          <a:lstStyle>
            <a:lvl1pPr algn="l" defTabSz="914377" rtl="0" eaLnBrk="1" latinLnBrk="0" hangingPunct="1">
              <a:spcBef>
                <a:spcPct val="0"/>
              </a:spcBef>
              <a:buNone/>
              <a:defRPr kumimoji="1" lang="ja-JP" altLang="en-US" sz="2667" b="1" kern="1200" dirty="0">
                <a:solidFill>
                  <a:schemeClr val="tx1"/>
                </a:solidFill>
                <a:latin typeface="+mj-ea"/>
                <a:ea typeface="+mj-ea"/>
                <a:cs typeface="+mj-cs"/>
              </a:defRPr>
            </a:lvl1pPr>
          </a:lstStyle>
          <a:p>
            <a:r>
              <a:rPr lang="ja-JP" altLang="en-US" sz="1800" dirty="0" smtClean="0">
                <a:latin typeface="+mn-ea"/>
                <a:ea typeface="+mn-ea"/>
              </a:rPr>
              <a:t>「</a:t>
            </a:r>
            <a:r>
              <a:rPr lang="en-US" altLang="ja-JP" sz="1800" dirty="0" smtClean="0">
                <a:latin typeface="+mn-ea"/>
                <a:ea typeface="+mn-ea"/>
              </a:rPr>
              <a:t>au</a:t>
            </a:r>
            <a:r>
              <a:rPr lang="ja-JP" altLang="en-US" sz="1800" dirty="0" smtClean="0">
                <a:latin typeface="+mn-ea"/>
                <a:ea typeface="+mn-ea"/>
              </a:rPr>
              <a:t>スマートバリュー」名称のみ、おトク訴求</a:t>
            </a:r>
            <a:endParaRPr lang="ja-JP" altLang="en-US" sz="1100" u="sng" dirty="0">
              <a:solidFill>
                <a:schemeClr val="bg2"/>
              </a:solidFill>
              <a:latin typeface="+mn-ea"/>
              <a:ea typeface="+mn-ea"/>
            </a:endParaRPr>
          </a:p>
        </p:txBody>
      </p:sp>
      <p:sp>
        <p:nvSpPr>
          <p:cNvPr id="32" name="角丸四角形 3"/>
          <p:cNvSpPr>
            <a:spLocks noChangeArrowheads="1"/>
          </p:cNvSpPr>
          <p:nvPr/>
        </p:nvSpPr>
        <p:spPr bwMode="auto">
          <a:xfrm>
            <a:off x="3611521" y="3377508"/>
            <a:ext cx="1072223" cy="221352"/>
          </a:xfrm>
          <a:prstGeom prst="roundRect">
            <a:avLst>
              <a:gd name="adj" fmla="val 16667"/>
            </a:avLst>
          </a:prstGeom>
          <a:noFill/>
          <a:ln w="9525" algn="ctr">
            <a:solidFill>
              <a:schemeClr val="tx1"/>
            </a:solidFill>
            <a:round/>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000" b="1" dirty="0">
                <a:latin typeface="+mn-ea"/>
                <a:ea typeface="+mn-ea"/>
              </a:rPr>
              <a:t>お申し込み必要</a:t>
            </a:r>
          </a:p>
        </p:txBody>
      </p:sp>
      <p:sp>
        <p:nvSpPr>
          <p:cNvPr id="33" name="線吹き出し 1 (枠付き) 35"/>
          <p:cNvSpPr>
            <a:spLocks/>
          </p:cNvSpPr>
          <p:nvPr/>
        </p:nvSpPr>
        <p:spPr bwMode="auto">
          <a:xfrm>
            <a:off x="5489846" y="3630414"/>
            <a:ext cx="2309194" cy="272369"/>
          </a:xfrm>
          <a:prstGeom prst="borderCallout1">
            <a:avLst>
              <a:gd name="adj1" fmla="val 155081"/>
              <a:gd name="adj2" fmla="val -15009"/>
              <a:gd name="adj3" fmla="val 90355"/>
              <a:gd name="adj4" fmla="val 16856"/>
            </a:avLst>
          </a:prstGeom>
          <a:solidFill>
            <a:srgbClr val="0070C0"/>
          </a:solidFill>
          <a:ln w="12700" algn="ctr">
            <a:solidFill>
              <a:srgbClr val="0070C0"/>
            </a:solidFill>
            <a:round/>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buNone/>
            </a:pPr>
            <a:r>
              <a:rPr lang="en-US" altLang="ja-JP" sz="800" dirty="0">
                <a:solidFill>
                  <a:schemeClr val="bg1"/>
                </a:solidFill>
                <a:latin typeface="+mn-ea"/>
                <a:ea typeface="+mn-ea"/>
              </a:rPr>
              <a:t>au</a:t>
            </a:r>
            <a:r>
              <a:rPr lang="ja-JP" altLang="en-US" sz="800" dirty="0">
                <a:solidFill>
                  <a:schemeClr val="bg1"/>
                </a:solidFill>
                <a:latin typeface="+mn-ea"/>
                <a:ea typeface="+mn-ea"/>
              </a:rPr>
              <a:t>ケータイ</a:t>
            </a:r>
            <a:r>
              <a:rPr lang="en-US" altLang="ja-JP" sz="800" dirty="0">
                <a:solidFill>
                  <a:schemeClr val="bg1"/>
                </a:solidFill>
                <a:latin typeface="+mn-ea"/>
                <a:ea typeface="+mn-ea"/>
              </a:rPr>
              <a:t>/au</a:t>
            </a:r>
            <a:r>
              <a:rPr lang="ja-JP" altLang="en-US" sz="800" dirty="0" smtClean="0">
                <a:solidFill>
                  <a:schemeClr val="bg1"/>
                </a:solidFill>
                <a:latin typeface="+mn-ea"/>
                <a:ea typeface="+mn-ea"/>
              </a:rPr>
              <a:t>タブレット</a:t>
            </a:r>
            <a:r>
              <a:rPr lang="en-US" altLang="ja-JP" sz="800" dirty="0" smtClean="0">
                <a:solidFill>
                  <a:schemeClr val="bg1"/>
                </a:solidFill>
                <a:latin typeface="+mn-ea"/>
                <a:ea typeface="+mn-ea"/>
              </a:rPr>
              <a:t>(4G</a:t>
            </a:r>
            <a:r>
              <a:rPr lang="ja-JP" altLang="en-US" sz="800" dirty="0" smtClean="0">
                <a:solidFill>
                  <a:schemeClr val="bg1"/>
                </a:solidFill>
                <a:latin typeface="+mn-ea"/>
                <a:ea typeface="+mn-ea"/>
              </a:rPr>
              <a:t> </a:t>
            </a:r>
            <a:r>
              <a:rPr lang="en-US" altLang="ja-JP" sz="800" dirty="0">
                <a:solidFill>
                  <a:schemeClr val="bg1"/>
                </a:solidFill>
                <a:latin typeface="+mn-ea"/>
                <a:ea typeface="+mn-ea"/>
              </a:rPr>
              <a:t>LTE)</a:t>
            </a:r>
            <a:r>
              <a:rPr lang="ja-JP" altLang="en-US" sz="800" dirty="0">
                <a:solidFill>
                  <a:schemeClr val="bg1"/>
                </a:solidFill>
                <a:latin typeface="+mn-ea"/>
                <a:ea typeface="+mn-ea"/>
              </a:rPr>
              <a:t>　を加えても</a:t>
            </a:r>
            <a:r>
              <a:rPr lang="ja-JP" altLang="en-US" sz="800" dirty="0" smtClean="0">
                <a:solidFill>
                  <a:schemeClr val="bg1"/>
                </a:solidFill>
                <a:latin typeface="+mn-ea"/>
                <a:ea typeface="+mn-ea"/>
              </a:rPr>
              <a:t>可</a:t>
            </a:r>
            <a:endParaRPr lang="ja-JP" altLang="en-US" sz="800" dirty="0">
              <a:solidFill>
                <a:schemeClr val="bg1"/>
              </a:solidFill>
              <a:latin typeface="+mn-ea"/>
              <a:ea typeface="+mn-ea"/>
            </a:endParaRPr>
          </a:p>
        </p:txBody>
      </p:sp>
    </p:spTree>
    <p:extLst>
      <p:ext uri="{BB962C8B-B14F-4D97-AF65-F5344CB8AC3E}">
        <p14:creationId xmlns:p14="http://schemas.microsoft.com/office/powerpoint/2010/main" val="16966239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sz="2800" kern="100" dirty="0">
                <a:latin typeface="+mn-ea"/>
                <a:ea typeface="+mn-ea"/>
                <a:cs typeface="Courier New" panose="02070309020205020404" pitchFamily="49" charset="0"/>
              </a:rPr>
              <a:t>総額表示について</a:t>
            </a:r>
            <a:endParaRPr kumimoji="1" lang="ja-JP" altLang="en-US" dirty="0">
              <a:latin typeface="+mn-ea"/>
              <a:ea typeface="+mn-ea"/>
            </a:endParaRPr>
          </a:p>
        </p:txBody>
      </p:sp>
      <p:sp>
        <p:nvSpPr>
          <p:cNvPr id="35" name="正方形/長方形 34"/>
          <p:cNvSpPr/>
          <p:nvPr/>
        </p:nvSpPr>
        <p:spPr>
          <a:xfrm>
            <a:off x="-4062" y="1358770"/>
            <a:ext cx="8806157" cy="1657649"/>
          </a:xfrm>
          <a:prstGeom prst="rect">
            <a:avLst/>
          </a:prstGeom>
          <a:solidFill>
            <a:schemeClr val="accent2">
              <a:lumMod val="20000"/>
              <a:lumOff val="80000"/>
            </a:schemeClr>
          </a:solid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bg1"/>
              </a:solidFill>
              <a:latin typeface="+mn-ea"/>
            </a:endParaRPr>
          </a:p>
        </p:txBody>
      </p:sp>
      <p:sp>
        <p:nvSpPr>
          <p:cNvPr id="36" name="テキスト ボックス 35"/>
          <p:cNvSpPr txBox="1"/>
          <p:nvPr/>
        </p:nvSpPr>
        <p:spPr>
          <a:xfrm>
            <a:off x="-4062" y="1365119"/>
            <a:ext cx="5170840" cy="369332"/>
          </a:xfrm>
          <a:prstGeom prst="rect">
            <a:avLst/>
          </a:prstGeom>
          <a:noFill/>
        </p:spPr>
        <p:txBody>
          <a:bodyPr wrap="square" rtlCol="0">
            <a:spAutoFit/>
          </a:bodyPr>
          <a:lstStyle/>
          <a:p>
            <a:r>
              <a:rPr lang="ja-JP" altLang="en-US" dirty="0">
                <a:solidFill>
                  <a:schemeClr val="tx1">
                    <a:lumMod val="75000"/>
                  </a:schemeClr>
                </a:solidFill>
                <a:latin typeface="+mn-ea"/>
              </a:rPr>
              <a:t>＜改訂内容＞</a:t>
            </a:r>
          </a:p>
        </p:txBody>
      </p:sp>
      <p:sp>
        <p:nvSpPr>
          <p:cNvPr id="37" name="テキスト ボックス 36"/>
          <p:cNvSpPr txBox="1"/>
          <p:nvPr/>
        </p:nvSpPr>
        <p:spPr>
          <a:xfrm>
            <a:off x="162780" y="1628973"/>
            <a:ext cx="8729029" cy="1046440"/>
          </a:xfrm>
          <a:prstGeom prst="rect">
            <a:avLst/>
          </a:prstGeom>
          <a:noFill/>
        </p:spPr>
        <p:txBody>
          <a:bodyPr wrap="square" rtlCol="0">
            <a:spAutoFit/>
          </a:bodyPr>
          <a:lstStyle/>
          <a:p>
            <a:r>
              <a:rPr lang="ja-JP" altLang="en-US" b="1" dirty="0">
                <a:latin typeface="+mn-ea"/>
              </a:rPr>
              <a:t>消費税総額表示の表記方法は、原則</a:t>
            </a:r>
            <a:r>
              <a:rPr lang="en-US" altLang="ja-JP" sz="2400" b="1" u="sng" dirty="0">
                <a:solidFill>
                  <a:srgbClr val="FF0000"/>
                </a:solidFill>
                <a:latin typeface="+mn-ea"/>
              </a:rPr>
              <a:t>『</a:t>
            </a:r>
            <a:r>
              <a:rPr lang="ja-JP" altLang="en-US" sz="2400" b="1" u="sng" dirty="0">
                <a:solidFill>
                  <a:srgbClr val="FF0000"/>
                </a:solidFill>
                <a:latin typeface="+mn-ea"/>
              </a:rPr>
              <a:t>税込額</a:t>
            </a:r>
            <a:r>
              <a:rPr lang="en-US" altLang="ja-JP" sz="2400" b="1" u="sng" dirty="0">
                <a:solidFill>
                  <a:srgbClr val="FF0000"/>
                </a:solidFill>
                <a:latin typeface="+mn-ea"/>
              </a:rPr>
              <a:t>』</a:t>
            </a:r>
            <a:r>
              <a:rPr lang="ja-JP" altLang="en-US" sz="2400" b="1" u="sng" dirty="0">
                <a:solidFill>
                  <a:srgbClr val="FF0000"/>
                </a:solidFill>
                <a:latin typeface="+mn-ea"/>
              </a:rPr>
              <a:t>のみに統一</a:t>
            </a:r>
            <a:r>
              <a:rPr lang="ja-JP" altLang="en-US" b="1" dirty="0">
                <a:latin typeface="+mn-ea"/>
              </a:rPr>
              <a:t>します。</a:t>
            </a:r>
            <a:endParaRPr lang="en-US" altLang="ja-JP" b="1" dirty="0">
              <a:latin typeface="+mn-ea"/>
            </a:endParaRPr>
          </a:p>
          <a:p>
            <a:endParaRPr lang="en-US" altLang="ja-JP" sz="600" dirty="0">
              <a:latin typeface="+mn-ea"/>
            </a:endParaRPr>
          </a:p>
          <a:p>
            <a:r>
              <a:rPr lang="ja-JP" altLang="en-US" sz="1600" dirty="0">
                <a:solidFill>
                  <a:schemeClr val="tx1">
                    <a:lumMod val="75000"/>
                  </a:schemeClr>
                </a:solidFill>
                <a:latin typeface="+mn-ea"/>
              </a:rPr>
              <a:t>ただし、現行の税込・税抜併記は違法性があるわけではないため継続利用も可能ですが、</a:t>
            </a:r>
            <a:endParaRPr lang="en-US" altLang="ja-JP" sz="1600" dirty="0">
              <a:solidFill>
                <a:schemeClr val="tx1">
                  <a:lumMod val="75000"/>
                </a:schemeClr>
              </a:solidFill>
              <a:latin typeface="+mn-ea"/>
            </a:endParaRPr>
          </a:p>
          <a:p>
            <a:r>
              <a:rPr lang="ja-JP" altLang="en-US" sz="1600" dirty="0">
                <a:solidFill>
                  <a:schemeClr val="tx1">
                    <a:lumMod val="75000"/>
                  </a:schemeClr>
                </a:solidFill>
                <a:latin typeface="+mn-ea"/>
              </a:rPr>
              <a:t>ランニングチェンジで改訂をお願いします。</a:t>
            </a:r>
            <a:endParaRPr lang="en-US" altLang="ja-JP" sz="1600" dirty="0">
              <a:solidFill>
                <a:schemeClr val="tx1">
                  <a:lumMod val="75000"/>
                </a:schemeClr>
              </a:solidFill>
              <a:latin typeface="+mn-ea"/>
            </a:endParaRPr>
          </a:p>
        </p:txBody>
      </p:sp>
      <p:sp>
        <p:nvSpPr>
          <p:cNvPr id="38" name="テキスト ボックス 37"/>
          <p:cNvSpPr txBox="1"/>
          <p:nvPr/>
        </p:nvSpPr>
        <p:spPr>
          <a:xfrm>
            <a:off x="52774" y="863715"/>
            <a:ext cx="9154741" cy="369332"/>
          </a:xfrm>
          <a:prstGeom prst="rect">
            <a:avLst/>
          </a:prstGeom>
          <a:noFill/>
        </p:spPr>
        <p:txBody>
          <a:bodyPr wrap="square" rtlCol="0">
            <a:spAutoFit/>
          </a:bodyPr>
          <a:lstStyle/>
          <a:p>
            <a:r>
              <a:rPr lang="ja-JP" altLang="en-US" b="1" dirty="0">
                <a:solidFill>
                  <a:schemeClr val="tx1">
                    <a:lumMod val="75000"/>
                  </a:schemeClr>
                </a:solidFill>
                <a:latin typeface="+mn-ea"/>
              </a:rPr>
              <a:t>消費税税込表記の浸透、及び広告表示のわかりやすさ追求するため</a:t>
            </a:r>
            <a:r>
              <a:rPr lang="en-US" altLang="ja-JP" b="1" dirty="0">
                <a:solidFill>
                  <a:schemeClr val="tx1">
                    <a:lumMod val="75000"/>
                  </a:schemeClr>
                </a:solidFill>
                <a:latin typeface="+mn-ea"/>
              </a:rPr>
              <a:t>KDDI</a:t>
            </a:r>
            <a:r>
              <a:rPr lang="ja-JP" altLang="en-US" b="1" dirty="0">
                <a:solidFill>
                  <a:schemeClr val="tx1">
                    <a:lumMod val="75000"/>
                  </a:schemeClr>
                </a:solidFill>
                <a:latin typeface="+mn-ea"/>
              </a:rPr>
              <a:t>ルールを改訂します。</a:t>
            </a:r>
            <a:endParaRPr lang="en-US" altLang="ja-JP" b="1" dirty="0">
              <a:solidFill>
                <a:schemeClr val="tx1">
                  <a:lumMod val="75000"/>
                </a:schemeClr>
              </a:solidFill>
              <a:latin typeface="+mn-ea"/>
            </a:endParaRPr>
          </a:p>
        </p:txBody>
      </p:sp>
      <p:sp>
        <p:nvSpPr>
          <p:cNvPr id="39" name="正方形/長方形 38"/>
          <p:cNvSpPr/>
          <p:nvPr/>
        </p:nvSpPr>
        <p:spPr>
          <a:xfrm>
            <a:off x="4999254" y="3301367"/>
            <a:ext cx="3547535" cy="2197861"/>
          </a:xfrm>
          <a:prstGeom prst="rect">
            <a:avLst/>
          </a:prstGeom>
          <a:solidFill>
            <a:schemeClr val="bg2">
              <a:lumMod val="20000"/>
              <a:lumOff val="80000"/>
            </a:schemeClr>
          </a:solid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bg1"/>
              </a:solidFill>
              <a:latin typeface="+mn-ea"/>
            </a:endParaRPr>
          </a:p>
        </p:txBody>
      </p:sp>
      <p:sp>
        <p:nvSpPr>
          <p:cNvPr id="40" name="正方形/長方形 39"/>
          <p:cNvSpPr/>
          <p:nvPr/>
        </p:nvSpPr>
        <p:spPr>
          <a:xfrm>
            <a:off x="353721" y="3318916"/>
            <a:ext cx="3766222" cy="2180313"/>
          </a:xfrm>
          <a:prstGeom prst="rect">
            <a:avLst/>
          </a:prstGeom>
          <a:solidFill>
            <a:schemeClr val="bg1">
              <a:lumMod val="95000"/>
            </a:schemeClr>
          </a:solid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bg1"/>
              </a:solidFill>
              <a:latin typeface="+mn-ea"/>
            </a:endParaRPr>
          </a:p>
        </p:txBody>
      </p:sp>
      <p:sp>
        <p:nvSpPr>
          <p:cNvPr id="41" name="メモ 40"/>
          <p:cNvSpPr/>
          <p:nvPr/>
        </p:nvSpPr>
        <p:spPr>
          <a:xfrm>
            <a:off x="643634" y="3852158"/>
            <a:ext cx="1584000" cy="926991"/>
          </a:xfrm>
          <a:prstGeom prst="foldedCorner">
            <a:avLst>
              <a:gd name="adj" fmla="val 26301"/>
            </a:avLst>
          </a:prstGeom>
          <a:solidFill>
            <a:schemeClr val="bg1"/>
          </a:solidFill>
          <a:ln w="12700">
            <a:solidFill>
              <a:schemeClr val="bg1">
                <a:lumMod val="85000"/>
              </a:schemeClr>
            </a:solidFill>
          </a:ln>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altLang="ja-JP" sz="1400" b="1" dirty="0">
              <a:solidFill>
                <a:schemeClr val="tx1"/>
              </a:solidFill>
              <a:latin typeface="+mn-ea"/>
            </a:endParaRPr>
          </a:p>
        </p:txBody>
      </p:sp>
      <p:sp>
        <p:nvSpPr>
          <p:cNvPr id="42" name="テキスト ボックス 41"/>
          <p:cNvSpPr txBox="1"/>
          <p:nvPr/>
        </p:nvSpPr>
        <p:spPr>
          <a:xfrm>
            <a:off x="566556" y="3969060"/>
            <a:ext cx="1695954" cy="523220"/>
          </a:xfrm>
          <a:prstGeom prst="rect">
            <a:avLst/>
          </a:prstGeom>
          <a:noFill/>
        </p:spPr>
        <p:txBody>
          <a:bodyPr wrap="square" rtlCol="0">
            <a:spAutoFit/>
          </a:bodyPr>
          <a:lstStyle/>
          <a:p>
            <a:pPr algn="ctr"/>
            <a:r>
              <a:rPr kumimoji="1" lang="en-US" altLang="ja-JP" sz="1400" b="1" dirty="0">
                <a:latin typeface="+mn-ea"/>
              </a:rPr>
              <a:t>9,800</a:t>
            </a:r>
            <a:r>
              <a:rPr kumimoji="1" lang="ja-JP" altLang="en-US" sz="1400" b="1" dirty="0">
                <a:latin typeface="+mn-ea"/>
              </a:rPr>
              <a:t>円</a:t>
            </a:r>
            <a:endParaRPr kumimoji="1" lang="en-US" altLang="ja-JP" sz="1400" b="1" dirty="0">
              <a:latin typeface="+mn-ea"/>
            </a:endParaRPr>
          </a:p>
          <a:p>
            <a:pPr algn="ctr"/>
            <a:r>
              <a:rPr lang="en-US" altLang="ja-JP" sz="1400" b="1" dirty="0">
                <a:latin typeface="+mn-ea"/>
              </a:rPr>
              <a:t>(</a:t>
            </a:r>
            <a:r>
              <a:rPr lang="ja-JP" altLang="en-US" sz="1400" b="1" dirty="0">
                <a:latin typeface="+mn-ea"/>
              </a:rPr>
              <a:t>税込</a:t>
            </a:r>
            <a:r>
              <a:rPr lang="en-US" altLang="ja-JP" sz="1400" b="1" dirty="0">
                <a:latin typeface="+mn-ea"/>
              </a:rPr>
              <a:t>10,780</a:t>
            </a:r>
            <a:r>
              <a:rPr lang="ja-JP" altLang="en-US" sz="1400" b="1" dirty="0">
                <a:latin typeface="+mn-ea"/>
              </a:rPr>
              <a:t>円</a:t>
            </a:r>
            <a:r>
              <a:rPr lang="en-US" altLang="ja-JP" sz="1400" b="1" dirty="0">
                <a:latin typeface="+mn-ea"/>
              </a:rPr>
              <a:t>)</a:t>
            </a:r>
            <a:endParaRPr kumimoji="1" lang="ja-JP" altLang="en-US" sz="1400" b="1" dirty="0">
              <a:latin typeface="+mn-ea"/>
            </a:endParaRPr>
          </a:p>
        </p:txBody>
      </p:sp>
      <p:sp>
        <p:nvSpPr>
          <p:cNvPr id="43" name="テキスト ボックス 42"/>
          <p:cNvSpPr txBox="1"/>
          <p:nvPr/>
        </p:nvSpPr>
        <p:spPr>
          <a:xfrm>
            <a:off x="628897" y="3270817"/>
            <a:ext cx="3558539" cy="584775"/>
          </a:xfrm>
          <a:prstGeom prst="rect">
            <a:avLst/>
          </a:prstGeom>
          <a:noFill/>
        </p:spPr>
        <p:txBody>
          <a:bodyPr wrap="square" rtlCol="0">
            <a:spAutoFit/>
          </a:bodyPr>
          <a:lstStyle/>
          <a:p>
            <a:pPr algn="ctr"/>
            <a:r>
              <a:rPr kumimoji="1" lang="ja-JP" altLang="en-US" sz="1600" b="1" dirty="0">
                <a:latin typeface="+mn-ea"/>
              </a:rPr>
              <a:t>併記の場合は現行通り</a:t>
            </a:r>
            <a:endParaRPr kumimoji="1" lang="en-US" altLang="ja-JP" sz="1600" b="1" dirty="0">
              <a:latin typeface="+mn-ea"/>
            </a:endParaRPr>
          </a:p>
          <a:p>
            <a:pPr algn="ctr"/>
            <a:r>
              <a:rPr kumimoji="1" lang="ja-JP" altLang="en-US" sz="1600" b="1" dirty="0">
                <a:latin typeface="+mn-ea"/>
              </a:rPr>
              <a:t>同サイズまたは</a:t>
            </a:r>
            <a:r>
              <a:rPr lang="en-US" altLang="ja-JP" sz="1600" b="1" dirty="0">
                <a:latin typeface="+mn-ea"/>
              </a:rPr>
              <a:t>½</a:t>
            </a:r>
            <a:r>
              <a:rPr kumimoji="1" lang="ja-JP" altLang="en-US" sz="1600" b="1" dirty="0">
                <a:latin typeface="+mn-ea"/>
              </a:rPr>
              <a:t>以上の文字</a:t>
            </a:r>
            <a:r>
              <a:rPr lang="ja-JP" altLang="en-US" sz="1600" b="1" dirty="0">
                <a:latin typeface="+mn-ea"/>
              </a:rPr>
              <a:t>サイズ</a:t>
            </a:r>
            <a:endParaRPr kumimoji="1" lang="ja-JP" altLang="en-US" sz="1600" b="1" dirty="0">
              <a:latin typeface="+mn-ea"/>
            </a:endParaRPr>
          </a:p>
        </p:txBody>
      </p:sp>
      <p:sp>
        <p:nvSpPr>
          <p:cNvPr id="44" name="メモ 43"/>
          <p:cNvSpPr/>
          <p:nvPr/>
        </p:nvSpPr>
        <p:spPr>
          <a:xfrm>
            <a:off x="2354688" y="3852158"/>
            <a:ext cx="1584000" cy="926991"/>
          </a:xfrm>
          <a:prstGeom prst="foldedCorner">
            <a:avLst>
              <a:gd name="adj" fmla="val 26301"/>
            </a:avLst>
          </a:prstGeom>
          <a:solidFill>
            <a:schemeClr val="bg1"/>
          </a:solidFill>
          <a:ln w="12700">
            <a:solidFill>
              <a:schemeClr val="bg1">
                <a:lumMod val="85000"/>
              </a:schemeClr>
            </a:solidFill>
          </a:ln>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altLang="ja-JP" sz="1400" b="1" dirty="0">
              <a:solidFill>
                <a:schemeClr val="tx1"/>
              </a:solidFill>
              <a:latin typeface="+mn-ea"/>
            </a:endParaRPr>
          </a:p>
        </p:txBody>
      </p:sp>
      <p:sp>
        <p:nvSpPr>
          <p:cNvPr id="45" name="テキスト ボックス 44"/>
          <p:cNvSpPr txBox="1"/>
          <p:nvPr/>
        </p:nvSpPr>
        <p:spPr>
          <a:xfrm>
            <a:off x="2218161" y="3922320"/>
            <a:ext cx="1886857" cy="615553"/>
          </a:xfrm>
          <a:prstGeom prst="rect">
            <a:avLst/>
          </a:prstGeom>
          <a:noFill/>
        </p:spPr>
        <p:txBody>
          <a:bodyPr wrap="square" rtlCol="0">
            <a:spAutoFit/>
          </a:bodyPr>
          <a:lstStyle/>
          <a:p>
            <a:pPr algn="ctr"/>
            <a:r>
              <a:rPr kumimoji="1" lang="en-US" altLang="ja-JP" sz="2000" b="1" dirty="0">
                <a:latin typeface="+mn-ea"/>
              </a:rPr>
              <a:t>9,800</a:t>
            </a:r>
            <a:r>
              <a:rPr kumimoji="1" lang="ja-JP" altLang="en-US" sz="2000" b="1" dirty="0">
                <a:latin typeface="+mn-ea"/>
              </a:rPr>
              <a:t>円</a:t>
            </a:r>
            <a:endParaRPr kumimoji="1" lang="en-US" altLang="ja-JP" sz="2000" b="1" dirty="0">
              <a:latin typeface="+mn-ea"/>
            </a:endParaRPr>
          </a:p>
          <a:p>
            <a:pPr algn="ctr"/>
            <a:r>
              <a:rPr lang="en-US" altLang="ja-JP" sz="1400" b="1" dirty="0">
                <a:latin typeface="+mn-ea"/>
              </a:rPr>
              <a:t>(</a:t>
            </a:r>
            <a:r>
              <a:rPr lang="ja-JP" altLang="en-US" sz="1400" b="1" dirty="0">
                <a:latin typeface="+mn-ea"/>
              </a:rPr>
              <a:t>税込</a:t>
            </a:r>
            <a:r>
              <a:rPr lang="en-US" altLang="ja-JP" sz="1400" b="1" dirty="0">
                <a:latin typeface="+mn-ea"/>
              </a:rPr>
              <a:t>10,780</a:t>
            </a:r>
            <a:r>
              <a:rPr lang="ja-JP" altLang="en-US" sz="1400" b="1" dirty="0">
                <a:latin typeface="+mn-ea"/>
              </a:rPr>
              <a:t>円</a:t>
            </a:r>
            <a:r>
              <a:rPr lang="en-US" altLang="ja-JP" sz="1400" b="1" dirty="0">
                <a:latin typeface="+mn-ea"/>
              </a:rPr>
              <a:t>)</a:t>
            </a:r>
            <a:endParaRPr kumimoji="1" lang="ja-JP" altLang="en-US" sz="1400" b="1" dirty="0">
              <a:latin typeface="+mn-ea"/>
            </a:endParaRPr>
          </a:p>
        </p:txBody>
      </p:sp>
      <p:sp>
        <p:nvSpPr>
          <p:cNvPr id="46" name="角丸四角形吹き出し 45"/>
          <p:cNvSpPr/>
          <p:nvPr/>
        </p:nvSpPr>
        <p:spPr>
          <a:xfrm>
            <a:off x="712037" y="4886018"/>
            <a:ext cx="1402181" cy="437321"/>
          </a:xfrm>
          <a:prstGeom prst="wedgeRoundRectCallout">
            <a:avLst>
              <a:gd name="adj1" fmla="val -3751"/>
              <a:gd name="adj2" fmla="val -100226"/>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latin typeface="+mn-ea"/>
              </a:rPr>
              <a:t>同じフォント・大きさ</a:t>
            </a:r>
          </a:p>
        </p:txBody>
      </p:sp>
      <p:sp>
        <p:nvSpPr>
          <p:cNvPr id="47" name="角丸四角形吹き出し 46"/>
          <p:cNvSpPr/>
          <p:nvPr/>
        </p:nvSpPr>
        <p:spPr>
          <a:xfrm>
            <a:off x="2364311" y="4886018"/>
            <a:ext cx="1561999" cy="437321"/>
          </a:xfrm>
          <a:prstGeom prst="wedgeRoundRectCallout">
            <a:avLst>
              <a:gd name="adj1" fmla="val -3751"/>
              <a:gd name="adj2" fmla="val -100226"/>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latin typeface="+mn-ea"/>
              </a:rPr>
              <a:t>税込が</a:t>
            </a:r>
            <a:r>
              <a:rPr lang="en-US" altLang="ja-JP" sz="1100" dirty="0">
                <a:latin typeface="+mn-ea"/>
              </a:rPr>
              <a:t>½</a:t>
            </a:r>
            <a:r>
              <a:rPr kumimoji="1" lang="ja-JP" altLang="en-US" sz="1100" dirty="0">
                <a:latin typeface="+mn-ea"/>
              </a:rPr>
              <a:t>以上の大きさ</a:t>
            </a:r>
          </a:p>
        </p:txBody>
      </p:sp>
      <p:sp>
        <p:nvSpPr>
          <p:cNvPr id="48" name="正方形/長方形 47"/>
          <p:cNvSpPr/>
          <p:nvPr/>
        </p:nvSpPr>
        <p:spPr>
          <a:xfrm>
            <a:off x="5119510" y="4127506"/>
            <a:ext cx="1625882" cy="536576"/>
          </a:xfrm>
          <a:prstGeom prst="rect">
            <a:avLst/>
          </a:prstGeom>
          <a:solidFill>
            <a:schemeClr val="bg1"/>
          </a:solidFill>
          <a:ln w="19050">
            <a:noFill/>
          </a:ln>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bg1"/>
              </a:solidFill>
              <a:latin typeface="+mn-ea"/>
            </a:endParaRPr>
          </a:p>
        </p:txBody>
      </p:sp>
      <p:sp>
        <p:nvSpPr>
          <p:cNvPr id="49" name="テキスト ボックス 48"/>
          <p:cNvSpPr txBox="1"/>
          <p:nvPr/>
        </p:nvSpPr>
        <p:spPr>
          <a:xfrm>
            <a:off x="5028511" y="4239090"/>
            <a:ext cx="1828728" cy="307777"/>
          </a:xfrm>
          <a:prstGeom prst="rect">
            <a:avLst/>
          </a:prstGeom>
          <a:noFill/>
        </p:spPr>
        <p:txBody>
          <a:bodyPr wrap="square" rtlCol="0">
            <a:spAutoFit/>
          </a:bodyPr>
          <a:lstStyle/>
          <a:p>
            <a:pPr algn="ctr"/>
            <a:r>
              <a:rPr lang="en-US" altLang="ja-JP" sz="1400" b="1" dirty="0">
                <a:latin typeface="+mn-ea"/>
              </a:rPr>
              <a:t>10,780</a:t>
            </a:r>
            <a:r>
              <a:rPr lang="ja-JP" altLang="en-US" sz="1400" b="1" dirty="0">
                <a:latin typeface="+mn-ea"/>
              </a:rPr>
              <a:t>円</a:t>
            </a:r>
            <a:r>
              <a:rPr lang="ja-JP" altLang="en-US" sz="1200" b="1" dirty="0">
                <a:latin typeface="+mn-ea"/>
              </a:rPr>
              <a:t>（税込）</a:t>
            </a:r>
            <a:endParaRPr kumimoji="1" lang="ja-JP" altLang="en-US" sz="1200" b="1" dirty="0">
              <a:latin typeface="+mn-ea"/>
            </a:endParaRPr>
          </a:p>
        </p:txBody>
      </p:sp>
      <p:sp>
        <p:nvSpPr>
          <p:cNvPr id="50" name="正方形/長方形 49"/>
          <p:cNvSpPr/>
          <p:nvPr/>
        </p:nvSpPr>
        <p:spPr>
          <a:xfrm>
            <a:off x="6808919" y="4100849"/>
            <a:ext cx="1625882" cy="1222489"/>
          </a:xfrm>
          <a:prstGeom prst="rect">
            <a:avLst/>
          </a:prstGeom>
          <a:solidFill>
            <a:schemeClr val="bg1"/>
          </a:solidFill>
          <a:ln w="19050">
            <a:noFill/>
          </a:ln>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bg1"/>
              </a:solidFill>
              <a:latin typeface="+mn-ea"/>
            </a:endParaRPr>
          </a:p>
        </p:txBody>
      </p:sp>
      <p:sp>
        <p:nvSpPr>
          <p:cNvPr id="51" name="テキスト ボックス 50"/>
          <p:cNvSpPr txBox="1"/>
          <p:nvPr/>
        </p:nvSpPr>
        <p:spPr>
          <a:xfrm>
            <a:off x="6778423" y="4319453"/>
            <a:ext cx="1764225" cy="830997"/>
          </a:xfrm>
          <a:prstGeom prst="rect">
            <a:avLst/>
          </a:prstGeom>
          <a:noFill/>
        </p:spPr>
        <p:txBody>
          <a:bodyPr wrap="square" rtlCol="0">
            <a:spAutoFit/>
          </a:bodyPr>
          <a:lstStyle/>
          <a:p>
            <a:pPr algn="ctr"/>
            <a:r>
              <a:rPr lang="en-US" altLang="ja-JP" sz="1600" b="1" dirty="0">
                <a:latin typeface="+mn-ea"/>
              </a:rPr>
              <a:t>10,780</a:t>
            </a:r>
            <a:r>
              <a:rPr lang="ja-JP" altLang="en-US" sz="1600" b="1" dirty="0">
                <a:latin typeface="+mn-ea"/>
              </a:rPr>
              <a:t>円</a:t>
            </a:r>
            <a:endParaRPr lang="en-US" altLang="ja-JP" sz="1600" b="1" dirty="0">
              <a:latin typeface="+mn-ea"/>
            </a:endParaRPr>
          </a:p>
          <a:p>
            <a:pPr algn="ctr"/>
            <a:endParaRPr lang="en-US" altLang="ja-JP" sz="1400" b="1" dirty="0">
              <a:latin typeface="+mn-ea"/>
            </a:endParaRPr>
          </a:p>
          <a:p>
            <a:r>
              <a:rPr lang="en-US" altLang="ja-JP" sz="900" dirty="0">
                <a:latin typeface="+mn-ea"/>
              </a:rPr>
              <a:t>※</a:t>
            </a:r>
            <a:r>
              <a:rPr lang="ja-JP" altLang="en-US" sz="900" dirty="0">
                <a:latin typeface="+mn-ea"/>
              </a:rPr>
              <a:t>表記の金額は特に記載のある場合を除きすべて税込です。</a:t>
            </a:r>
          </a:p>
        </p:txBody>
      </p:sp>
      <p:sp>
        <p:nvSpPr>
          <p:cNvPr id="52" name="テキスト ボックス 51"/>
          <p:cNvSpPr txBox="1"/>
          <p:nvPr/>
        </p:nvSpPr>
        <p:spPr>
          <a:xfrm>
            <a:off x="5063048" y="3326058"/>
            <a:ext cx="3558539" cy="338554"/>
          </a:xfrm>
          <a:prstGeom prst="rect">
            <a:avLst/>
          </a:prstGeom>
          <a:noFill/>
        </p:spPr>
        <p:txBody>
          <a:bodyPr wrap="square" lIns="91440" tIns="45720" rIns="91440" bIns="45720" rtlCol="0" anchor="t">
            <a:spAutoFit/>
          </a:bodyPr>
          <a:lstStyle/>
          <a:p>
            <a:pPr algn="ctr"/>
            <a:r>
              <a:rPr kumimoji="1" lang="ja-JP" altLang="en-US" sz="1600" b="1">
                <a:latin typeface="+mn-ea"/>
              </a:rPr>
              <a:t>金額＋税込であること</a:t>
            </a:r>
            <a:r>
              <a:rPr lang="ja-JP" altLang="en-US" sz="1600" b="1">
                <a:latin typeface="+mn-ea"/>
              </a:rPr>
              <a:t>を</a:t>
            </a:r>
            <a:r>
              <a:rPr kumimoji="1" lang="ja-JP" altLang="en-US" sz="1600" b="1">
                <a:latin typeface="+mn-ea"/>
              </a:rPr>
              <a:t>表記</a:t>
            </a:r>
          </a:p>
        </p:txBody>
      </p:sp>
      <p:sp>
        <p:nvSpPr>
          <p:cNvPr id="53" name="テキスト ボックス 52"/>
          <p:cNvSpPr txBox="1"/>
          <p:nvPr/>
        </p:nvSpPr>
        <p:spPr>
          <a:xfrm>
            <a:off x="6767883" y="3891456"/>
            <a:ext cx="1561646" cy="246221"/>
          </a:xfrm>
          <a:prstGeom prst="rect">
            <a:avLst/>
          </a:prstGeom>
          <a:noFill/>
        </p:spPr>
        <p:txBody>
          <a:bodyPr wrap="none" rtlCol="0">
            <a:spAutoFit/>
          </a:bodyPr>
          <a:lstStyle/>
          <a:p>
            <a:r>
              <a:rPr lang="ja-JP" altLang="en-US" sz="1000" dirty="0">
                <a:latin typeface="+mn-ea"/>
              </a:rPr>
              <a:t>媒体により注釈</a:t>
            </a:r>
            <a:r>
              <a:rPr kumimoji="1" lang="ja-JP" altLang="en-US" sz="1000" dirty="0">
                <a:latin typeface="+mn-ea"/>
              </a:rPr>
              <a:t>で記載も可</a:t>
            </a:r>
          </a:p>
        </p:txBody>
      </p:sp>
      <p:sp>
        <p:nvSpPr>
          <p:cNvPr id="54" name="テキスト ボックス 53"/>
          <p:cNvSpPr txBox="1"/>
          <p:nvPr/>
        </p:nvSpPr>
        <p:spPr>
          <a:xfrm>
            <a:off x="5624187" y="3682214"/>
            <a:ext cx="607859" cy="261610"/>
          </a:xfrm>
          <a:prstGeom prst="rect">
            <a:avLst/>
          </a:prstGeom>
          <a:noFill/>
        </p:spPr>
        <p:txBody>
          <a:bodyPr wrap="none" rtlCol="0">
            <a:spAutoFit/>
          </a:bodyPr>
          <a:lstStyle/>
          <a:p>
            <a:r>
              <a:rPr kumimoji="1" lang="ja-JP" altLang="en-US" sz="1100" b="1" dirty="0">
                <a:latin typeface="+mn-ea"/>
              </a:rPr>
              <a:t>基本形</a:t>
            </a:r>
          </a:p>
        </p:txBody>
      </p:sp>
      <p:sp>
        <p:nvSpPr>
          <p:cNvPr id="55" name="テキスト ボックス 54"/>
          <p:cNvSpPr txBox="1"/>
          <p:nvPr/>
        </p:nvSpPr>
        <p:spPr>
          <a:xfrm>
            <a:off x="5111241" y="3854629"/>
            <a:ext cx="1539204" cy="307777"/>
          </a:xfrm>
          <a:prstGeom prst="rect">
            <a:avLst/>
          </a:prstGeom>
          <a:noFill/>
        </p:spPr>
        <p:txBody>
          <a:bodyPr wrap="none" rtlCol="0">
            <a:spAutoFit/>
          </a:bodyPr>
          <a:lstStyle/>
          <a:p>
            <a:r>
              <a:rPr kumimoji="1" lang="ja-JP" altLang="en-US" sz="700" dirty="0">
                <a:latin typeface="+mn-ea"/>
              </a:rPr>
              <a:t>「税込」の表記サイズについては、</a:t>
            </a:r>
            <a:endParaRPr kumimoji="1" lang="en-US" altLang="ja-JP" sz="700" dirty="0">
              <a:latin typeface="+mn-ea"/>
            </a:endParaRPr>
          </a:p>
          <a:p>
            <a:r>
              <a:rPr kumimoji="1" lang="ja-JP" altLang="en-US" sz="700" dirty="0">
                <a:latin typeface="+mn-ea"/>
              </a:rPr>
              <a:t>視認性が確保できるサイズまで変更可</a:t>
            </a:r>
          </a:p>
        </p:txBody>
      </p:sp>
      <p:sp>
        <p:nvSpPr>
          <p:cNvPr id="56" name="正方形/長方形 55"/>
          <p:cNvSpPr/>
          <p:nvPr/>
        </p:nvSpPr>
        <p:spPr>
          <a:xfrm>
            <a:off x="5114267" y="4758860"/>
            <a:ext cx="1625882" cy="536576"/>
          </a:xfrm>
          <a:prstGeom prst="rect">
            <a:avLst/>
          </a:prstGeom>
          <a:solidFill>
            <a:schemeClr val="bg1"/>
          </a:solidFill>
          <a:ln w="19050">
            <a:noFill/>
          </a:ln>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bg1"/>
              </a:solidFill>
              <a:latin typeface="+mn-ea"/>
            </a:endParaRPr>
          </a:p>
        </p:txBody>
      </p:sp>
      <p:sp>
        <p:nvSpPr>
          <p:cNvPr id="57" name="テキスト ボックス 56"/>
          <p:cNvSpPr txBox="1"/>
          <p:nvPr/>
        </p:nvSpPr>
        <p:spPr>
          <a:xfrm>
            <a:off x="4992736" y="4876418"/>
            <a:ext cx="1807500" cy="307777"/>
          </a:xfrm>
          <a:prstGeom prst="rect">
            <a:avLst/>
          </a:prstGeom>
          <a:noFill/>
        </p:spPr>
        <p:txBody>
          <a:bodyPr wrap="square" rtlCol="0">
            <a:spAutoFit/>
          </a:bodyPr>
          <a:lstStyle/>
          <a:p>
            <a:pPr algn="ctr"/>
            <a:r>
              <a:rPr lang="ja-JP" altLang="en-US" sz="1400" b="1" dirty="0">
                <a:latin typeface="+mn-ea"/>
              </a:rPr>
              <a:t>税込 </a:t>
            </a:r>
            <a:r>
              <a:rPr lang="en-US" altLang="ja-JP" sz="1400" b="1" dirty="0">
                <a:latin typeface="+mn-ea"/>
              </a:rPr>
              <a:t>10,780</a:t>
            </a:r>
            <a:r>
              <a:rPr lang="ja-JP" altLang="en-US" sz="1400" b="1" dirty="0">
                <a:latin typeface="+mn-ea"/>
              </a:rPr>
              <a:t>円</a:t>
            </a:r>
            <a:endParaRPr kumimoji="1" lang="ja-JP" altLang="en-US" sz="1400" b="1" dirty="0">
              <a:latin typeface="+mn-ea"/>
            </a:endParaRPr>
          </a:p>
        </p:txBody>
      </p:sp>
      <p:sp>
        <p:nvSpPr>
          <p:cNvPr id="58" name="楕円 57"/>
          <p:cNvSpPr/>
          <p:nvPr/>
        </p:nvSpPr>
        <p:spPr>
          <a:xfrm>
            <a:off x="168987" y="3165613"/>
            <a:ext cx="656134" cy="612919"/>
          </a:xfrm>
          <a:prstGeom prst="ellipse">
            <a:avLst/>
          </a:prstGeom>
          <a:solidFill>
            <a:schemeClr val="accent1">
              <a:lumMod val="20000"/>
              <a:lumOff val="80000"/>
            </a:schemeClr>
          </a:solid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bg1"/>
              </a:solidFill>
              <a:latin typeface="+mn-ea"/>
            </a:endParaRPr>
          </a:p>
        </p:txBody>
      </p:sp>
      <p:sp>
        <p:nvSpPr>
          <p:cNvPr id="59" name="テキスト ボックス 58"/>
          <p:cNvSpPr txBox="1"/>
          <p:nvPr/>
        </p:nvSpPr>
        <p:spPr>
          <a:xfrm>
            <a:off x="183356" y="3301368"/>
            <a:ext cx="646331" cy="369332"/>
          </a:xfrm>
          <a:prstGeom prst="rect">
            <a:avLst/>
          </a:prstGeom>
          <a:noFill/>
        </p:spPr>
        <p:txBody>
          <a:bodyPr wrap="none" rtlCol="0">
            <a:spAutoFit/>
          </a:bodyPr>
          <a:lstStyle/>
          <a:p>
            <a:r>
              <a:rPr kumimoji="1" lang="ja-JP" altLang="en-US" dirty="0">
                <a:solidFill>
                  <a:schemeClr val="tx1">
                    <a:lumMod val="75000"/>
                    <a:lumOff val="25000"/>
                  </a:schemeClr>
                </a:solidFill>
                <a:latin typeface="+mn-ea"/>
              </a:rPr>
              <a:t>現行</a:t>
            </a:r>
          </a:p>
        </p:txBody>
      </p:sp>
      <p:sp>
        <p:nvSpPr>
          <p:cNvPr id="60" name="楕円 59"/>
          <p:cNvSpPr/>
          <p:nvPr/>
        </p:nvSpPr>
        <p:spPr>
          <a:xfrm>
            <a:off x="4633404" y="3196542"/>
            <a:ext cx="656134" cy="612919"/>
          </a:xfrm>
          <a:prstGeom prst="ellipse">
            <a:avLst/>
          </a:prstGeom>
          <a:solidFill>
            <a:srgbClr val="FF0000"/>
          </a:solid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bg1"/>
              </a:solidFill>
              <a:latin typeface="+mn-ea"/>
            </a:endParaRPr>
          </a:p>
        </p:txBody>
      </p:sp>
      <p:sp>
        <p:nvSpPr>
          <p:cNvPr id="61" name="テキスト ボックス 60"/>
          <p:cNvSpPr txBox="1"/>
          <p:nvPr/>
        </p:nvSpPr>
        <p:spPr>
          <a:xfrm>
            <a:off x="4647773" y="3332297"/>
            <a:ext cx="646331" cy="369332"/>
          </a:xfrm>
          <a:prstGeom prst="rect">
            <a:avLst/>
          </a:prstGeom>
          <a:noFill/>
        </p:spPr>
        <p:txBody>
          <a:bodyPr wrap="none" rtlCol="0">
            <a:spAutoFit/>
          </a:bodyPr>
          <a:lstStyle/>
          <a:p>
            <a:r>
              <a:rPr kumimoji="1" lang="ja-JP" altLang="en-US" dirty="0">
                <a:solidFill>
                  <a:schemeClr val="bg1"/>
                </a:solidFill>
                <a:latin typeface="+mn-ea"/>
              </a:rPr>
              <a:t>変更</a:t>
            </a:r>
          </a:p>
        </p:txBody>
      </p:sp>
    </p:spTree>
    <p:extLst>
      <p:ext uri="{BB962C8B-B14F-4D97-AF65-F5344CB8AC3E}">
        <p14:creationId xmlns:p14="http://schemas.microsoft.com/office/powerpoint/2010/main" val="532971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800" dirty="0">
                <a:latin typeface="+mn-ea"/>
                <a:ea typeface="+mn-ea"/>
              </a:rPr>
              <a:t>【</a:t>
            </a:r>
            <a:r>
              <a:rPr lang="ja-JP" altLang="en-US" sz="2800" dirty="0">
                <a:latin typeface="+mn-ea"/>
                <a:ea typeface="+mn-ea"/>
              </a:rPr>
              <a:t>補足事項</a:t>
            </a:r>
            <a:r>
              <a:rPr lang="en-US" altLang="ja-JP" sz="2800" dirty="0">
                <a:latin typeface="+mn-ea"/>
                <a:ea typeface="+mn-ea"/>
              </a:rPr>
              <a:t>】</a:t>
            </a:r>
            <a:r>
              <a:rPr lang="ja-JP" altLang="en-US" sz="2800" dirty="0">
                <a:latin typeface="+mn-ea"/>
                <a:ea typeface="+mn-ea"/>
              </a:rPr>
              <a:t>総額表示について</a:t>
            </a:r>
          </a:p>
        </p:txBody>
      </p:sp>
      <p:sp>
        <p:nvSpPr>
          <p:cNvPr id="65" name="正方形/長方形 64"/>
          <p:cNvSpPr/>
          <p:nvPr/>
        </p:nvSpPr>
        <p:spPr>
          <a:xfrm>
            <a:off x="915019" y="3148351"/>
            <a:ext cx="3801384" cy="337691"/>
          </a:xfrm>
          <a:prstGeom prst="rect">
            <a:avLst/>
          </a:prstGeom>
          <a:solidFill>
            <a:schemeClr val="bg1"/>
          </a:solidFill>
          <a:ln w="19050">
            <a:solidFill>
              <a:schemeClr val="bg1">
                <a:lumMod val="50000"/>
              </a:schemeClr>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p>
            <a:pPr lvl="0" algn="ctr">
              <a:defRPr/>
            </a:pPr>
            <a:r>
              <a:rPr lang="ja-JP" altLang="en-US" sz="1200" b="1" dirty="0">
                <a:latin typeface="+mn-ea"/>
              </a:rPr>
              <a:t>翌月から永年 </a:t>
            </a:r>
            <a:r>
              <a:rPr lang="en-US" altLang="ja-JP" sz="1200" b="1" dirty="0">
                <a:latin typeface="+mn-ea"/>
              </a:rPr>
              <a:t>1,000</a:t>
            </a:r>
            <a:r>
              <a:rPr lang="ja-JP" altLang="en-US" sz="1200" b="1" dirty="0">
                <a:latin typeface="+mn-ea"/>
              </a:rPr>
              <a:t>円</a:t>
            </a:r>
            <a:r>
              <a:rPr lang="en-US" altLang="ja-JP" sz="1200" b="1" dirty="0">
                <a:latin typeface="+mn-ea"/>
              </a:rPr>
              <a:t>/</a:t>
            </a:r>
            <a:r>
              <a:rPr lang="ja-JP" altLang="en-US" sz="1200" b="1" dirty="0">
                <a:latin typeface="+mn-ea"/>
              </a:rPr>
              <a:t>月 </a:t>
            </a:r>
            <a:r>
              <a:rPr lang="en-US" altLang="ja-JP" sz="1200" b="1" dirty="0">
                <a:latin typeface="+mn-ea"/>
              </a:rPr>
              <a:t>1,100</a:t>
            </a:r>
            <a:r>
              <a:rPr lang="ja-JP" altLang="en-US" sz="1200" b="1" dirty="0">
                <a:latin typeface="+mn-ea"/>
              </a:rPr>
              <a:t>円</a:t>
            </a:r>
            <a:r>
              <a:rPr lang="en-US" altLang="ja-JP" sz="1200" b="1" dirty="0">
                <a:latin typeface="+mn-ea"/>
              </a:rPr>
              <a:t>(</a:t>
            </a:r>
            <a:r>
              <a:rPr lang="ja-JP" altLang="en-US" sz="1200" b="1" dirty="0">
                <a:latin typeface="+mn-ea"/>
              </a:rPr>
              <a:t>税込</a:t>
            </a:r>
            <a:r>
              <a:rPr lang="en-US" altLang="ja-JP" sz="1200" b="1" dirty="0">
                <a:latin typeface="+mn-ea"/>
              </a:rPr>
              <a:t>)/</a:t>
            </a:r>
            <a:r>
              <a:rPr lang="ja-JP" altLang="en-US" sz="1200" b="1" dirty="0">
                <a:latin typeface="+mn-ea"/>
              </a:rPr>
              <a:t>月割引</a:t>
            </a:r>
            <a:endParaRPr lang="en-US" altLang="ja-JP" sz="1200" b="1" dirty="0">
              <a:latin typeface="+mn-ea"/>
            </a:endParaRPr>
          </a:p>
        </p:txBody>
      </p:sp>
      <p:sp>
        <p:nvSpPr>
          <p:cNvPr id="66" name="テキスト ボックス 65"/>
          <p:cNvSpPr txBox="1"/>
          <p:nvPr/>
        </p:nvSpPr>
        <p:spPr>
          <a:xfrm>
            <a:off x="915019" y="2124231"/>
            <a:ext cx="3897889" cy="553998"/>
          </a:xfrm>
          <a:prstGeom prst="rect">
            <a:avLst/>
          </a:prstGeom>
          <a:noFill/>
        </p:spPr>
        <p:txBody>
          <a:bodyPr wrap="square" rtlCol="0">
            <a:spAutoFit/>
          </a:bodyPr>
          <a:lstStyle/>
          <a:p>
            <a:r>
              <a:rPr lang="ja-JP" altLang="en-US" sz="1600" b="1" dirty="0">
                <a:latin typeface="+mn-ea"/>
              </a:rPr>
              <a:t>■</a:t>
            </a:r>
            <a:r>
              <a:rPr lang="en-US" altLang="ja-JP" sz="1600" b="1" dirty="0">
                <a:latin typeface="+mn-ea"/>
              </a:rPr>
              <a:t>KDDI</a:t>
            </a:r>
            <a:r>
              <a:rPr lang="ja-JP" altLang="en-US" sz="1600" b="1" dirty="0">
                <a:latin typeface="+mn-ea"/>
              </a:rPr>
              <a:t>社内制作物の場合</a:t>
            </a:r>
            <a:r>
              <a:rPr lang="en-US" altLang="ja-JP" sz="1600" b="1" dirty="0">
                <a:latin typeface="+mn-ea"/>
              </a:rPr>
              <a:t>(</a:t>
            </a:r>
            <a:r>
              <a:rPr lang="ja-JP" altLang="en-US" sz="1600" b="1" dirty="0">
                <a:latin typeface="+mn-ea"/>
              </a:rPr>
              <a:t>一例）</a:t>
            </a:r>
            <a:endParaRPr lang="en-US" altLang="ja-JP" sz="1600" b="1" dirty="0">
              <a:latin typeface="+mn-ea"/>
            </a:endParaRPr>
          </a:p>
          <a:p>
            <a:r>
              <a:rPr lang="en-US" altLang="ja-JP" sz="1400" b="1" dirty="0">
                <a:latin typeface="+mn-ea"/>
              </a:rPr>
              <a:t>※</a:t>
            </a:r>
            <a:r>
              <a:rPr lang="ja-JP" altLang="en-US" sz="1400" dirty="0">
                <a:latin typeface="+mn-ea"/>
              </a:rPr>
              <a:t>注釈については「税込額のみ」で表記する</a:t>
            </a:r>
            <a:endParaRPr lang="ja-JP" altLang="en-US" sz="1400" b="1" dirty="0">
              <a:latin typeface="+mn-ea"/>
            </a:endParaRPr>
          </a:p>
        </p:txBody>
      </p:sp>
      <p:sp>
        <p:nvSpPr>
          <p:cNvPr id="67" name="正方形/長方形 66"/>
          <p:cNvSpPr/>
          <p:nvPr/>
        </p:nvSpPr>
        <p:spPr>
          <a:xfrm>
            <a:off x="915019" y="1061977"/>
            <a:ext cx="7331338" cy="553998"/>
          </a:xfrm>
          <a:prstGeom prst="rect">
            <a:avLst/>
          </a:prstGeom>
          <a:solidFill>
            <a:schemeClr val="accent3"/>
          </a:solidFill>
        </p:spPr>
        <p:txBody>
          <a:bodyPr wrap="square" anchor="ctr" anchorCtr="0">
            <a:spAutoFit/>
          </a:bodyPr>
          <a:lstStyle/>
          <a:p>
            <a:pPr algn="ctr"/>
            <a:r>
              <a:rPr lang="ja-JP" altLang="en-US" sz="1500" b="1" dirty="0">
                <a:latin typeface="+mn-ea"/>
              </a:rPr>
              <a:t>アライアンス先の規定で、総額表示のみとする場合、</a:t>
            </a:r>
            <a:endParaRPr lang="en-US" altLang="ja-JP" sz="1500" b="1" dirty="0">
              <a:latin typeface="+mn-ea"/>
            </a:endParaRPr>
          </a:p>
          <a:p>
            <a:pPr algn="ctr"/>
            <a:r>
              <a:rPr lang="ja-JP" altLang="en-US" sz="1500" b="1" kern="100" dirty="0">
                <a:latin typeface="+mn-ea"/>
                <a:cs typeface="Courier New" panose="02070309020205020404" pitchFamily="49" charset="0"/>
              </a:rPr>
              <a:t>アライアンス先の規定に沿って総額表示のみの表記でも可とします。</a:t>
            </a:r>
            <a:endParaRPr lang="en-US" altLang="ja-JP" sz="1500" b="1" dirty="0">
              <a:latin typeface="+mn-ea"/>
            </a:endParaRPr>
          </a:p>
        </p:txBody>
      </p:sp>
      <p:sp>
        <p:nvSpPr>
          <p:cNvPr id="68" name="正方形/長方形 67"/>
          <p:cNvSpPr/>
          <p:nvPr/>
        </p:nvSpPr>
        <p:spPr>
          <a:xfrm>
            <a:off x="5090536" y="3148350"/>
            <a:ext cx="3155821" cy="337691"/>
          </a:xfrm>
          <a:prstGeom prst="rect">
            <a:avLst/>
          </a:prstGeom>
          <a:solidFill>
            <a:schemeClr val="bg1"/>
          </a:solidFill>
          <a:ln w="19050">
            <a:solidFill>
              <a:schemeClr val="bg1">
                <a:lumMod val="50000"/>
              </a:schemeClr>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p>
            <a:r>
              <a:rPr lang="ja-JP" altLang="en-US" sz="1200" b="1" dirty="0">
                <a:latin typeface="+mn-ea"/>
              </a:rPr>
              <a:t>翌月から永年 </a:t>
            </a:r>
            <a:r>
              <a:rPr lang="en-US" altLang="ja-JP" sz="1200" b="1" dirty="0">
                <a:latin typeface="+mn-ea"/>
              </a:rPr>
              <a:t>1,100</a:t>
            </a:r>
            <a:r>
              <a:rPr lang="ja-JP" altLang="en-US" sz="1200" b="1" dirty="0">
                <a:latin typeface="+mn-ea"/>
              </a:rPr>
              <a:t>円</a:t>
            </a:r>
            <a:r>
              <a:rPr lang="en-US" altLang="ja-JP" sz="1200" b="1" dirty="0">
                <a:latin typeface="+mn-ea"/>
              </a:rPr>
              <a:t>(</a:t>
            </a:r>
            <a:r>
              <a:rPr lang="ja-JP" altLang="en-US" sz="1200" b="1" dirty="0">
                <a:latin typeface="+mn-ea"/>
              </a:rPr>
              <a:t>税込</a:t>
            </a:r>
            <a:r>
              <a:rPr lang="en-US" altLang="ja-JP" sz="1200" b="1" dirty="0">
                <a:latin typeface="+mn-ea"/>
              </a:rPr>
              <a:t>)/</a:t>
            </a:r>
            <a:r>
              <a:rPr lang="ja-JP" altLang="en-US" sz="1200" b="1" dirty="0">
                <a:latin typeface="+mn-ea"/>
              </a:rPr>
              <a:t>月割引</a:t>
            </a:r>
            <a:endParaRPr lang="en-US" altLang="ja-JP" sz="1200" b="1" dirty="0">
              <a:latin typeface="+mn-ea"/>
            </a:endParaRPr>
          </a:p>
        </p:txBody>
      </p:sp>
      <p:sp>
        <p:nvSpPr>
          <p:cNvPr id="69" name="テキスト ボックス 68"/>
          <p:cNvSpPr txBox="1"/>
          <p:nvPr/>
        </p:nvSpPr>
        <p:spPr>
          <a:xfrm>
            <a:off x="5027198" y="2120023"/>
            <a:ext cx="3219159" cy="338554"/>
          </a:xfrm>
          <a:prstGeom prst="rect">
            <a:avLst/>
          </a:prstGeom>
          <a:noFill/>
        </p:spPr>
        <p:txBody>
          <a:bodyPr wrap="square" rtlCol="0">
            <a:spAutoFit/>
          </a:bodyPr>
          <a:lstStyle/>
          <a:p>
            <a:r>
              <a:rPr lang="ja-JP" altLang="en-US" sz="1600" b="1" dirty="0">
                <a:latin typeface="+mn-ea"/>
              </a:rPr>
              <a:t>■総額表示のみの場合</a:t>
            </a:r>
            <a:r>
              <a:rPr lang="en-US" altLang="ja-JP" sz="1600" b="1" dirty="0">
                <a:latin typeface="+mn-ea"/>
              </a:rPr>
              <a:t>(</a:t>
            </a:r>
            <a:r>
              <a:rPr lang="ja-JP" altLang="en-US" sz="1600" b="1" dirty="0">
                <a:latin typeface="+mn-ea"/>
              </a:rPr>
              <a:t>一例）</a:t>
            </a:r>
            <a:endParaRPr lang="en-US" altLang="ja-JP" sz="1600" b="1" dirty="0">
              <a:latin typeface="+mn-ea"/>
            </a:endParaRPr>
          </a:p>
        </p:txBody>
      </p:sp>
    </p:spTree>
    <p:extLst>
      <p:ext uri="{BB962C8B-B14F-4D97-AF65-F5344CB8AC3E}">
        <p14:creationId xmlns:p14="http://schemas.microsoft.com/office/powerpoint/2010/main" val="2959442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53656" y="261727"/>
            <a:ext cx="6938723" cy="456000"/>
          </a:xfrm>
        </p:spPr>
        <p:txBody>
          <a:bodyPr/>
          <a:lstStyle/>
          <a:p>
            <a:r>
              <a:rPr kumimoji="1" lang="ja-JP" altLang="en-US" dirty="0" smtClean="0"/>
              <a:t>消費者庁指摘事項と各種制作物における対応</a:t>
            </a:r>
            <a:endParaRPr kumimoji="1" lang="ja-JP" altLang="en-US" dirty="0"/>
          </a:p>
        </p:txBody>
      </p:sp>
      <p:pic>
        <p:nvPicPr>
          <p:cNvPr id="4" name="図 3"/>
          <p:cNvPicPr>
            <a:picLocks noChangeAspect="1"/>
          </p:cNvPicPr>
          <p:nvPr/>
        </p:nvPicPr>
        <p:blipFill rotWithShape="1">
          <a:blip r:embed="rId2"/>
          <a:srcRect t="59933"/>
          <a:stretch/>
        </p:blipFill>
        <p:spPr>
          <a:xfrm>
            <a:off x="1488031" y="5592021"/>
            <a:ext cx="6595156" cy="542927"/>
          </a:xfrm>
          <a:prstGeom prst="rect">
            <a:avLst/>
          </a:prstGeom>
        </p:spPr>
      </p:pic>
      <p:sp>
        <p:nvSpPr>
          <p:cNvPr id="7" name="テキスト ボックス 6"/>
          <p:cNvSpPr txBox="1"/>
          <p:nvPr/>
        </p:nvSpPr>
        <p:spPr>
          <a:xfrm>
            <a:off x="791580" y="3508636"/>
            <a:ext cx="7627208" cy="830997"/>
          </a:xfrm>
          <a:prstGeom prst="rect">
            <a:avLst/>
          </a:prstGeom>
          <a:noFill/>
        </p:spPr>
        <p:txBody>
          <a:bodyPr wrap="square" rtlCol="0">
            <a:spAutoFit/>
          </a:bodyPr>
          <a:lstStyle/>
          <a:p>
            <a:r>
              <a:rPr lang="ja-JP" altLang="en-US" sz="1600" dirty="0"/>
              <a:t>下記を必ず記載いただきますよう、よろしくお願いいたします。</a:t>
            </a:r>
            <a:endParaRPr lang="en-US" altLang="ja-JP" sz="1600" dirty="0"/>
          </a:p>
          <a:p>
            <a:r>
              <a:rPr lang="ja-JP" altLang="en-US" sz="1600" b="1" dirty="0"/>
              <a:t>　①「契約解除料が発生する可能性があること」</a:t>
            </a:r>
            <a:endParaRPr lang="en-US" altLang="ja-JP" sz="1600" dirty="0"/>
          </a:p>
          <a:p>
            <a:r>
              <a:rPr lang="ja-JP" altLang="en-US" sz="1600" b="1" dirty="0"/>
              <a:t>　②「その</a:t>
            </a:r>
            <a:r>
              <a:rPr lang="ja-JP" altLang="en-US" sz="1600" b="1" dirty="0" smtClean="0"/>
              <a:t>具体例</a:t>
            </a:r>
            <a:r>
              <a:rPr lang="en-US" altLang="ja-JP" sz="1600" b="1" dirty="0" smtClean="0"/>
              <a:t>(</a:t>
            </a:r>
            <a:r>
              <a:rPr lang="ja-JP" altLang="en-US" sz="1600" b="1" dirty="0" smtClean="0"/>
              <a:t>代表例）」</a:t>
            </a:r>
            <a:r>
              <a:rPr lang="ja-JP" altLang="en-US" sz="1600" b="1" dirty="0"/>
              <a:t> *</a:t>
            </a:r>
            <a:endParaRPr lang="en-US" altLang="ja-JP" sz="1600" b="1" dirty="0" smtClean="0"/>
          </a:p>
        </p:txBody>
      </p:sp>
      <p:sp>
        <p:nvSpPr>
          <p:cNvPr id="8" name="楕円 7"/>
          <p:cNvSpPr/>
          <p:nvPr/>
        </p:nvSpPr>
        <p:spPr>
          <a:xfrm>
            <a:off x="978101" y="5677748"/>
            <a:ext cx="400135" cy="381000"/>
          </a:xfrm>
          <a:prstGeom prst="ellipse">
            <a:avLst/>
          </a:prstGeom>
          <a:solidFill>
            <a:schemeClr val="accent1"/>
          </a:solid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350" dirty="0">
                <a:solidFill>
                  <a:schemeClr val="bg1"/>
                </a:solidFill>
              </a:rPr>
              <a:t>例</a:t>
            </a:r>
          </a:p>
        </p:txBody>
      </p:sp>
      <p:sp>
        <p:nvSpPr>
          <p:cNvPr id="12" name="正方形/長方形 11"/>
          <p:cNvSpPr/>
          <p:nvPr/>
        </p:nvSpPr>
        <p:spPr>
          <a:xfrm>
            <a:off x="978101" y="4328215"/>
            <a:ext cx="6390710" cy="461665"/>
          </a:xfrm>
          <a:prstGeom prst="rect">
            <a:avLst/>
          </a:prstGeom>
        </p:spPr>
        <p:txBody>
          <a:bodyPr wrap="square">
            <a:spAutoFit/>
          </a:bodyPr>
          <a:lstStyle/>
          <a:p>
            <a:r>
              <a:rPr lang="en-US" altLang="ja-JP" sz="1200" dirty="0">
                <a:latin typeface="+mj-lt"/>
              </a:rPr>
              <a:t>*au</a:t>
            </a:r>
            <a:r>
              <a:rPr lang="ja-JP" altLang="en-US" sz="1200" dirty="0">
                <a:latin typeface="+mj-lt"/>
              </a:rPr>
              <a:t>ひかりの契約解除料にあたるものを記載ください。</a:t>
            </a:r>
            <a:r>
              <a:rPr lang="en-US" altLang="ja-JP" sz="1200" dirty="0">
                <a:latin typeface="+mj-lt"/>
              </a:rPr>
              <a:t> </a:t>
            </a:r>
          </a:p>
          <a:p>
            <a:r>
              <a:rPr lang="en-US" altLang="ja-JP" sz="1200" dirty="0">
                <a:latin typeface="+mj-lt"/>
              </a:rPr>
              <a:t>※</a:t>
            </a:r>
            <a:r>
              <a:rPr lang="ja-JP" altLang="en-US" sz="1200" dirty="0">
                <a:latin typeface="+mj-lt"/>
              </a:rPr>
              <a:t>現時点では、工事費残債、撤去工事費用等</a:t>
            </a:r>
            <a:r>
              <a:rPr lang="ja-JP" altLang="en-US" sz="1200" dirty="0" smtClean="0">
                <a:latin typeface="+mj-lt"/>
              </a:rPr>
              <a:t>のその他</a:t>
            </a:r>
            <a:r>
              <a:rPr lang="ja-JP" altLang="en-US" sz="1200" dirty="0">
                <a:latin typeface="+mj-lt"/>
              </a:rPr>
              <a:t>発生費用については記載不要です。</a:t>
            </a:r>
          </a:p>
        </p:txBody>
      </p:sp>
      <p:sp>
        <p:nvSpPr>
          <p:cNvPr id="5" name="角丸四角形 4"/>
          <p:cNvSpPr/>
          <p:nvPr/>
        </p:nvSpPr>
        <p:spPr>
          <a:xfrm>
            <a:off x="651510" y="3123163"/>
            <a:ext cx="3345180" cy="290373"/>
          </a:xfrm>
          <a:prstGeom prst="roundRect">
            <a:avLst/>
          </a:prstGeom>
          <a:solidFill>
            <a:schemeClr val="tx2"/>
          </a:solid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200" dirty="0">
                <a:solidFill>
                  <a:schemeClr val="bg1"/>
                </a:solidFill>
              </a:rPr>
              <a:t>上記指摘を受けての各種制作物の対応</a:t>
            </a:r>
          </a:p>
        </p:txBody>
      </p:sp>
      <p:sp>
        <p:nvSpPr>
          <p:cNvPr id="14" name="角丸四角形 13"/>
          <p:cNvSpPr/>
          <p:nvPr/>
        </p:nvSpPr>
        <p:spPr>
          <a:xfrm>
            <a:off x="577438" y="900206"/>
            <a:ext cx="3345180" cy="290373"/>
          </a:xfrm>
          <a:prstGeom prst="roundRect">
            <a:avLst/>
          </a:prstGeom>
          <a:solidFill>
            <a:schemeClr val="tx2"/>
          </a:solid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US" altLang="ja-JP" sz="1200" dirty="0" smtClean="0">
                <a:solidFill>
                  <a:schemeClr val="bg1"/>
                </a:solidFill>
              </a:rPr>
              <a:t>au</a:t>
            </a:r>
            <a:r>
              <a:rPr lang="ja-JP" altLang="en-US" sz="1200" dirty="0" smtClean="0">
                <a:solidFill>
                  <a:schemeClr val="bg1"/>
                </a:solidFill>
              </a:rPr>
              <a:t>スマートバリューに関する消費者庁指摘事項</a:t>
            </a:r>
            <a:endParaRPr lang="ja-JP" altLang="en-US" sz="1200" dirty="0">
              <a:solidFill>
                <a:schemeClr val="bg1"/>
              </a:solidFill>
            </a:endParaRPr>
          </a:p>
        </p:txBody>
      </p:sp>
      <p:sp>
        <p:nvSpPr>
          <p:cNvPr id="6" name="正方形/長方形 5"/>
          <p:cNvSpPr/>
          <p:nvPr/>
        </p:nvSpPr>
        <p:spPr>
          <a:xfrm>
            <a:off x="608886" y="1385207"/>
            <a:ext cx="8111577" cy="1396194"/>
          </a:xfrm>
          <a:prstGeom prst="rect">
            <a:avLst/>
          </a:prstGeom>
          <a:noFill/>
          <a:ln w="28575">
            <a:solidFill>
              <a:schemeClr val="tx1"/>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600" dirty="0" smtClean="0">
                <a:solidFill>
                  <a:schemeClr val="tx1"/>
                </a:solidFill>
              </a:rPr>
              <a:t>・セット対象となる固定サービス側に</a:t>
            </a:r>
            <a:r>
              <a:rPr kumimoji="1" lang="en-US" altLang="ja-JP" sz="1600" b="1" dirty="0" smtClean="0">
                <a:solidFill>
                  <a:srgbClr val="FF0000"/>
                </a:solidFill>
              </a:rPr>
              <a:t>”</a:t>
            </a:r>
            <a:r>
              <a:rPr kumimoji="1" lang="ja-JP" altLang="en-US" sz="1600" b="1" dirty="0" smtClean="0">
                <a:solidFill>
                  <a:srgbClr val="FF0000"/>
                </a:solidFill>
              </a:rPr>
              <a:t>違約金</a:t>
            </a:r>
            <a:r>
              <a:rPr kumimoji="1" lang="en-US" altLang="ja-JP" sz="1600" b="1" dirty="0" smtClean="0">
                <a:solidFill>
                  <a:srgbClr val="FF0000"/>
                </a:solidFill>
              </a:rPr>
              <a:t>”</a:t>
            </a:r>
            <a:r>
              <a:rPr kumimoji="1" lang="ja-JP" altLang="en-US" sz="1600" b="1" dirty="0" smtClean="0">
                <a:solidFill>
                  <a:srgbClr val="FF0000"/>
                </a:solidFill>
              </a:rPr>
              <a:t>や</a:t>
            </a:r>
            <a:r>
              <a:rPr kumimoji="1" lang="en-US" altLang="ja-JP" sz="1600" b="1" dirty="0" smtClean="0">
                <a:solidFill>
                  <a:srgbClr val="FF0000"/>
                </a:solidFill>
              </a:rPr>
              <a:t>”</a:t>
            </a:r>
            <a:r>
              <a:rPr kumimoji="1" lang="ja-JP" altLang="en-US" sz="1600" b="1" dirty="0" smtClean="0">
                <a:solidFill>
                  <a:srgbClr val="FF0000"/>
                </a:solidFill>
              </a:rPr>
              <a:t>期間拘束</a:t>
            </a:r>
            <a:r>
              <a:rPr kumimoji="1" lang="en-US" altLang="ja-JP" sz="1600" b="1" dirty="0" smtClean="0">
                <a:solidFill>
                  <a:srgbClr val="FF0000"/>
                </a:solidFill>
              </a:rPr>
              <a:t>”</a:t>
            </a:r>
            <a:r>
              <a:rPr kumimoji="1" lang="ja-JP" altLang="en-US" sz="1600" b="1" dirty="0" smtClean="0">
                <a:solidFill>
                  <a:srgbClr val="FF0000"/>
                </a:solidFill>
              </a:rPr>
              <a:t>が設定されているが、</a:t>
            </a:r>
            <a:endParaRPr kumimoji="1" lang="en-US" altLang="ja-JP" sz="1600" b="1" dirty="0" smtClean="0">
              <a:solidFill>
                <a:srgbClr val="FF0000"/>
              </a:solidFill>
            </a:endParaRPr>
          </a:p>
          <a:p>
            <a:r>
              <a:rPr lang="ja-JP" altLang="en-US" sz="1600" b="1" dirty="0">
                <a:solidFill>
                  <a:srgbClr val="FF0000"/>
                </a:solidFill>
              </a:rPr>
              <a:t>　</a:t>
            </a:r>
            <a:r>
              <a:rPr kumimoji="1" lang="ja-JP" altLang="en-US" sz="1600" b="1" dirty="0" smtClean="0">
                <a:solidFill>
                  <a:srgbClr val="FF0000"/>
                </a:solidFill>
              </a:rPr>
              <a:t>当該情報を確認しようとしても、どこを探せばよいのかわからない。</a:t>
            </a:r>
            <a:endParaRPr kumimoji="1" lang="en-US" altLang="ja-JP" sz="1600" b="1" dirty="0" smtClean="0">
              <a:solidFill>
                <a:srgbClr val="FF0000"/>
              </a:solidFill>
            </a:endParaRPr>
          </a:p>
          <a:p>
            <a:endParaRPr lang="en-US" altLang="ja-JP" sz="1600" dirty="0">
              <a:solidFill>
                <a:schemeClr val="tx1"/>
              </a:solidFill>
            </a:endParaRPr>
          </a:p>
          <a:p>
            <a:r>
              <a:rPr kumimoji="1" lang="ja-JP" altLang="en-US" sz="1600" dirty="0" smtClean="0">
                <a:solidFill>
                  <a:schemeClr val="tx1"/>
                </a:solidFill>
              </a:rPr>
              <a:t>・消費者にとっては</a:t>
            </a:r>
            <a:r>
              <a:rPr kumimoji="1" lang="en-US" altLang="ja-JP" sz="1600" dirty="0" smtClean="0">
                <a:solidFill>
                  <a:schemeClr val="tx1"/>
                </a:solidFill>
              </a:rPr>
              <a:t>”</a:t>
            </a:r>
            <a:r>
              <a:rPr kumimoji="1" lang="ja-JP" altLang="en-US" sz="1600" dirty="0" smtClean="0">
                <a:solidFill>
                  <a:schemeClr val="tx1"/>
                </a:solidFill>
              </a:rPr>
              <a:t>隠された不利益</a:t>
            </a:r>
            <a:r>
              <a:rPr kumimoji="1" lang="en-US" altLang="ja-JP" sz="1600" dirty="0" smtClean="0">
                <a:solidFill>
                  <a:schemeClr val="tx1"/>
                </a:solidFill>
              </a:rPr>
              <a:t>”</a:t>
            </a:r>
            <a:r>
              <a:rPr kumimoji="1" lang="ja-JP" altLang="en-US" sz="1600" dirty="0" smtClean="0">
                <a:solidFill>
                  <a:schemeClr val="tx1"/>
                </a:solidFill>
              </a:rPr>
              <a:t>となっており、そのような</a:t>
            </a:r>
            <a:r>
              <a:rPr kumimoji="1" lang="ja-JP" altLang="en-US" sz="1600" b="1" dirty="0" smtClean="0">
                <a:solidFill>
                  <a:srgbClr val="FF0000"/>
                </a:solidFill>
              </a:rPr>
              <a:t>条件があるのであれば、明示すべき。</a:t>
            </a:r>
          </a:p>
        </p:txBody>
      </p:sp>
      <p:graphicFrame>
        <p:nvGraphicFramePr>
          <p:cNvPr id="11" name="表 10"/>
          <p:cNvGraphicFramePr>
            <a:graphicFrameLocks noGrp="1"/>
          </p:cNvGraphicFramePr>
          <p:nvPr>
            <p:extLst>
              <p:ext uri="{D42A27DB-BD31-4B8C-83A1-F6EECF244321}">
                <p14:modId xmlns:p14="http://schemas.microsoft.com/office/powerpoint/2010/main" val="3158706516"/>
              </p:ext>
            </p:extLst>
          </p:nvPr>
        </p:nvGraphicFramePr>
        <p:xfrm>
          <a:off x="1087096" y="4838268"/>
          <a:ext cx="4089400" cy="457200"/>
        </p:xfrm>
        <a:graphic>
          <a:graphicData uri="http://schemas.openxmlformats.org/drawingml/2006/table">
            <a:tbl>
              <a:tblPr/>
              <a:tblGrid>
                <a:gridCol w="660400">
                  <a:extLst>
                    <a:ext uri="{9D8B030D-6E8A-4147-A177-3AD203B41FA5}">
                      <a16:colId xmlns:a16="http://schemas.microsoft.com/office/drawing/2014/main" val="3754620569"/>
                    </a:ext>
                  </a:extLst>
                </a:gridCol>
                <a:gridCol w="1143000">
                  <a:extLst>
                    <a:ext uri="{9D8B030D-6E8A-4147-A177-3AD203B41FA5}">
                      <a16:colId xmlns:a16="http://schemas.microsoft.com/office/drawing/2014/main" val="3556173591"/>
                    </a:ext>
                  </a:extLst>
                </a:gridCol>
                <a:gridCol w="1143000">
                  <a:extLst>
                    <a:ext uri="{9D8B030D-6E8A-4147-A177-3AD203B41FA5}">
                      <a16:colId xmlns:a16="http://schemas.microsoft.com/office/drawing/2014/main" val="2395049975"/>
                    </a:ext>
                  </a:extLst>
                </a:gridCol>
                <a:gridCol w="1143000">
                  <a:extLst>
                    <a:ext uri="{9D8B030D-6E8A-4147-A177-3AD203B41FA5}">
                      <a16:colId xmlns:a16="http://schemas.microsoft.com/office/drawing/2014/main" val="166658860"/>
                    </a:ext>
                  </a:extLst>
                </a:gridCol>
              </a:tblGrid>
              <a:tr h="228600">
                <a:tc>
                  <a:txBody>
                    <a:bodyPr/>
                    <a:lstStyle/>
                    <a:p>
                      <a:pPr algn="l" fontAlgn="ctr"/>
                      <a:r>
                        <a:rPr lang="ja-JP" altLang="en-US" sz="1100" b="1" i="0" u="none" strike="noStrike">
                          <a:solidFill>
                            <a:srgbClr val="FFFFFF"/>
                          </a:solidFill>
                          <a:effectLst/>
                          <a:latin typeface="游ゴシック" panose="020B0400000000000000" pitchFamily="50" charset="-128"/>
                          <a:ea typeface="游ゴシック" panose="020B0400000000000000" pitchFamily="50" charset="-128"/>
                        </a:rPr>
                        <a:t>項目</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契約解除料</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工事費残債</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撒去工事費</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491810215"/>
                  </a:ext>
                </a:extLst>
              </a:tr>
              <a:tr h="228600">
                <a:tc>
                  <a:txBody>
                    <a:bodyPr/>
                    <a:lstStyle/>
                    <a:p>
                      <a:pPr algn="l" fontAlgn="ctr"/>
                      <a:r>
                        <a:rPr lang="ja-JP" altLang="en-US" sz="1100" b="1" i="0" u="none" strike="noStrike">
                          <a:solidFill>
                            <a:srgbClr val="FFFFFF"/>
                          </a:solidFill>
                          <a:effectLst/>
                          <a:latin typeface="游ゴシック" panose="020B0400000000000000" pitchFamily="50" charset="-128"/>
                          <a:ea typeface="游ゴシック" panose="020B0400000000000000" pitchFamily="50" charset="-128"/>
                        </a:rPr>
                        <a:t>記載要否</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ctr" fontAlgn="ctr"/>
                      <a:r>
                        <a:rPr lang="ja-JP" altLang="en-US" sz="1100" b="1" i="0" u="none" strike="noStrike" dirty="0">
                          <a:solidFill>
                            <a:srgbClr val="FF0000"/>
                          </a:solidFill>
                          <a:effectLst/>
                          <a:latin typeface="Meiryo UI" panose="020B0604030504040204" pitchFamily="50" charset="-128"/>
                          <a:ea typeface="Meiryo UI" panose="020B0604030504040204" pitchFamily="50" charset="-128"/>
                        </a:rPr>
                        <a:t>要</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100" b="0" i="0" u="none" strike="noStrike" dirty="0" smtClean="0">
                          <a:solidFill>
                            <a:srgbClr val="000000"/>
                          </a:solidFill>
                          <a:effectLst/>
                          <a:latin typeface="Meiryo UI" panose="020B0604030504040204" pitchFamily="50" charset="-128"/>
                          <a:ea typeface="Meiryo UI" panose="020B0604030504040204" pitchFamily="50" charset="-128"/>
                        </a:rPr>
                        <a:t>不要</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smtClean="0">
                          <a:solidFill>
                            <a:srgbClr val="000000"/>
                          </a:solidFill>
                          <a:effectLst/>
                          <a:latin typeface="Meiryo UI" panose="020B0604030504040204" pitchFamily="50" charset="-128"/>
                          <a:ea typeface="Meiryo UI" panose="020B0604030504040204" pitchFamily="50" charset="-128"/>
                        </a:rPr>
                        <a:t>不要</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0420235"/>
                  </a:ext>
                </a:extLst>
              </a:tr>
            </a:tbl>
          </a:graphicData>
        </a:graphic>
      </p:graphicFrame>
    </p:spTree>
    <p:extLst>
      <p:ext uri="{BB962C8B-B14F-4D97-AF65-F5344CB8AC3E}">
        <p14:creationId xmlns:p14="http://schemas.microsoft.com/office/powerpoint/2010/main" val="3644802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500" dirty="0" smtClean="0"/>
              <a:t>更新履歴①</a:t>
            </a:r>
            <a:endParaRPr kumimoji="1" lang="ja-JP" altLang="en-US" sz="2500" dirty="0"/>
          </a:p>
        </p:txBody>
      </p:sp>
      <p:graphicFrame>
        <p:nvGraphicFramePr>
          <p:cNvPr id="4" name="Group 73"/>
          <p:cNvGraphicFramePr>
            <a:graphicFrameLocks/>
          </p:cNvGraphicFramePr>
          <p:nvPr>
            <p:extLst>
              <p:ext uri="{D42A27DB-BD31-4B8C-83A1-F6EECF244321}">
                <p14:modId xmlns:p14="http://schemas.microsoft.com/office/powerpoint/2010/main" val="1086620352"/>
              </p:ext>
            </p:extLst>
          </p:nvPr>
        </p:nvGraphicFramePr>
        <p:xfrm>
          <a:off x="323528" y="818710"/>
          <a:ext cx="8357628" cy="5412648"/>
        </p:xfrm>
        <a:graphic>
          <a:graphicData uri="http://schemas.openxmlformats.org/drawingml/2006/table">
            <a:tbl>
              <a:tblPr/>
              <a:tblGrid>
                <a:gridCol w="1385851">
                  <a:extLst>
                    <a:ext uri="{9D8B030D-6E8A-4147-A177-3AD203B41FA5}">
                      <a16:colId xmlns:a16="http://schemas.microsoft.com/office/drawing/2014/main" val="20000"/>
                    </a:ext>
                  </a:extLst>
                </a:gridCol>
                <a:gridCol w="1184273">
                  <a:extLst>
                    <a:ext uri="{9D8B030D-6E8A-4147-A177-3AD203B41FA5}">
                      <a16:colId xmlns:a16="http://schemas.microsoft.com/office/drawing/2014/main" val="20001"/>
                    </a:ext>
                  </a:extLst>
                </a:gridCol>
                <a:gridCol w="5787504">
                  <a:extLst>
                    <a:ext uri="{9D8B030D-6E8A-4147-A177-3AD203B41FA5}">
                      <a16:colId xmlns:a16="http://schemas.microsoft.com/office/drawing/2014/main" val="20002"/>
                    </a:ext>
                  </a:extLst>
                </a:gridCol>
              </a:tblGrid>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更新日</a:t>
                      </a: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該当ページ</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更新箇所</a:t>
                      </a: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00"/>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2017/5/26</a:t>
                      </a:r>
                      <a:endPar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全ページ</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初回展開</a:t>
                      </a:r>
                      <a:endPar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2017/7/3</a:t>
                      </a:r>
                      <a:endPar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全ページ</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au</a:t>
                      </a: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スマートポートの名称追加</a:t>
                      </a:r>
                      <a:endPar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2017/7/10</a:t>
                      </a:r>
                      <a:endPar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全ページ</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au</a:t>
                      </a: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ピタットプラン、</a:t>
                      </a: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au</a:t>
                      </a: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フラットプランの追加</a:t>
                      </a:r>
                      <a:endPar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2017/7/11</a:t>
                      </a:r>
                      <a:endPar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P5</a:t>
                      </a:r>
                      <a:r>
                        <a:rPr kumimoji="1" lang="ja-JP" altLang="en-US" sz="8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P7</a:t>
                      </a:r>
                      <a:r>
                        <a:rPr kumimoji="1" lang="ja-JP" altLang="en-US" sz="8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P9</a:t>
                      </a:r>
                      <a:endPar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スマバリ対象回線数の変更</a:t>
                      </a:r>
                      <a:endPar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※au</a:t>
                      </a: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スマートポート</a:t>
                      </a: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回線につき、</a:t>
                      </a: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au</a:t>
                      </a: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携帯電話合計</a:t>
                      </a: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9</a:t>
                      </a: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回線まで</a:t>
                      </a:r>
                      <a:endPar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2017/9/25</a:t>
                      </a:r>
                      <a:endPar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全ページ</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基本コピーの変更</a:t>
                      </a:r>
                      <a:endPar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2017/10/25</a:t>
                      </a:r>
                      <a:endPar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P6</a:t>
                      </a:r>
                      <a:r>
                        <a:rPr kumimoji="1" lang="ja-JP" altLang="en-US" sz="8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P7</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●ピタットプラン訴求あり版のチラシは下記注釈削除可のため改訂●</a:t>
                      </a:r>
                      <a:endPar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lang="en-US" altLang="ja-JP" sz="800" dirty="0" smtClean="0">
                          <a:latin typeface="Meiryo UI" panose="020B0604030504040204" pitchFamily="50" charset="-128"/>
                          <a:ea typeface="Meiryo UI" panose="020B0604030504040204" pitchFamily="50" charset="-128"/>
                        </a:rPr>
                        <a:t>※2</a:t>
                      </a:r>
                      <a:r>
                        <a:rPr lang="ja-JP" altLang="en-US" sz="800" dirty="0" smtClean="0">
                          <a:latin typeface="Meiryo UI" panose="020B0604030504040204" pitchFamily="50" charset="-128"/>
                          <a:ea typeface="Meiryo UI" panose="020B0604030504040204" pitchFamily="50" charset="-128"/>
                        </a:rPr>
                        <a:t>年間の割引適用は、</a:t>
                      </a:r>
                      <a:r>
                        <a:rPr lang="en-US" altLang="ja-JP" sz="800" dirty="0" smtClean="0">
                          <a:latin typeface="Meiryo UI" panose="020B0604030504040204" pitchFamily="50" charset="-128"/>
                          <a:ea typeface="Meiryo UI" panose="020B0604030504040204" pitchFamily="50" charset="-128"/>
                        </a:rPr>
                        <a:t>au</a:t>
                      </a:r>
                      <a:r>
                        <a:rPr lang="ja-JP" altLang="en-US" sz="800" dirty="0" smtClean="0">
                          <a:latin typeface="Meiryo UI" panose="020B0604030504040204" pitchFamily="50" charset="-128"/>
                          <a:ea typeface="Meiryo UI" panose="020B0604030504040204" pitchFamily="50" charset="-128"/>
                        </a:rPr>
                        <a:t>スマートバリューの初回割引適用月から最大</a:t>
                      </a:r>
                      <a:r>
                        <a:rPr lang="en-US" altLang="ja-JP" sz="800" dirty="0" smtClean="0">
                          <a:latin typeface="Meiryo UI" panose="020B0604030504040204" pitchFamily="50" charset="-128"/>
                          <a:ea typeface="Meiryo UI" panose="020B0604030504040204" pitchFamily="50" charset="-128"/>
                        </a:rPr>
                        <a:t>24</a:t>
                      </a:r>
                      <a:r>
                        <a:rPr lang="ja-JP" altLang="en-US" sz="800" dirty="0" smtClean="0">
                          <a:latin typeface="Meiryo UI" panose="020B0604030504040204" pitchFamily="50" charset="-128"/>
                          <a:ea typeface="Meiryo UI" panose="020B0604030504040204" pitchFamily="50" charset="-128"/>
                        </a:rPr>
                        <a:t>ヶ月となります。</a:t>
                      </a:r>
                      <a:endPar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6"/>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2017/10/31</a:t>
                      </a:r>
                      <a:endPar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P2</a:t>
                      </a:r>
                      <a:endPar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lang="ja-JP" altLang="en-US" sz="800" dirty="0" smtClean="0">
                          <a:latin typeface="Meiryo UI" panose="020B0604030504040204" pitchFamily="50" charset="-128"/>
                          <a:ea typeface="Meiryo UI" panose="020B0604030504040204" pitchFamily="50" charset="-128"/>
                        </a:rPr>
                        <a:t>家族訴求の割引金額記載を変更</a:t>
                      </a:r>
                      <a:endParaRPr lang="en-US" altLang="ja-JP" sz="800" dirty="0" smtClean="0">
                        <a:latin typeface="Meiryo UI" panose="020B0604030504040204" pitchFamily="50" charset="-128"/>
                        <a:ea typeface="Meiryo UI" panose="020B0604030504040204" pitchFamily="50" charset="-128"/>
                      </a:endParaRP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7"/>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2017/12/1</a:t>
                      </a:r>
                      <a:endPar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P8</a:t>
                      </a:r>
                      <a:r>
                        <a:rPr kumimoji="1" lang="ja-JP" altLang="en-US" sz="8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P9</a:t>
                      </a:r>
                      <a:r>
                        <a:rPr kumimoji="1" lang="ja-JP" altLang="en-US" sz="800" b="0" i="0" u="none" strike="noStrike" cap="none" normalizeH="0" baseline="0" dirty="0" err="1"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P10</a:t>
                      </a:r>
                      <a:endPar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lang="en-US" altLang="ja-JP" sz="800" dirty="0" smtClean="0">
                          <a:latin typeface="Meiryo UI" panose="020B0604030504040204" pitchFamily="50" charset="-128"/>
                          <a:ea typeface="Meiryo UI" panose="020B0604030504040204" pitchFamily="50" charset="-128"/>
                        </a:rPr>
                        <a:t>2,000</a:t>
                      </a:r>
                      <a:r>
                        <a:rPr lang="ja-JP" altLang="en-US" sz="800" dirty="0" smtClean="0">
                          <a:latin typeface="Meiryo UI" panose="020B0604030504040204" pitchFamily="50" charset="-128"/>
                          <a:ea typeface="Meiryo UI" panose="020B0604030504040204" pitchFamily="50" charset="-128"/>
                        </a:rPr>
                        <a:t>円訴求する場合も</a:t>
                      </a:r>
                      <a:r>
                        <a:rPr lang="en-US" altLang="ja-JP" sz="800" dirty="0" smtClean="0">
                          <a:latin typeface="Meiryo UI" panose="020B0604030504040204" pitchFamily="50" charset="-128"/>
                          <a:ea typeface="Meiryo UI" panose="020B0604030504040204" pitchFamily="50" charset="-128"/>
                        </a:rPr>
                        <a:t>au</a:t>
                      </a:r>
                      <a:r>
                        <a:rPr lang="ja-JP" altLang="en-US" sz="800" dirty="0" smtClean="0">
                          <a:latin typeface="Meiryo UI" panose="020B0604030504040204" pitchFamily="50" charset="-128"/>
                          <a:ea typeface="Meiryo UI" panose="020B0604030504040204" pitchFamily="50" charset="-128"/>
                        </a:rPr>
                        <a:t>ピタットプランの割引金額を記載</a:t>
                      </a:r>
                      <a:endParaRPr lang="en-US" altLang="ja-JP" sz="800" dirty="0" smtClean="0">
                        <a:latin typeface="Meiryo UI" panose="020B0604030504040204" pitchFamily="50" charset="-128"/>
                        <a:ea typeface="Meiryo UI" panose="020B0604030504040204" pitchFamily="50" charset="-128"/>
                      </a:endParaRP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8"/>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2018/3/6</a:t>
                      </a:r>
                      <a:endPar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全ページ</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lang="en-US" altLang="ja-JP" sz="800" dirty="0" smtClean="0">
                          <a:latin typeface="Meiryo UI" panose="020B0604030504040204" pitchFamily="50" charset="-128"/>
                          <a:ea typeface="Meiryo UI" panose="020B0604030504040204" pitchFamily="50" charset="-128"/>
                        </a:rPr>
                        <a:t>2,000</a:t>
                      </a:r>
                      <a:r>
                        <a:rPr lang="ja-JP" altLang="en-US" sz="800" dirty="0" smtClean="0">
                          <a:latin typeface="Meiryo UI" panose="020B0604030504040204" pitchFamily="50" charset="-128"/>
                          <a:ea typeface="Meiryo UI" panose="020B0604030504040204" pitchFamily="50" charset="-128"/>
                        </a:rPr>
                        <a:t>円割引訴求の削除、家族訴求の割引額変更</a:t>
                      </a:r>
                      <a:endParaRPr lang="en-US" altLang="ja-JP" sz="800" dirty="0" smtClean="0">
                        <a:latin typeface="Meiryo UI" panose="020B0604030504040204" pitchFamily="50" charset="-128"/>
                        <a:ea typeface="Meiryo UI" panose="020B0604030504040204" pitchFamily="50" charset="-128"/>
                      </a:endParaRP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9"/>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2018/3/8</a:t>
                      </a:r>
                      <a:endPar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全ページ</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lang="en-US" altLang="ja-JP" sz="800" dirty="0" smtClean="0">
                          <a:latin typeface="Meiryo UI" panose="020B0604030504040204" pitchFamily="50" charset="-128"/>
                          <a:ea typeface="Meiryo UI" panose="020B0604030504040204" pitchFamily="50" charset="-128"/>
                        </a:rPr>
                        <a:t>P8</a:t>
                      </a:r>
                      <a:r>
                        <a:rPr lang="ja-JP" altLang="en-US" sz="800" dirty="0" smtClean="0">
                          <a:latin typeface="Meiryo UI" panose="020B0604030504040204" pitchFamily="50" charset="-128"/>
                          <a:ea typeface="Meiryo UI" panose="020B0604030504040204" pitchFamily="50" charset="-128"/>
                        </a:rPr>
                        <a:t>　マルチ</a:t>
                      </a:r>
                      <a:r>
                        <a:rPr lang="en-US" altLang="ja-JP" sz="800" dirty="0" smtClean="0">
                          <a:latin typeface="Meiryo UI" panose="020B0604030504040204" pitchFamily="50" charset="-128"/>
                          <a:ea typeface="Meiryo UI" panose="020B0604030504040204" pitchFamily="50" charset="-128"/>
                        </a:rPr>
                        <a:t>POP</a:t>
                      </a:r>
                      <a:r>
                        <a:rPr lang="ja-JP" altLang="en-US" sz="800" dirty="0" smtClean="0">
                          <a:latin typeface="Meiryo UI" panose="020B0604030504040204" pitchFamily="50" charset="-128"/>
                          <a:ea typeface="Meiryo UI" panose="020B0604030504040204" pitchFamily="50" charset="-128"/>
                        </a:rPr>
                        <a:t>条件から「データ定額｝を削除</a:t>
                      </a:r>
                      <a:endParaRPr lang="en-US" altLang="ja-JP" sz="800" dirty="0" smtClean="0">
                        <a:latin typeface="Meiryo UI" panose="020B0604030504040204" pitchFamily="50" charset="-128"/>
                        <a:ea typeface="Meiryo UI" panose="020B0604030504040204" pitchFamily="50" charset="-128"/>
                      </a:endParaRP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0"/>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2018/3/13</a:t>
                      </a:r>
                      <a:endPar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全ページ</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lang="en-US" altLang="ja-JP" sz="800" dirty="0" smtClean="0">
                          <a:latin typeface="Meiryo UI" panose="020B0604030504040204" pitchFamily="50" charset="-128"/>
                          <a:ea typeface="Meiryo UI" panose="020B0604030504040204" pitchFamily="50" charset="-128"/>
                        </a:rPr>
                        <a:t>au</a:t>
                      </a:r>
                      <a:r>
                        <a:rPr lang="ja-JP" altLang="en-US" sz="800" dirty="0" smtClean="0">
                          <a:latin typeface="Meiryo UI" panose="020B0604030504040204" pitchFamily="50" charset="-128"/>
                          <a:ea typeface="Meiryo UI" panose="020B0604030504040204" pitchFamily="50" charset="-128"/>
                        </a:rPr>
                        <a:t>ひかり、</a:t>
                      </a:r>
                      <a:r>
                        <a:rPr lang="en-US" altLang="ja-JP" sz="800" dirty="0" smtClean="0">
                          <a:latin typeface="Meiryo UI" panose="020B0604030504040204" pitchFamily="50" charset="-128"/>
                          <a:ea typeface="Meiryo UI" panose="020B0604030504040204" pitchFamily="50" charset="-128"/>
                        </a:rPr>
                        <a:t>au</a:t>
                      </a:r>
                      <a:r>
                        <a:rPr lang="ja-JP" altLang="en-US" sz="800" dirty="0" smtClean="0">
                          <a:latin typeface="Meiryo UI" panose="020B0604030504040204" pitchFamily="50" charset="-128"/>
                          <a:ea typeface="Meiryo UI" panose="020B0604030504040204" pitchFamily="50" charset="-128"/>
                        </a:rPr>
                        <a:t>スマートポートの訴求を削除</a:t>
                      </a:r>
                      <a:endParaRPr lang="en-US" altLang="ja-JP" sz="800" dirty="0" smtClean="0">
                        <a:latin typeface="Meiryo UI" panose="020B0604030504040204" pitchFamily="50" charset="-128"/>
                        <a:ea typeface="Meiryo UI" panose="020B0604030504040204" pitchFamily="50" charset="-128"/>
                      </a:endParaRP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1"/>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2018/3/27</a:t>
                      </a:r>
                      <a:endPar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P3</a:t>
                      </a:r>
                      <a:endPar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最大</a:t>
                      </a: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4,000</a:t>
                      </a: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円割引！に“ </a:t>
                      </a: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月 ”を追加</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修正後</a:t>
                      </a: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永年：最大</a:t>
                      </a: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4,000</a:t>
                      </a: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円</a:t>
                      </a: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月割引！</a:t>
                      </a: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842679856"/>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2019/5/22</a:t>
                      </a:r>
                      <a:endPar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P2,3,</a:t>
                      </a: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５</a:t>
                      </a: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６</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・新料金プラン　追加</a:t>
                      </a:r>
                      <a:endPar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・複数台契約で合計</a:t>
                      </a: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4,000</a:t>
                      </a: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円割引の訴求を</a:t>
                      </a: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NG</a:t>
                      </a: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のため削除</a:t>
                      </a:r>
                      <a:endPar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年契約の注釈を変更</a:t>
                      </a:r>
                      <a:endPar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800" kern="1200" dirty="0" smtClean="0">
                          <a:solidFill>
                            <a:schemeClr val="tx1"/>
                          </a:solidFill>
                          <a:effectLst/>
                          <a:latin typeface="Meiryo UI" panose="020B0604030504040204" pitchFamily="50" charset="-128"/>
                          <a:ea typeface="Meiryo UI" panose="020B0604030504040204" pitchFamily="50" charset="-128"/>
                          <a:cs typeface="+mn-cs"/>
                        </a:rPr>
                        <a:t>・</a:t>
                      </a:r>
                      <a:r>
                        <a:rPr kumimoji="1" lang="en-US" altLang="ja-JP" sz="800" kern="1200" dirty="0" smtClean="0">
                          <a:solidFill>
                            <a:schemeClr val="tx1"/>
                          </a:solidFill>
                          <a:effectLst/>
                          <a:latin typeface="Meiryo UI" panose="020B0604030504040204" pitchFamily="50" charset="-128"/>
                          <a:ea typeface="Meiryo UI" panose="020B0604030504040204" pitchFamily="50" charset="-128"/>
                          <a:cs typeface="+mn-cs"/>
                        </a:rPr>
                        <a:t>au</a:t>
                      </a:r>
                      <a:r>
                        <a:rPr kumimoji="1" lang="ja-JP" altLang="ja-JP" sz="800" kern="1200" dirty="0" smtClean="0">
                          <a:solidFill>
                            <a:schemeClr val="tx1"/>
                          </a:solidFill>
                          <a:effectLst/>
                          <a:latin typeface="Meiryo UI" panose="020B0604030504040204" pitchFamily="50" charset="-128"/>
                          <a:ea typeface="Meiryo UI" panose="020B0604030504040204" pitchFamily="50" charset="-128"/>
                          <a:cs typeface="+mn-cs"/>
                        </a:rPr>
                        <a:t>施策チラシ、</a:t>
                      </a:r>
                      <a:r>
                        <a:rPr kumimoji="1" lang="en-US" altLang="ja-JP" sz="800" kern="1200" dirty="0" smtClean="0">
                          <a:solidFill>
                            <a:schemeClr val="tx1"/>
                          </a:solidFill>
                          <a:effectLst/>
                          <a:latin typeface="Meiryo UI" panose="020B0604030504040204" pitchFamily="50" charset="-128"/>
                          <a:ea typeface="Meiryo UI" panose="020B0604030504040204" pitchFamily="50" charset="-128"/>
                          <a:cs typeface="+mn-cs"/>
                        </a:rPr>
                        <a:t>DM</a:t>
                      </a:r>
                      <a:r>
                        <a:rPr kumimoji="1" lang="ja-JP" altLang="ja-JP" sz="800" kern="1200" dirty="0" err="1" smtClean="0">
                          <a:solidFill>
                            <a:schemeClr val="tx1"/>
                          </a:solidFill>
                          <a:effectLst/>
                          <a:latin typeface="Meiryo UI" panose="020B0604030504040204" pitchFamily="50" charset="-128"/>
                          <a:ea typeface="Meiryo UI" panose="020B0604030504040204" pitchFamily="50" charset="-128"/>
                          <a:cs typeface="+mn-cs"/>
                        </a:rPr>
                        <a:t>、</a:t>
                      </a:r>
                      <a:r>
                        <a:rPr kumimoji="1" lang="ja-JP" altLang="ja-JP" sz="800" kern="1200" dirty="0" smtClean="0">
                          <a:solidFill>
                            <a:schemeClr val="tx1"/>
                          </a:solidFill>
                          <a:effectLst/>
                          <a:latin typeface="Meiryo UI" panose="020B0604030504040204" pitchFamily="50" charset="-128"/>
                          <a:ea typeface="Meiryo UI" panose="020B0604030504040204" pitchFamily="50" charset="-128"/>
                          <a:cs typeface="+mn-cs"/>
                        </a:rPr>
                        <a:t>キャンペーンなどで、条件説明する場合の内容変更</a:t>
                      </a:r>
                      <a:endParaRPr kumimoji="1" lang="en-US" altLang="ja-JP" sz="800" kern="1200" dirty="0" smtClean="0">
                        <a:solidFill>
                          <a:schemeClr val="tx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・一部料金プラン</a:t>
                      </a:r>
                      <a:r>
                        <a:rPr kumimoji="1" lang="en-US" altLang="ja-JP"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データ定額サービス終了時期記載</a:t>
                      </a: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790539938"/>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2019/5/27</a:t>
                      </a:r>
                      <a:endPar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endParaRPr>
                    </a:p>
                  </a:txBody>
                  <a:tcPr marT="45705" marB="457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P3,5</a:t>
                      </a:r>
                      <a:endPar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endParaRPr>
                    </a:p>
                  </a:txBody>
                  <a:tcPr marT="45705" marB="457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lang="en-US" altLang="ja-JP" sz="800" dirty="0" smtClean="0">
                          <a:latin typeface="+mn-ea"/>
                          <a:ea typeface="+mn-ea"/>
                        </a:rPr>
                        <a:t>au</a:t>
                      </a:r>
                      <a:r>
                        <a:rPr lang="ja-JP" altLang="en-US" sz="800" dirty="0" smtClean="0">
                          <a:latin typeface="+mn-ea"/>
                          <a:ea typeface="+mn-ea"/>
                        </a:rPr>
                        <a:t>ピタットプラン</a:t>
                      </a:r>
                      <a:r>
                        <a:rPr lang="en-US" altLang="ja-JP" sz="800" dirty="0" smtClean="0">
                          <a:latin typeface="+mn-ea"/>
                          <a:ea typeface="+mn-ea"/>
                        </a:rPr>
                        <a:t>(s)</a:t>
                      </a:r>
                      <a:r>
                        <a:rPr lang="ja-JP" altLang="en-US" sz="800" dirty="0" smtClean="0">
                          <a:latin typeface="+mn-ea"/>
                          <a:ea typeface="+mn-ea"/>
                        </a:rPr>
                        <a:t>追加</a:t>
                      </a:r>
                      <a:endParaRPr lang="en-US" altLang="ja-JP" sz="800" dirty="0" smtClean="0">
                        <a:latin typeface="+mn-ea"/>
                        <a:ea typeface="+mn-ea"/>
                      </a:endParaRPr>
                    </a:p>
                  </a:txBody>
                  <a:tcPr marT="45705" marB="457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217955272"/>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2019/6/5</a:t>
                      </a:r>
                      <a:endPar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endParaRPr>
                    </a:p>
                  </a:txBody>
                  <a:tcPr marT="45705" marB="457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P5</a:t>
                      </a:r>
                      <a:endPar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endParaRPr>
                    </a:p>
                  </a:txBody>
                  <a:tcPr marT="45705" marB="457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lang="ja-JP" altLang="en-US" sz="800" dirty="0" smtClean="0">
                          <a:latin typeface="+mn-ea"/>
                          <a:ea typeface="+mn-ea"/>
                        </a:rPr>
                        <a:t>新ピタットプランの割引額の部分「</a:t>
                      </a:r>
                      <a:r>
                        <a:rPr lang="en-US" altLang="ja-JP" sz="800" dirty="0" smtClean="0">
                          <a:latin typeface="+mn-ea"/>
                          <a:ea typeface="+mn-ea"/>
                        </a:rPr>
                        <a:t>(</a:t>
                      </a:r>
                      <a:r>
                        <a:rPr lang="ja-JP" altLang="en-US" sz="800" dirty="0" smtClean="0">
                          <a:latin typeface="+mn-ea"/>
                          <a:ea typeface="+mn-ea"/>
                        </a:rPr>
                        <a:t>データ容量～</a:t>
                      </a:r>
                      <a:r>
                        <a:rPr lang="en-US" altLang="ja-JP" sz="800" dirty="0" smtClean="0">
                          <a:latin typeface="+mn-ea"/>
                          <a:ea typeface="+mn-ea"/>
                        </a:rPr>
                        <a:t>1GB</a:t>
                      </a:r>
                      <a:r>
                        <a:rPr lang="ja-JP" altLang="en-US" sz="800" dirty="0" smtClean="0">
                          <a:latin typeface="+mn-ea"/>
                          <a:ea typeface="+mn-ea"/>
                        </a:rPr>
                        <a:t>ご利用の月は割引適用されません。</a:t>
                      </a:r>
                      <a:r>
                        <a:rPr lang="en-US" altLang="ja-JP" sz="800" dirty="0" smtClean="0">
                          <a:latin typeface="+mn-ea"/>
                          <a:ea typeface="+mn-ea"/>
                        </a:rPr>
                        <a:t>) </a:t>
                      </a:r>
                      <a:r>
                        <a:rPr lang="ja-JP" altLang="en-US" sz="800" dirty="0" smtClean="0">
                          <a:latin typeface="+mn-ea"/>
                          <a:ea typeface="+mn-ea"/>
                        </a:rPr>
                        <a:t>」を赤字に変更</a:t>
                      </a:r>
                      <a:endParaRPr lang="en-US" altLang="ja-JP" sz="800" dirty="0" smtClean="0">
                        <a:latin typeface="+mn-ea"/>
                        <a:ea typeface="+mn-ea"/>
                      </a:endParaRPr>
                    </a:p>
                  </a:txBody>
                  <a:tcPr marT="45705" marB="457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337105651"/>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2019/6/10</a:t>
                      </a:r>
                      <a:endPar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endParaRPr>
                    </a:p>
                  </a:txBody>
                  <a:tcPr marT="45705" marB="457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P4-5</a:t>
                      </a:r>
                      <a:endPar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endParaRPr>
                    </a:p>
                  </a:txBody>
                  <a:tcPr marT="45705" marB="457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lang="ja-JP" altLang="en-US" sz="800" dirty="0" smtClean="0">
                          <a:latin typeface="+mn-ea"/>
                          <a:ea typeface="+mn-ea"/>
                        </a:rPr>
                        <a:t>注釈最後にある「</a:t>
                      </a:r>
                      <a:r>
                        <a:rPr lang="en-US" altLang="ja-JP" sz="800" dirty="0" smtClean="0">
                          <a:latin typeface="+mn-ea"/>
                          <a:ea typeface="+mn-ea"/>
                        </a:rPr>
                        <a:t>※</a:t>
                      </a:r>
                      <a:r>
                        <a:rPr lang="ja-JP" altLang="en-US" sz="800" dirty="0" smtClean="0">
                          <a:latin typeface="+mn-ea"/>
                          <a:ea typeface="+mn-ea"/>
                        </a:rPr>
                        <a:t>「ケーブルプラス電話　</a:t>
                      </a:r>
                      <a:r>
                        <a:rPr lang="en-US" altLang="ja-JP" sz="800" dirty="0" smtClean="0">
                          <a:latin typeface="+mn-ea"/>
                          <a:ea typeface="+mn-ea"/>
                        </a:rPr>
                        <a:t>au</a:t>
                      </a:r>
                      <a:r>
                        <a:rPr lang="ja-JP" altLang="en-US" sz="800" dirty="0" smtClean="0">
                          <a:latin typeface="+mn-ea"/>
                          <a:ea typeface="+mn-ea"/>
                        </a:rPr>
                        <a:t>ケータイセット割」等、</a:t>
                      </a:r>
                      <a:r>
                        <a:rPr lang="en-US" altLang="ja-JP" sz="800" dirty="0" smtClean="0">
                          <a:latin typeface="+mn-ea"/>
                          <a:ea typeface="+mn-ea"/>
                        </a:rPr>
                        <a:t>KDDI</a:t>
                      </a:r>
                      <a:r>
                        <a:rPr lang="ja-JP" altLang="en-US" sz="800" dirty="0" smtClean="0">
                          <a:latin typeface="+mn-ea"/>
                          <a:ea typeface="+mn-ea"/>
                        </a:rPr>
                        <a:t>が実施する他の施策とは併用できない場合があります。」の表現及び吹き出し内の注記事項を変更。</a:t>
                      </a:r>
                      <a:endParaRPr lang="en-US" altLang="ja-JP" sz="800" dirty="0" smtClean="0">
                        <a:latin typeface="+mn-ea"/>
                        <a:ea typeface="+mn-ea"/>
                      </a:endParaRPr>
                    </a:p>
                  </a:txBody>
                  <a:tcPr marT="45705" marB="457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34003928"/>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2019/8/8</a:t>
                      </a:r>
                      <a:endPar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endParaRPr>
                    </a:p>
                  </a:txBody>
                  <a:tcPr marT="45705" marB="457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P4,6,7</a:t>
                      </a:r>
                    </a:p>
                  </a:txBody>
                  <a:tcPr marT="45705" marB="457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永年割引訴求の際の</a:t>
                      </a: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au</a:t>
                      </a: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スマホの後ろにあった</a:t>
                      </a: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(4G</a:t>
                      </a: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　</a:t>
                      </a: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LTE)</a:t>
                      </a: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の記載削除。　</a:t>
                      </a:r>
                    </a:p>
                  </a:txBody>
                  <a:tcPr marT="45705" marB="457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044405253"/>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2019/10/01</a:t>
                      </a:r>
                      <a:endPar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endParaRPr>
                    </a:p>
                  </a:txBody>
                  <a:tcPr marT="45705" marB="457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全体</a:t>
                      </a:r>
                      <a:endPar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endParaRPr>
                    </a:p>
                  </a:txBody>
                  <a:tcPr marT="45705" marB="457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新料金プラン追加に伴い、更新</a:t>
                      </a:r>
                    </a:p>
                  </a:txBody>
                  <a:tcPr marT="45705" marB="457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48310023"/>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2020/1/21</a:t>
                      </a:r>
                      <a:endPar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endParaRPr>
                    </a:p>
                  </a:txBody>
                  <a:tcPr marT="45705" marB="457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全体</a:t>
                      </a:r>
                      <a:endPar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endParaRPr>
                    </a:p>
                  </a:txBody>
                  <a:tcPr marT="45705" marB="457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新料金プラン追加に伴い、更新</a:t>
                      </a:r>
                    </a:p>
                  </a:txBody>
                  <a:tcPr marT="45705" marB="457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948271045"/>
                  </a:ext>
                </a:extLst>
              </a:tr>
            </a:tbl>
          </a:graphicData>
        </a:graphic>
      </p:graphicFrame>
    </p:spTree>
    <p:extLst>
      <p:ext uri="{BB962C8B-B14F-4D97-AF65-F5344CB8AC3E}">
        <p14:creationId xmlns:p14="http://schemas.microsoft.com/office/powerpoint/2010/main" val="7498788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500" dirty="0" smtClean="0"/>
              <a:t>更新履歴②</a:t>
            </a:r>
            <a:endParaRPr kumimoji="1" lang="ja-JP" altLang="en-US" sz="2500" dirty="0"/>
          </a:p>
        </p:txBody>
      </p:sp>
      <p:graphicFrame>
        <p:nvGraphicFramePr>
          <p:cNvPr id="4" name="Group 73"/>
          <p:cNvGraphicFramePr>
            <a:graphicFrameLocks/>
          </p:cNvGraphicFramePr>
          <p:nvPr>
            <p:extLst>
              <p:ext uri="{D42A27DB-BD31-4B8C-83A1-F6EECF244321}">
                <p14:modId xmlns:p14="http://schemas.microsoft.com/office/powerpoint/2010/main" val="3761131547"/>
              </p:ext>
            </p:extLst>
          </p:nvPr>
        </p:nvGraphicFramePr>
        <p:xfrm>
          <a:off x="323528" y="855832"/>
          <a:ext cx="8424862" cy="5779708"/>
        </p:xfrm>
        <a:graphic>
          <a:graphicData uri="http://schemas.openxmlformats.org/drawingml/2006/table">
            <a:tbl>
              <a:tblPr/>
              <a:tblGrid>
                <a:gridCol w="1397000">
                  <a:extLst>
                    <a:ext uri="{9D8B030D-6E8A-4147-A177-3AD203B41FA5}">
                      <a16:colId xmlns:a16="http://schemas.microsoft.com/office/drawing/2014/main" val="20000"/>
                    </a:ext>
                  </a:extLst>
                </a:gridCol>
                <a:gridCol w="943650">
                  <a:extLst>
                    <a:ext uri="{9D8B030D-6E8A-4147-A177-3AD203B41FA5}">
                      <a16:colId xmlns:a16="http://schemas.microsoft.com/office/drawing/2014/main" val="20001"/>
                    </a:ext>
                  </a:extLst>
                </a:gridCol>
                <a:gridCol w="6084212">
                  <a:extLst>
                    <a:ext uri="{9D8B030D-6E8A-4147-A177-3AD203B41FA5}">
                      <a16:colId xmlns:a16="http://schemas.microsoft.com/office/drawing/2014/main" val="20002"/>
                    </a:ext>
                  </a:extLst>
                </a:gridCol>
              </a:tblGrid>
              <a:tr h="31141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更新日</a:t>
                      </a: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該当ページ</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更新箇所</a:t>
                      </a: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00"/>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2020/4/10</a:t>
                      </a:r>
                      <a:endPar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endParaRPr>
                    </a:p>
                  </a:txBody>
                  <a:tcPr marT="45705" marB="457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全体</a:t>
                      </a:r>
                      <a:endPar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endParaRPr>
                    </a:p>
                  </a:txBody>
                  <a:tcPr marT="45705" marB="457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a:t>
                      </a: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2020</a:t>
                      </a: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年</a:t>
                      </a: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3</a:t>
                      </a: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月</a:t>
                      </a: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26</a:t>
                      </a: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日～</a:t>
                      </a: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5G</a:t>
                      </a: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料金プランが対象となったため追加</a:t>
                      </a:r>
                      <a:endPar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lang="ja-JP" altLang="en-US" sz="800" b="0" dirty="0" smtClean="0">
                          <a:solidFill>
                            <a:schemeClr val="tx1"/>
                          </a:solidFill>
                          <a:latin typeface="+mn-ea"/>
                          <a:ea typeface="+mn-ea"/>
                        </a:rPr>
                        <a:t>　データ</a:t>
                      </a:r>
                      <a:r>
                        <a:rPr lang="en-US" altLang="ja-JP" sz="800" b="0" dirty="0" smtClean="0">
                          <a:solidFill>
                            <a:schemeClr val="tx1"/>
                          </a:solidFill>
                          <a:latin typeface="+mn-ea"/>
                          <a:ea typeface="+mn-ea"/>
                        </a:rPr>
                        <a:t>MAX 5G / </a:t>
                      </a:r>
                      <a:r>
                        <a:rPr lang="ja-JP" altLang="en-US" sz="800" b="0" dirty="0" smtClean="0">
                          <a:solidFill>
                            <a:schemeClr val="tx1"/>
                          </a:solidFill>
                          <a:latin typeface="+mn-ea"/>
                          <a:ea typeface="+mn-ea"/>
                        </a:rPr>
                        <a:t>データ</a:t>
                      </a:r>
                      <a:r>
                        <a:rPr lang="en-US" altLang="ja-JP" sz="800" b="0" dirty="0" smtClean="0">
                          <a:solidFill>
                            <a:schemeClr val="tx1"/>
                          </a:solidFill>
                          <a:latin typeface="+mn-ea"/>
                          <a:ea typeface="+mn-ea"/>
                        </a:rPr>
                        <a:t>MAX</a:t>
                      </a:r>
                      <a:r>
                        <a:rPr lang="ja-JP" altLang="en-US" sz="800" b="0" baseline="0" dirty="0" smtClean="0">
                          <a:solidFill>
                            <a:schemeClr val="tx1"/>
                          </a:solidFill>
                          <a:latin typeface="+mn-ea"/>
                          <a:ea typeface="+mn-ea"/>
                        </a:rPr>
                        <a:t> </a:t>
                      </a:r>
                      <a:r>
                        <a:rPr lang="en-US" altLang="ja-JP" sz="800" b="0" dirty="0" smtClean="0">
                          <a:solidFill>
                            <a:schemeClr val="tx1"/>
                          </a:solidFill>
                          <a:latin typeface="+mn-ea"/>
                          <a:ea typeface="+mn-ea"/>
                        </a:rPr>
                        <a:t>5G Netflix</a:t>
                      </a:r>
                      <a:r>
                        <a:rPr lang="ja-JP" altLang="en-US" sz="800" b="0" dirty="0" smtClean="0">
                          <a:solidFill>
                            <a:schemeClr val="tx1"/>
                          </a:solidFill>
                          <a:latin typeface="+mn-ea"/>
                          <a:ea typeface="+mn-ea"/>
                        </a:rPr>
                        <a:t>パック </a:t>
                      </a:r>
                      <a:r>
                        <a:rPr lang="en-US" altLang="ja-JP" sz="800" b="0" dirty="0" smtClean="0">
                          <a:solidFill>
                            <a:schemeClr val="tx1"/>
                          </a:solidFill>
                          <a:latin typeface="+mn-ea"/>
                          <a:ea typeface="+mn-ea"/>
                        </a:rPr>
                        <a:t>/ </a:t>
                      </a:r>
                      <a:r>
                        <a:rPr lang="ja-JP" altLang="en-US" sz="800" b="0" dirty="0" smtClean="0">
                          <a:solidFill>
                            <a:schemeClr val="tx1"/>
                          </a:solidFill>
                          <a:latin typeface="+mn-ea"/>
                          <a:ea typeface="+mn-ea"/>
                        </a:rPr>
                        <a:t>データ</a:t>
                      </a:r>
                      <a:r>
                        <a:rPr lang="en-US" altLang="ja-JP" sz="800" b="0" dirty="0" smtClean="0">
                          <a:solidFill>
                            <a:schemeClr val="tx1"/>
                          </a:solidFill>
                          <a:latin typeface="+mn-ea"/>
                          <a:ea typeface="+mn-ea"/>
                        </a:rPr>
                        <a:t>MAX</a:t>
                      </a:r>
                      <a:r>
                        <a:rPr lang="ja-JP" altLang="en-US" sz="800" b="0" dirty="0" smtClean="0">
                          <a:solidFill>
                            <a:schemeClr val="tx1"/>
                          </a:solidFill>
                          <a:latin typeface="+mn-ea"/>
                          <a:ea typeface="+mn-ea"/>
                        </a:rPr>
                        <a:t> </a:t>
                      </a:r>
                      <a:r>
                        <a:rPr lang="en-US" altLang="ja-JP" sz="800" b="0" dirty="0" smtClean="0">
                          <a:solidFill>
                            <a:schemeClr val="tx1"/>
                          </a:solidFill>
                          <a:latin typeface="+mn-ea"/>
                          <a:ea typeface="+mn-ea"/>
                        </a:rPr>
                        <a:t>5G</a:t>
                      </a:r>
                      <a:r>
                        <a:rPr lang="ja-JP" altLang="en-US" sz="800" b="0" dirty="0" smtClean="0">
                          <a:solidFill>
                            <a:schemeClr val="tx1"/>
                          </a:solidFill>
                          <a:latin typeface="+mn-ea"/>
                          <a:ea typeface="+mn-ea"/>
                        </a:rPr>
                        <a:t> </a:t>
                      </a:r>
                      <a:r>
                        <a:rPr lang="en-US" altLang="ja-JP" sz="800" b="0" dirty="0" smtClean="0">
                          <a:solidFill>
                            <a:schemeClr val="tx1"/>
                          </a:solidFill>
                          <a:latin typeface="+mn-ea"/>
                          <a:ea typeface="+mn-ea"/>
                        </a:rPr>
                        <a:t>ALL</a:t>
                      </a:r>
                      <a:r>
                        <a:rPr lang="ja-JP" altLang="en-US" sz="800" b="0" dirty="0" smtClean="0">
                          <a:solidFill>
                            <a:schemeClr val="tx1"/>
                          </a:solidFill>
                          <a:latin typeface="+mn-ea"/>
                          <a:ea typeface="+mn-ea"/>
                        </a:rPr>
                        <a:t> </a:t>
                      </a:r>
                      <a:r>
                        <a:rPr lang="en-US" altLang="ja-JP" sz="800" b="0" dirty="0" smtClean="0">
                          <a:solidFill>
                            <a:schemeClr val="tx1"/>
                          </a:solidFill>
                          <a:latin typeface="+mn-ea"/>
                          <a:ea typeface="+mn-ea"/>
                        </a:rPr>
                        <a:t>STAR</a:t>
                      </a:r>
                      <a:r>
                        <a:rPr lang="ja-JP" altLang="en-US" sz="800" b="0" dirty="0" smtClean="0">
                          <a:solidFill>
                            <a:schemeClr val="tx1"/>
                          </a:solidFill>
                          <a:latin typeface="+mn-ea"/>
                          <a:ea typeface="+mn-ea"/>
                        </a:rPr>
                        <a:t>パック</a:t>
                      </a:r>
                      <a:r>
                        <a:rPr lang="en-US" altLang="ja-JP" sz="800" b="0" dirty="0" smtClean="0">
                          <a:solidFill>
                            <a:schemeClr val="tx1"/>
                          </a:solidFill>
                          <a:latin typeface="+mn-ea"/>
                          <a:ea typeface="+mn-ea"/>
                        </a:rPr>
                        <a:t>(</a:t>
                      </a:r>
                      <a:r>
                        <a:rPr lang="ja-JP" altLang="en-US" sz="800" b="0" dirty="0" smtClean="0">
                          <a:solidFill>
                            <a:schemeClr val="tx1"/>
                          </a:solidFill>
                          <a:latin typeface="+mn-ea"/>
                          <a:ea typeface="+mn-ea"/>
                        </a:rPr>
                        <a:t>提供開始日：</a:t>
                      </a:r>
                      <a:r>
                        <a:rPr lang="en-US" altLang="ja-JP" sz="800" b="0" dirty="0" smtClean="0">
                          <a:solidFill>
                            <a:schemeClr val="tx1"/>
                          </a:solidFill>
                          <a:latin typeface="+mn-ea"/>
                          <a:ea typeface="+mn-ea"/>
                        </a:rPr>
                        <a:t>2020</a:t>
                      </a:r>
                      <a:r>
                        <a:rPr lang="ja-JP" altLang="en-US" sz="800" b="0" dirty="0" smtClean="0">
                          <a:solidFill>
                            <a:schemeClr val="tx1"/>
                          </a:solidFill>
                          <a:latin typeface="+mn-ea"/>
                          <a:ea typeface="+mn-ea"/>
                        </a:rPr>
                        <a:t>年</a:t>
                      </a:r>
                      <a:r>
                        <a:rPr lang="en-US" altLang="ja-JP" sz="800" b="0" dirty="0" smtClean="0">
                          <a:solidFill>
                            <a:schemeClr val="tx1"/>
                          </a:solidFill>
                          <a:latin typeface="+mn-ea"/>
                          <a:ea typeface="+mn-ea"/>
                        </a:rPr>
                        <a:t>6</a:t>
                      </a:r>
                      <a:r>
                        <a:rPr lang="ja-JP" altLang="en-US" sz="800" b="0" dirty="0" smtClean="0">
                          <a:solidFill>
                            <a:schemeClr val="tx1"/>
                          </a:solidFill>
                          <a:latin typeface="+mn-ea"/>
                          <a:ea typeface="+mn-ea"/>
                        </a:rPr>
                        <a:t>月以降</a:t>
                      </a:r>
                      <a:r>
                        <a:rPr lang="en-US" altLang="ja-JP" sz="800" b="0" dirty="0" smtClean="0">
                          <a:solidFill>
                            <a:schemeClr val="tx1"/>
                          </a:solidFill>
                          <a:latin typeface="+mn-ea"/>
                          <a:ea typeface="+mn-ea"/>
                        </a:rPr>
                        <a:t>)</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a:t>
                      </a: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2020</a:t>
                      </a: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年</a:t>
                      </a: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6</a:t>
                      </a: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月</a:t>
                      </a: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1</a:t>
                      </a: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日で下記料金プランが受付終了</a:t>
                      </a:r>
                      <a:endPar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　</a:t>
                      </a:r>
                      <a:r>
                        <a:rPr kumimoji="1" lang="en-US" altLang="ja-JP" sz="800" b="0" dirty="0" smtClean="0">
                          <a:solidFill>
                            <a:schemeClr val="tx1"/>
                          </a:solidFill>
                          <a:latin typeface="+mn-ea"/>
                          <a:ea typeface="+mn-ea"/>
                        </a:rPr>
                        <a:t>au</a:t>
                      </a:r>
                      <a:r>
                        <a:rPr kumimoji="1" lang="ja-JP" altLang="en-US" sz="800" b="0" dirty="0" smtClean="0">
                          <a:solidFill>
                            <a:schemeClr val="tx1"/>
                          </a:solidFill>
                          <a:latin typeface="+mn-ea"/>
                          <a:ea typeface="+mn-ea"/>
                        </a:rPr>
                        <a:t>データ</a:t>
                      </a:r>
                      <a:r>
                        <a:rPr kumimoji="1" lang="en-US" altLang="ja-JP" sz="800" b="0" dirty="0" smtClean="0">
                          <a:solidFill>
                            <a:schemeClr val="tx1"/>
                          </a:solidFill>
                          <a:latin typeface="+mn-ea"/>
                          <a:ea typeface="+mn-ea"/>
                        </a:rPr>
                        <a:t>MAX</a:t>
                      </a:r>
                      <a:r>
                        <a:rPr kumimoji="1" lang="ja-JP" altLang="en-US" sz="800" b="0" dirty="0" smtClean="0">
                          <a:solidFill>
                            <a:schemeClr val="tx1"/>
                          </a:solidFill>
                          <a:latin typeface="+mn-ea"/>
                          <a:ea typeface="+mn-ea"/>
                        </a:rPr>
                        <a:t>プラン</a:t>
                      </a:r>
                      <a:r>
                        <a:rPr kumimoji="1" lang="en-US" altLang="ja-JP" sz="800" b="0" dirty="0" smtClean="0">
                          <a:solidFill>
                            <a:schemeClr val="tx1"/>
                          </a:solidFill>
                          <a:latin typeface="+mn-ea"/>
                          <a:ea typeface="+mn-ea"/>
                        </a:rPr>
                        <a:t>Pro</a:t>
                      </a:r>
                      <a:r>
                        <a:rPr kumimoji="1" lang="en-US" altLang="ja-JP" sz="800" b="0" baseline="0" dirty="0" smtClean="0">
                          <a:solidFill>
                            <a:schemeClr val="tx1"/>
                          </a:solidFill>
                          <a:latin typeface="+mn-ea"/>
                          <a:ea typeface="+mn-ea"/>
                        </a:rPr>
                        <a:t> / </a:t>
                      </a:r>
                      <a:r>
                        <a:rPr kumimoji="1" lang="en-US" altLang="ja-JP" sz="800" b="0" dirty="0" smtClean="0">
                          <a:solidFill>
                            <a:schemeClr val="tx1"/>
                          </a:solidFill>
                          <a:latin typeface="+mn-ea"/>
                          <a:ea typeface="+mn-ea"/>
                        </a:rPr>
                        <a:t>au</a:t>
                      </a:r>
                      <a:r>
                        <a:rPr kumimoji="1" lang="ja-JP" altLang="en-US" sz="800" b="0" dirty="0" smtClean="0">
                          <a:solidFill>
                            <a:schemeClr val="tx1"/>
                          </a:solidFill>
                          <a:latin typeface="+mn-ea"/>
                          <a:ea typeface="+mn-ea"/>
                        </a:rPr>
                        <a:t>データ</a:t>
                      </a:r>
                      <a:r>
                        <a:rPr kumimoji="1" lang="en-US" altLang="ja-JP" sz="800" b="0" dirty="0" smtClean="0">
                          <a:solidFill>
                            <a:schemeClr val="tx1"/>
                          </a:solidFill>
                          <a:latin typeface="+mn-ea"/>
                          <a:ea typeface="+mn-ea"/>
                        </a:rPr>
                        <a:t>MAX</a:t>
                      </a:r>
                      <a:r>
                        <a:rPr kumimoji="1" lang="ja-JP" altLang="en-US" sz="800" b="0" dirty="0" smtClean="0">
                          <a:solidFill>
                            <a:schemeClr val="tx1"/>
                          </a:solidFill>
                          <a:latin typeface="+mn-ea"/>
                          <a:ea typeface="+mn-ea"/>
                        </a:rPr>
                        <a:t>プラン </a:t>
                      </a:r>
                      <a:r>
                        <a:rPr kumimoji="1" lang="en-US" altLang="ja-JP" sz="800" b="0" dirty="0" smtClean="0">
                          <a:solidFill>
                            <a:schemeClr val="tx1"/>
                          </a:solidFill>
                          <a:latin typeface="+mn-ea"/>
                          <a:ea typeface="+mn-ea"/>
                        </a:rPr>
                        <a:t>Netflix</a:t>
                      </a:r>
                      <a:r>
                        <a:rPr kumimoji="1" lang="ja-JP" altLang="en-US" sz="800" b="0" dirty="0" smtClean="0">
                          <a:solidFill>
                            <a:schemeClr val="tx1"/>
                          </a:solidFill>
                          <a:latin typeface="+mn-ea"/>
                          <a:ea typeface="+mn-ea"/>
                        </a:rPr>
                        <a:t>パック </a:t>
                      </a:r>
                      <a:r>
                        <a:rPr kumimoji="1" lang="en-US" altLang="ja-JP" sz="800" b="0" dirty="0" smtClean="0">
                          <a:solidFill>
                            <a:schemeClr val="tx1"/>
                          </a:solidFill>
                          <a:latin typeface="+mn-ea"/>
                          <a:ea typeface="+mn-ea"/>
                        </a:rPr>
                        <a:t>/ </a:t>
                      </a:r>
                      <a:r>
                        <a:rPr kumimoji="1" lang="en-US" altLang="ja-JP" sz="800" b="0" baseline="0" dirty="0" smtClean="0">
                          <a:solidFill>
                            <a:schemeClr val="tx1"/>
                          </a:solidFill>
                          <a:latin typeface="+mn-ea"/>
                          <a:ea typeface="+mn-ea"/>
                        </a:rPr>
                        <a:t>au</a:t>
                      </a:r>
                      <a:r>
                        <a:rPr kumimoji="1" lang="ja-JP" altLang="en-US" sz="800" b="0" baseline="0" dirty="0" smtClean="0">
                          <a:solidFill>
                            <a:schemeClr val="tx1"/>
                          </a:solidFill>
                          <a:latin typeface="+mn-ea"/>
                          <a:ea typeface="+mn-ea"/>
                        </a:rPr>
                        <a:t>フラットプラン</a:t>
                      </a:r>
                      <a:r>
                        <a:rPr kumimoji="1" lang="en-US" altLang="ja-JP" sz="800" b="0" baseline="0" dirty="0" smtClean="0">
                          <a:solidFill>
                            <a:schemeClr val="tx1"/>
                          </a:solidFill>
                          <a:latin typeface="+mn-ea"/>
                          <a:ea typeface="+mn-ea"/>
                        </a:rPr>
                        <a:t>25 Netflix</a:t>
                      </a:r>
                      <a:r>
                        <a:rPr kumimoji="1" lang="ja-JP" altLang="en-US" sz="800" b="0" baseline="0" dirty="0" smtClean="0">
                          <a:solidFill>
                            <a:schemeClr val="tx1"/>
                          </a:solidFill>
                          <a:latin typeface="+mn-ea"/>
                          <a:ea typeface="+mn-ea"/>
                        </a:rPr>
                        <a:t>パック</a:t>
                      </a:r>
                      <a:r>
                        <a:rPr kumimoji="1" lang="en-US" altLang="ja-JP" sz="800" b="0" baseline="0" dirty="0" smtClean="0">
                          <a:solidFill>
                            <a:schemeClr val="tx1"/>
                          </a:solidFill>
                          <a:latin typeface="+mn-ea"/>
                          <a:ea typeface="+mn-ea"/>
                        </a:rPr>
                        <a:t>N / au</a:t>
                      </a:r>
                      <a:r>
                        <a:rPr kumimoji="1" lang="ja-JP" altLang="en-US" sz="800" b="0" baseline="0" dirty="0" smtClean="0">
                          <a:solidFill>
                            <a:schemeClr val="tx1"/>
                          </a:solidFill>
                          <a:latin typeface="+mn-ea"/>
                          <a:ea typeface="+mn-ea"/>
                        </a:rPr>
                        <a:t>フラットプラン</a:t>
                      </a:r>
                      <a:r>
                        <a:rPr kumimoji="1" lang="en-US" altLang="ja-JP" sz="800" b="0" baseline="0" dirty="0" smtClean="0">
                          <a:solidFill>
                            <a:schemeClr val="tx1"/>
                          </a:solidFill>
                          <a:latin typeface="+mn-ea"/>
                          <a:ea typeface="+mn-ea"/>
                        </a:rPr>
                        <a:t>20N /</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b="0" baseline="0" dirty="0" smtClean="0">
                          <a:solidFill>
                            <a:schemeClr val="tx1"/>
                          </a:solidFill>
                          <a:latin typeface="+mn-ea"/>
                          <a:ea typeface="+mn-ea"/>
                        </a:rPr>
                        <a:t>  au</a:t>
                      </a:r>
                      <a:r>
                        <a:rPr kumimoji="1" lang="ja-JP" altLang="en-US" sz="800" b="0" baseline="0" dirty="0" smtClean="0">
                          <a:solidFill>
                            <a:schemeClr val="tx1"/>
                          </a:solidFill>
                          <a:latin typeface="+mn-ea"/>
                          <a:ea typeface="+mn-ea"/>
                        </a:rPr>
                        <a:t>フラットプラン</a:t>
                      </a:r>
                      <a:r>
                        <a:rPr kumimoji="1" lang="en-US" altLang="ja-JP" sz="800" b="0" baseline="0" dirty="0" smtClean="0">
                          <a:solidFill>
                            <a:schemeClr val="tx1"/>
                          </a:solidFill>
                          <a:latin typeface="+mn-ea"/>
                          <a:ea typeface="+mn-ea"/>
                        </a:rPr>
                        <a:t>7</a:t>
                      </a:r>
                      <a:r>
                        <a:rPr kumimoji="1" lang="ja-JP" altLang="en-US" sz="800" b="0" baseline="0" dirty="0" smtClean="0">
                          <a:solidFill>
                            <a:schemeClr val="tx1"/>
                          </a:solidFill>
                          <a:latin typeface="+mn-ea"/>
                          <a:ea typeface="+mn-ea"/>
                        </a:rPr>
                        <a:t>プラス</a:t>
                      </a:r>
                      <a:r>
                        <a:rPr kumimoji="1" lang="en-US" altLang="ja-JP" sz="800" b="0" baseline="0" dirty="0" smtClean="0">
                          <a:solidFill>
                            <a:schemeClr val="tx1"/>
                          </a:solidFill>
                          <a:latin typeface="+mn-ea"/>
                          <a:ea typeface="+mn-ea"/>
                        </a:rPr>
                        <a:t>N</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a:t>
                      </a: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2020</a:t>
                      </a: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年</a:t>
                      </a: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3</a:t>
                      </a: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月</a:t>
                      </a: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26</a:t>
                      </a: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日～「</a:t>
                      </a:r>
                      <a:r>
                        <a:rPr kumimoji="1" lang="ja-JP" altLang="en-US" sz="800" b="0" dirty="0" smtClean="0">
                          <a:solidFill>
                            <a:schemeClr val="tx1"/>
                          </a:solidFill>
                          <a:latin typeface="+mn-ea"/>
                          <a:ea typeface="+mn-ea"/>
                        </a:rPr>
                        <a:t>新</a:t>
                      </a:r>
                      <a:r>
                        <a:rPr kumimoji="1" lang="en-US" altLang="ja-JP" sz="800" b="0" dirty="0" smtClean="0">
                          <a:solidFill>
                            <a:schemeClr val="tx1"/>
                          </a:solidFill>
                          <a:latin typeface="+mn-ea"/>
                          <a:ea typeface="+mn-ea"/>
                        </a:rPr>
                        <a:t>au</a:t>
                      </a:r>
                      <a:r>
                        <a:rPr kumimoji="1" lang="ja-JP" altLang="en-US" sz="800" b="0" dirty="0" smtClean="0">
                          <a:solidFill>
                            <a:schemeClr val="tx1"/>
                          </a:solidFill>
                          <a:latin typeface="+mn-ea"/>
                          <a:ea typeface="+mn-ea"/>
                        </a:rPr>
                        <a:t>ピタットプラン</a:t>
                      </a:r>
                      <a:r>
                        <a:rPr kumimoji="1" lang="en-US" altLang="ja-JP" sz="800" b="0" dirty="0" smtClean="0">
                          <a:solidFill>
                            <a:schemeClr val="tx1"/>
                          </a:solidFill>
                          <a:latin typeface="+mn-ea"/>
                          <a:ea typeface="+mn-ea"/>
                        </a:rPr>
                        <a:t>N</a:t>
                      </a: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」の名称が変更となったため改訂</a:t>
                      </a:r>
                      <a:endPar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dirty="0" smtClean="0">
                          <a:solidFill>
                            <a:schemeClr val="tx1"/>
                          </a:solidFill>
                          <a:latin typeface="+mn-ea"/>
                          <a:ea typeface="+mn-ea"/>
                        </a:rPr>
                        <a:t>　ピタットプラン </a:t>
                      </a:r>
                      <a:r>
                        <a:rPr kumimoji="1" lang="en-US" altLang="ja-JP" sz="800" b="0" dirty="0" smtClean="0">
                          <a:solidFill>
                            <a:schemeClr val="tx1"/>
                          </a:solidFill>
                          <a:latin typeface="+mn-ea"/>
                          <a:ea typeface="+mn-ea"/>
                        </a:rPr>
                        <a:t>4G LTE(</a:t>
                      </a:r>
                      <a:r>
                        <a:rPr kumimoji="1" lang="ja-JP" altLang="en-US" sz="800" b="0" dirty="0" smtClean="0">
                          <a:solidFill>
                            <a:schemeClr val="tx1"/>
                          </a:solidFill>
                          <a:latin typeface="+mn-ea"/>
                          <a:ea typeface="+mn-ea"/>
                        </a:rPr>
                        <a:t>旧名称：新</a:t>
                      </a:r>
                      <a:r>
                        <a:rPr kumimoji="1" lang="en-US" altLang="ja-JP" sz="800" b="0" dirty="0" smtClean="0">
                          <a:solidFill>
                            <a:schemeClr val="tx1"/>
                          </a:solidFill>
                          <a:latin typeface="+mn-ea"/>
                          <a:ea typeface="+mn-ea"/>
                        </a:rPr>
                        <a:t>au</a:t>
                      </a:r>
                      <a:r>
                        <a:rPr kumimoji="1" lang="ja-JP" altLang="en-US" sz="800" b="0" dirty="0" smtClean="0">
                          <a:solidFill>
                            <a:schemeClr val="tx1"/>
                          </a:solidFill>
                          <a:latin typeface="+mn-ea"/>
                          <a:ea typeface="+mn-ea"/>
                        </a:rPr>
                        <a:t>ピタットプラン</a:t>
                      </a:r>
                      <a:r>
                        <a:rPr kumimoji="1" lang="en-US" altLang="ja-JP" sz="800" b="0" dirty="0" smtClean="0">
                          <a:solidFill>
                            <a:schemeClr val="tx1"/>
                          </a:solidFill>
                          <a:latin typeface="+mn-ea"/>
                          <a:ea typeface="+mn-ea"/>
                        </a:rPr>
                        <a:t>N)</a:t>
                      </a:r>
                      <a:endParaRPr kumimoji="1" lang="en-US" altLang="ja-JP" sz="800" b="0" baseline="0" dirty="0" smtClean="0">
                        <a:solidFill>
                          <a:schemeClr val="tx1"/>
                        </a:solidFill>
                        <a:latin typeface="+mn-ea"/>
                        <a:ea typeface="+mn-ea"/>
                      </a:endParaRPr>
                    </a:p>
                  </a:txBody>
                  <a:tcPr marT="45705" marB="457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06023213"/>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2020/6/3</a:t>
                      </a:r>
                      <a:endPar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endParaRPr>
                    </a:p>
                  </a:txBody>
                  <a:tcPr marT="45705" marB="457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全体</a:t>
                      </a:r>
                      <a:endPar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endParaRPr>
                    </a:p>
                  </a:txBody>
                  <a:tcPr marT="45705" marB="457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baseline="0" dirty="0" smtClean="0">
                          <a:solidFill>
                            <a:schemeClr val="tx1"/>
                          </a:solidFill>
                          <a:latin typeface="+mn-ea"/>
                          <a:ea typeface="+mn-ea"/>
                        </a:rPr>
                        <a:t>・「固定通信サービス」を「ご自宅のインターネットサービス」に変更</a:t>
                      </a:r>
                      <a:endParaRPr kumimoji="1" lang="en-US" altLang="ja-JP" sz="800" b="0" baseline="0" dirty="0" smtClean="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baseline="0" dirty="0" smtClean="0">
                          <a:solidFill>
                            <a:schemeClr val="tx1"/>
                          </a:solidFill>
                          <a:latin typeface="+mn-ea"/>
                          <a:ea typeface="+mn-ea"/>
                        </a:rPr>
                        <a:t>・</a:t>
                      </a:r>
                      <a:r>
                        <a:rPr kumimoji="1" lang="en-US" altLang="ja-JP" sz="800" b="0" baseline="0" dirty="0" smtClean="0">
                          <a:solidFill>
                            <a:schemeClr val="tx1"/>
                          </a:solidFill>
                          <a:latin typeface="+mn-ea"/>
                          <a:ea typeface="+mn-ea"/>
                        </a:rPr>
                        <a:t>2020</a:t>
                      </a:r>
                      <a:r>
                        <a:rPr kumimoji="1" lang="ja-JP" altLang="en-US" sz="800" b="0" baseline="0" dirty="0" smtClean="0">
                          <a:solidFill>
                            <a:schemeClr val="tx1"/>
                          </a:solidFill>
                          <a:latin typeface="+mn-ea"/>
                          <a:ea typeface="+mn-ea"/>
                        </a:rPr>
                        <a:t>年</a:t>
                      </a:r>
                      <a:r>
                        <a:rPr kumimoji="1" lang="en-US" altLang="ja-JP" sz="800" b="0" baseline="0" dirty="0" smtClean="0">
                          <a:solidFill>
                            <a:schemeClr val="tx1"/>
                          </a:solidFill>
                          <a:latin typeface="+mn-ea"/>
                          <a:ea typeface="+mn-ea"/>
                        </a:rPr>
                        <a:t>6</a:t>
                      </a:r>
                      <a:r>
                        <a:rPr kumimoji="1" lang="ja-JP" altLang="en-US" sz="800" b="0" baseline="0" dirty="0" smtClean="0">
                          <a:solidFill>
                            <a:schemeClr val="tx1"/>
                          </a:solidFill>
                          <a:latin typeface="+mn-ea"/>
                          <a:ea typeface="+mn-ea"/>
                        </a:rPr>
                        <a:t>月</a:t>
                      </a:r>
                      <a:r>
                        <a:rPr kumimoji="1" lang="en-US" altLang="ja-JP" sz="800" b="0" baseline="0" dirty="0" smtClean="0">
                          <a:solidFill>
                            <a:schemeClr val="tx1"/>
                          </a:solidFill>
                          <a:latin typeface="+mn-ea"/>
                          <a:ea typeface="+mn-ea"/>
                        </a:rPr>
                        <a:t>2</a:t>
                      </a:r>
                      <a:r>
                        <a:rPr kumimoji="1" lang="ja-JP" altLang="en-US" sz="800" b="0" baseline="0" dirty="0" smtClean="0">
                          <a:solidFill>
                            <a:schemeClr val="tx1"/>
                          </a:solidFill>
                          <a:latin typeface="+mn-ea"/>
                          <a:ea typeface="+mn-ea"/>
                        </a:rPr>
                        <a:t>日～</a:t>
                      </a:r>
                      <a:r>
                        <a:rPr kumimoji="1" lang="en-US" altLang="ja-JP" sz="800" b="0" baseline="0" dirty="0" smtClean="0">
                          <a:solidFill>
                            <a:schemeClr val="tx1"/>
                          </a:solidFill>
                          <a:latin typeface="+mn-ea"/>
                          <a:ea typeface="+mn-ea"/>
                        </a:rPr>
                        <a:t>4G LTE</a:t>
                      </a:r>
                      <a:r>
                        <a:rPr kumimoji="1" lang="ja-JP" altLang="en-US" sz="800" b="0" baseline="0" dirty="0" smtClean="0">
                          <a:solidFill>
                            <a:schemeClr val="tx1"/>
                          </a:solidFill>
                          <a:latin typeface="+mn-ea"/>
                          <a:ea typeface="+mn-ea"/>
                        </a:rPr>
                        <a:t>料金プランが対象となったため追加</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baseline="0" dirty="0" smtClean="0">
                          <a:solidFill>
                            <a:schemeClr val="tx1"/>
                          </a:solidFill>
                          <a:latin typeface="+mn-ea"/>
                          <a:ea typeface="+mn-ea"/>
                        </a:rPr>
                        <a:t>  データ</a:t>
                      </a:r>
                      <a:r>
                        <a:rPr kumimoji="1" lang="en-US" altLang="ja-JP" sz="800" b="0" baseline="0" dirty="0" smtClean="0">
                          <a:solidFill>
                            <a:schemeClr val="tx1"/>
                          </a:solidFill>
                          <a:latin typeface="+mn-ea"/>
                          <a:ea typeface="+mn-ea"/>
                        </a:rPr>
                        <a:t>MAX 4G LTE / </a:t>
                      </a:r>
                      <a:r>
                        <a:rPr kumimoji="1" lang="ja-JP" altLang="en-US" sz="800" b="0" baseline="0" dirty="0" smtClean="0">
                          <a:solidFill>
                            <a:schemeClr val="tx1"/>
                          </a:solidFill>
                          <a:latin typeface="+mn-ea"/>
                          <a:ea typeface="+mn-ea"/>
                        </a:rPr>
                        <a:t>データ</a:t>
                      </a:r>
                      <a:r>
                        <a:rPr kumimoji="1" lang="en-US" altLang="ja-JP" sz="800" b="0" baseline="0" dirty="0" smtClean="0">
                          <a:solidFill>
                            <a:schemeClr val="tx1"/>
                          </a:solidFill>
                          <a:latin typeface="+mn-ea"/>
                          <a:ea typeface="+mn-ea"/>
                        </a:rPr>
                        <a:t>MAX 4G LTE Netflix</a:t>
                      </a:r>
                      <a:r>
                        <a:rPr kumimoji="1" lang="ja-JP" altLang="en-US" sz="800" b="0" baseline="0" dirty="0" smtClean="0">
                          <a:solidFill>
                            <a:schemeClr val="tx1"/>
                          </a:solidFill>
                          <a:latin typeface="+mn-ea"/>
                          <a:ea typeface="+mn-ea"/>
                        </a:rPr>
                        <a:t>パック</a:t>
                      </a:r>
                      <a:endParaRPr kumimoji="1" lang="en-US" altLang="ja-JP" sz="800" b="0" baseline="0" dirty="0" smtClean="0">
                        <a:solidFill>
                          <a:schemeClr val="tx1"/>
                        </a:solidFill>
                        <a:latin typeface="+mn-ea"/>
                        <a:ea typeface="+mn-ea"/>
                      </a:endParaRPr>
                    </a:p>
                  </a:txBody>
                  <a:tcPr marT="45705" marB="457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489637605"/>
                  </a:ext>
                </a:extLst>
              </a:tr>
              <a:tr h="1274365">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2020/11/10</a:t>
                      </a:r>
                      <a:endPar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endParaRPr>
                    </a:p>
                  </a:txBody>
                  <a:tcPr marT="45705" marB="457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endPar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endParaRPr>
                    </a:p>
                  </a:txBody>
                  <a:tcPr marT="45705" marB="457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baseline="0" dirty="0" smtClean="0">
                          <a:solidFill>
                            <a:schemeClr val="tx1"/>
                          </a:solidFill>
                          <a:latin typeface="+mn-ea"/>
                          <a:ea typeface="+mn-ea"/>
                        </a:rPr>
                        <a:t>対象料金プランを追加</a:t>
                      </a:r>
                      <a:endParaRPr kumimoji="1" lang="en-US" altLang="ja-JP" sz="800" b="0" baseline="0" dirty="0" smtClean="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baseline="0" dirty="0" smtClean="0">
                          <a:solidFill>
                            <a:schemeClr val="tx1"/>
                          </a:solidFill>
                          <a:latin typeface="+mn-ea"/>
                          <a:ea typeface="+mn-ea"/>
                        </a:rPr>
                        <a:t>　・データ</a:t>
                      </a:r>
                      <a:r>
                        <a:rPr kumimoji="1" lang="en-US" altLang="ja-JP" sz="800" b="0" baseline="0" dirty="0" smtClean="0">
                          <a:solidFill>
                            <a:schemeClr val="tx1"/>
                          </a:solidFill>
                          <a:latin typeface="+mn-ea"/>
                          <a:ea typeface="+mn-ea"/>
                        </a:rPr>
                        <a:t>MAX 4G LTE </a:t>
                      </a:r>
                      <a:r>
                        <a:rPr kumimoji="1" lang="ja-JP" altLang="en-US" sz="800" b="0" baseline="0" dirty="0" smtClean="0">
                          <a:solidFill>
                            <a:schemeClr val="tx1"/>
                          </a:solidFill>
                          <a:latin typeface="+mn-ea"/>
                          <a:ea typeface="+mn-ea"/>
                        </a:rPr>
                        <a:t>テレビパック：永年</a:t>
                      </a:r>
                      <a:r>
                        <a:rPr kumimoji="1" lang="en-US" altLang="ja-JP" sz="800" b="0" baseline="0" dirty="0" smtClean="0">
                          <a:solidFill>
                            <a:schemeClr val="tx1"/>
                          </a:solidFill>
                          <a:latin typeface="+mn-ea"/>
                          <a:ea typeface="+mn-ea"/>
                        </a:rPr>
                        <a:t>1,000</a:t>
                      </a:r>
                      <a:r>
                        <a:rPr kumimoji="1" lang="ja-JP" altLang="en-US" sz="800" b="0" baseline="0" dirty="0" smtClean="0">
                          <a:solidFill>
                            <a:schemeClr val="tx1"/>
                          </a:solidFill>
                          <a:latin typeface="+mn-ea"/>
                          <a:ea typeface="+mn-ea"/>
                        </a:rPr>
                        <a:t>円</a:t>
                      </a:r>
                      <a:r>
                        <a:rPr kumimoji="1" lang="en-US" altLang="ja-JP" sz="800" b="0" baseline="0" dirty="0" smtClean="0">
                          <a:solidFill>
                            <a:schemeClr val="tx1"/>
                          </a:solidFill>
                          <a:latin typeface="+mn-ea"/>
                          <a:ea typeface="+mn-ea"/>
                        </a:rPr>
                        <a:t>/</a:t>
                      </a:r>
                      <a:r>
                        <a:rPr kumimoji="1" lang="ja-JP" altLang="en-US" sz="800" b="0" baseline="0" dirty="0" smtClean="0">
                          <a:solidFill>
                            <a:schemeClr val="tx1"/>
                          </a:solidFill>
                          <a:latin typeface="+mn-ea"/>
                          <a:ea typeface="+mn-ea"/>
                        </a:rPr>
                        <a:t>月割引</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baseline="0" dirty="0" smtClean="0">
                          <a:solidFill>
                            <a:schemeClr val="tx1"/>
                          </a:solidFill>
                          <a:latin typeface="+mn-ea"/>
                          <a:ea typeface="+mn-ea"/>
                        </a:rPr>
                        <a:t>　・データ</a:t>
                      </a:r>
                      <a:r>
                        <a:rPr kumimoji="1" lang="en-US" altLang="ja-JP" sz="800" b="0" baseline="0" dirty="0" smtClean="0">
                          <a:solidFill>
                            <a:schemeClr val="tx1"/>
                          </a:solidFill>
                          <a:latin typeface="+mn-ea"/>
                          <a:ea typeface="+mn-ea"/>
                        </a:rPr>
                        <a:t>MAX 5G </a:t>
                      </a:r>
                      <a:r>
                        <a:rPr kumimoji="1" lang="ja-JP" altLang="en-US" sz="800" b="0" baseline="0" dirty="0" smtClean="0">
                          <a:solidFill>
                            <a:schemeClr val="tx1"/>
                          </a:solidFill>
                          <a:latin typeface="+mn-ea"/>
                          <a:ea typeface="+mn-ea"/>
                        </a:rPr>
                        <a:t>テレビパック：永年</a:t>
                      </a:r>
                      <a:r>
                        <a:rPr kumimoji="1" lang="en-US" altLang="ja-JP" sz="800" b="0" baseline="0" dirty="0" smtClean="0">
                          <a:solidFill>
                            <a:schemeClr val="tx1"/>
                          </a:solidFill>
                          <a:latin typeface="+mn-ea"/>
                          <a:ea typeface="+mn-ea"/>
                        </a:rPr>
                        <a:t>1,000</a:t>
                      </a:r>
                      <a:r>
                        <a:rPr kumimoji="1" lang="ja-JP" altLang="en-US" sz="800" b="0" baseline="0" dirty="0" smtClean="0">
                          <a:solidFill>
                            <a:schemeClr val="tx1"/>
                          </a:solidFill>
                          <a:latin typeface="+mn-ea"/>
                          <a:ea typeface="+mn-ea"/>
                        </a:rPr>
                        <a:t>円</a:t>
                      </a:r>
                      <a:r>
                        <a:rPr kumimoji="1" lang="en-US" altLang="ja-JP" sz="800" b="0" baseline="0" dirty="0" smtClean="0">
                          <a:solidFill>
                            <a:schemeClr val="tx1"/>
                          </a:solidFill>
                          <a:latin typeface="+mn-ea"/>
                          <a:ea typeface="+mn-ea"/>
                        </a:rPr>
                        <a:t>/</a:t>
                      </a:r>
                      <a:r>
                        <a:rPr kumimoji="1" lang="ja-JP" altLang="en-US" sz="800" b="0" baseline="0" dirty="0" smtClean="0">
                          <a:solidFill>
                            <a:schemeClr val="tx1"/>
                          </a:solidFill>
                          <a:latin typeface="+mn-ea"/>
                          <a:ea typeface="+mn-ea"/>
                        </a:rPr>
                        <a:t>月割引</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baseline="0" dirty="0" smtClean="0">
                          <a:solidFill>
                            <a:schemeClr val="tx1"/>
                          </a:solidFill>
                          <a:latin typeface="+mn-ea"/>
                          <a:ea typeface="+mn-ea"/>
                        </a:rPr>
                        <a:t>　・ピタットプラン </a:t>
                      </a:r>
                      <a:r>
                        <a:rPr kumimoji="1" lang="en-US" altLang="ja-JP" sz="800" b="0" baseline="0" dirty="0" smtClean="0">
                          <a:solidFill>
                            <a:schemeClr val="tx1"/>
                          </a:solidFill>
                          <a:latin typeface="+mn-ea"/>
                          <a:ea typeface="+mn-ea"/>
                        </a:rPr>
                        <a:t>4G LTE(s)</a:t>
                      </a:r>
                      <a:r>
                        <a:rPr kumimoji="1" lang="ja-JP" altLang="en-US" sz="800" b="0" baseline="0" dirty="0" smtClean="0">
                          <a:solidFill>
                            <a:schemeClr val="tx1"/>
                          </a:solidFill>
                          <a:latin typeface="+mn-ea"/>
                          <a:ea typeface="+mn-ea"/>
                        </a:rPr>
                        <a:t>：</a:t>
                      </a:r>
                      <a:r>
                        <a:rPr lang="ja-JP" altLang="en-US" sz="800" dirty="0" smtClean="0">
                          <a:latin typeface="+mn-ea"/>
                          <a:ea typeface="+mn-ea"/>
                          <a:cs typeface="Meiryo UI" panose="020B0604030504040204" pitchFamily="50" charset="-128"/>
                        </a:rPr>
                        <a:t>永年</a:t>
                      </a:r>
                      <a:r>
                        <a:rPr lang="en-US" altLang="ja-JP" sz="800" dirty="0" smtClean="0">
                          <a:latin typeface="+mn-ea"/>
                          <a:ea typeface="+mn-ea"/>
                          <a:cs typeface="Meiryo UI" panose="020B0604030504040204" pitchFamily="50" charset="-128"/>
                        </a:rPr>
                        <a:t>500</a:t>
                      </a:r>
                      <a:r>
                        <a:rPr lang="ja-JP" altLang="en-US" sz="800" dirty="0" smtClean="0">
                          <a:latin typeface="+mn-ea"/>
                          <a:ea typeface="+mn-ea"/>
                          <a:cs typeface="Meiryo UI" panose="020B0604030504040204" pitchFamily="50" charset="-128"/>
                        </a:rPr>
                        <a:t>円</a:t>
                      </a:r>
                      <a:r>
                        <a:rPr lang="en-US" altLang="ja-JP" sz="800" dirty="0" smtClean="0">
                          <a:latin typeface="+mn-ea"/>
                          <a:ea typeface="+mn-ea"/>
                          <a:cs typeface="Meiryo UI" panose="020B0604030504040204" pitchFamily="50" charset="-128"/>
                        </a:rPr>
                        <a:t>/</a:t>
                      </a:r>
                      <a:r>
                        <a:rPr lang="ja-JP" altLang="en-US" sz="800" dirty="0" smtClean="0">
                          <a:latin typeface="+mn-ea"/>
                          <a:ea typeface="+mn-ea"/>
                          <a:cs typeface="Meiryo UI" panose="020B0604030504040204" pitchFamily="50" charset="-128"/>
                        </a:rPr>
                        <a:t>月割引</a:t>
                      </a:r>
                      <a:r>
                        <a:rPr lang="en-US" altLang="ja-JP" sz="800" dirty="0" smtClean="0">
                          <a:solidFill>
                            <a:srgbClr val="FF0000"/>
                          </a:solidFill>
                          <a:latin typeface="+mn-ea"/>
                          <a:ea typeface="+mn-ea"/>
                          <a:cs typeface="Meiryo UI" panose="020B0604030504040204" pitchFamily="50" charset="-128"/>
                        </a:rPr>
                        <a:t>(</a:t>
                      </a:r>
                      <a:r>
                        <a:rPr lang="ja-JP" altLang="en-US" sz="800" dirty="0" smtClean="0">
                          <a:solidFill>
                            <a:srgbClr val="FF0000"/>
                          </a:solidFill>
                          <a:latin typeface="+mn-ea"/>
                          <a:ea typeface="+mn-ea"/>
                          <a:cs typeface="Meiryo UI" panose="020B0604030504040204" pitchFamily="50" charset="-128"/>
                        </a:rPr>
                        <a:t>データ容量～</a:t>
                      </a:r>
                      <a:r>
                        <a:rPr lang="en-US" altLang="ja-JP" sz="800" dirty="0" smtClean="0">
                          <a:solidFill>
                            <a:srgbClr val="FF0000"/>
                          </a:solidFill>
                          <a:latin typeface="+mn-ea"/>
                          <a:ea typeface="+mn-ea"/>
                          <a:cs typeface="Meiryo UI" panose="020B0604030504040204" pitchFamily="50" charset="-128"/>
                        </a:rPr>
                        <a:t>2GB</a:t>
                      </a:r>
                      <a:r>
                        <a:rPr lang="ja-JP" altLang="en-US" sz="800" dirty="0" smtClean="0">
                          <a:solidFill>
                            <a:srgbClr val="FF0000"/>
                          </a:solidFill>
                          <a:latin typeface="+mn-ea"/>
                          <a:ea typeface="+mn-ea"/>
                          <a:cs typeface="Meiryo UI" panose="020B0604030504040204" pitchFamily="50" charset="-128"/>
                        </a:rPr>
                        <a:t>ご利用の月は、割引適用されません</a:t>
                      </a:r>
                      <a:r>
                        <a:rPr lang="en-US" altLang="ja-JP" sz="800" dirty="0" smtClean="0">
                          <a:solidFill>
                            <a:srgbClr val="FF0000"/>
                          </a:solidFill>
                          <a:latin typeface="+mn-ea"/>
                          <a:ea typeface="+mn-ea"/>
                          <a:cs typeface="Meiryo UI" panose="020B0604030504040204" pitchFamily="50" charset="-128"/>
                        </a:rPr>
                        <a:t>)</a:t>
                      </a:r>
                      <a:br>
                        <a:rPr lang="en-US" altLang="ja-JP" sz="800" dirty="0" smtClean="0">
                          <a:solidFill>
                            <a:srgbClr val="FF0000"/>
                          </a:solidFill>
                          <a:latin typeface="+mn-ea"/>
                          <a:ea typeface="+mn-ea"/>
                          <a:cs typeface="Meiryo UI" panose="020B0604030504040204" pitchFamily="50" charset="-128"/>
                        </a:rPr>
                      </a:br>
                      <a:r>
                        <a:rPr kumimoji="1" lang="ja-JP" altLang="en-US" sz="800" b="0" baseline="0" dirty="0" smtClean="0">
                          <a:solidFill>
                            <a:schemeClr val="tx1"/>
                          </a:solidFill>
                          <a:latin typeface="+mn-ea"/>
                          <a:ea typeface="+mn-ea"/>
                        </a:rPr>
                        <a:t>　・ピタットプラン </a:t>
                      </a:r>
                      <a:r>
                        <a:rPr kumimoji="1" lang="en-US" altLang="ja-JP" sz="800" b="0" baseline="0" dirty="0" smtClean="0">
                          <a:solidFill>
                            <a:schemeClr val="tx1"/>
                          </a:solidFill>
                          <a:latin typeface="+mn-ea"/>
                          <a:ea typeface="+mn-ea"/>
                        </a:rPr>
                        <a:t>5G(s)</a:t>
                      </a:r>
                      <a:r>
                        <a:rPr kumimoji="1" lang="ja-JP" altLang="en-US" sz="800" b="0" baseline="0" dirty="0" smtClean="0">
                          <a:solidFill>
                            <a:schemeClr val="tx1"/>
                          </a:solidFill>
                          <a:latin typeface="+mn-ea"/>
                          <a:ea typeface="+mn-ea"/>
                        </a:rPr>
                        <a:t>：</a:t>
                      </a:r>
                      <a:r>
                        <a:rPr lang="ja-JP" altLang="en-US" sz="800" dirty="0" smtClean="0">
                          <a:latin typeface="+mn-ea"/>
                          <a:ea typeface="+mn-ea"/>
                          <a:cs typeface="Meiryo UI" panose="020B0604030504040204" pitchFamily="50" charset="-128"/>
                        </a:rPr>
                        <a:t>永年</a:t>
                      </a:r>
                      <a:r>
                        <a:rPr lang="en-US" altLang="ja-JP" sz="800" dirty="0" smtClean="0">
                          <a:latin typeface="+mn-ea"/>
                          <a:ea typeface="+mn-ea"/>
                          <a:cs typeface="Meiryo UI" panose="020B0604030504040204" pitchFamily="50" charset="-128"/>
                        </a:rPr>
                        <a:t>500</a:t>
                      </a:r>
                      <a:r>
                        <a:rPr lang="ja-JP" altLang="en-US" sz="800" dirty="0" smtClean="0">
                          <a:latin typeface="+mn-ea"/>
                          <a:ea typeface="+mn-ea"/>
                          <a:cs typeface="Meiryo UI" panose="020B0604030504040204" pitchFamily="50" charset="-128"/>
                        </a:rPr>
                        <a:t>円</a:t>
                      </a:r>
                      <a:r>
                        <a:rPr lang="en-US" altLang="ja-JP" sz="800" dirty="0" smtClean="0">
                          <a:latin typeface="+mn-ea"/>
                          <a:ea typeface="+mn-ea"/>
                          <a:cs typeface="Meiryo UI" panose="020B0604030504040204" pitchFamily="50" charset="-128"/>
                        </a:rPr>
                        <a:t>/</a:t>
                      </a:r>
                      <a:r>
                        <a:rPr lang="ja-JP" altLang="en-US" sz="800" dirty="0" smtClean="0">
                          <a:latin typeface="+mn-ea"/>
                          <a:ea typeface="+mn-ea"/>
                          <a:cs typeface="Meiryo UI" panose="020B0604030504040204" pitchFamily="50" charset="-128"/>
                        </a:rPr>
                        <a:t>月割引</a:t>
                      </a:r>
                      <a:r>
                        <a:rPr lang="en-US" altLang="ja-JP" sz="800" dirty="0" smtClean="0">
                          <a:solidFill>
                            <a:srgbClr val="FF0000"/>
                          </a:solidFill>
                          <a:latin typeface="+mn-ea"/>
                          <a:ea typeface="+mn-ea"/>
                          <a:cs typeface="Meiryo UI" panose="020B0604030504040204" pitchFamily="50" charset="-128"/>
                        </a:rPr>
                        <a:t>(</a:t>
                      </a:r>
                      <a:r>
                        <a:rPr lang="ja-JP" altLang="en-US" sz="800" dirty="0" smtClean="0">
                          <a:solidFill>
                            <a:srgbClr val="FF0000"/>
                          </a:solidFill>
                          <a:latin typeface="+mn-ea"/>
                          <a:ea typeface="+mn-ea"/>
                          <a:cs typeface="Meiryo UI" panose="020B0604030504040204" pitchFamily="50" charset="-128"/>
                        </a:rPr>
                        <a:t>データ容量～</a:t>
                      </a:r>
                      <a:r>
                        <a:rPr lang="en-US" altLang="ja-JP" sz="800" dirty="0" smtClean="0">
                          <a:solidFill>
                            <a:srgbClr val="FF0000"/>
                          </a:solidFill>
                          <a:latin typeface="+mn-ea"/>
                          <a:ea typeface="+mn-ea"/>
                          <a:cs typeface="Meiryo UI" panose="020B0604030504040204" pitchFamily="50" charset="-128"/>
                        </a:rPr>
                        <a:t>2GB</a:t>
                      </a:r>
                      <a:r>
                        <a:rPr lang="ja-JP" altLang="en-US" sz="800" dirty="0" smtClean="0">
                          <a:solidFill>
                            <a:srgbClr val="FF0000"/>
                          </a:solidFill>
                          <a:latin typeface="+mn-ea"/>
                          <a:ea typeface="+mn-ea"/>
                          <a:cs typeface="Meiryo UI" panose="020B0604030504040204" pitchFamily="50" charset="-128"/>
                        </a:rPr>
                        <a:t>ご利用の月は、割引適用されません</a:t>
                      </a:r>
                      <a:r>
                        <a:rPr lang="en-US" altLang="ja-JP" sz="800" dirty="0" smtClean="0">
                          <a:solidFill>
                            <a:srgbClr val="FF0000"/>
                          </a:solidFill>
                          <a:latin typeface="+mn-ea"/>
                          <a:ea typeface="+mn-ea"/>
                          <a:cs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b="0" dirty="0" smtClean="0">
                          <a:solidFill>
                            <a:schemeClr val="tx1"/>
                          </a:solidFill>
                          <a:latin typeface="+mn-ea"/>
                          <a:ea typeface="+mn-ea"/>
                        </a:rPr>
                        <a:t>下記対象料金プランは、新規受付終了</a:t>
                      </a:r>
                      <a:endParaRPr lang="en-US" altLang="ja-JP" sz="800" b="0" dirty="0" smtClean="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b="0" dirty="0" smtClean="0">
                          <a:solidFill>
                            <a:schemeClr val="tx1"/>
                          </a:solidFill>
                          <a:latin typeface="+mn-ea"/>
                          <a:ea typeface="+mn-ea"/>
                        </a:rPr>
                        <a:t>　・</a:t>
                      </a:r>
                      <a:r>
                        <a:rPr lang="en-US" altLang="ja-JP" sz="800" b="0" dirty="0" smtClean="0">
                          <a:solidFill>
                            <a:schemeClr val="tx1"/>
                          </a:solidFill>
                          <a:latin typeface="+mn-ea"/>
                          <a:ea typeface="+mn-ea"/>
                        </a:rPr>
                        <a:t>au</a:t>
                      </a:r>
                      <a:r>
                        <a:rPr lang="ja-JP" altLang="en-US" sz="800" b="0" dirty="0" smtClean="0">
                          <a:solidFill>
                            <a:schemeClr val="tx1"/>
                          </a:solidFill>
                          <a:latin typeface="+mn-ea"/>
                          <a:ea typeface="+mn-ea"/>
                        </a:rPr>
                        <a:t>ピタットプラン</a:t>
                      </a:r>
                      <a:r>
                        <a:rPr lang="en-US" altLang="ja-JP" sz="800" b="0" dirty="0" smtClean="0">
                          <a:solidFill>
                            <a:schemeClr val="tx1"/>
                          </a:solidFill>
                          <a:latin typeface="+mn-ea"/>
                          <a:ea typeface="+mn-ea"/>
                        </a:rPr>
                        <a:t>N(s)</a:t>
                      </a:r>
                    </a:p>
                  </a:txBody>
                  <a:tcPr marT="45705" marB="457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701227663"/>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2020/12/16</a:t>
                      </a:r>
                      <a:endPar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endParaRPr>
                    </a:p>
                  </a:txBody>
                  <a:tcPr marT="45705" marB="457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rPr>
                        <a:t>全体</a:t>
                      </a:r>
                      <a:endPar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endParaRPr>
                    </a:p>
                  </a:txBody>
                  <a:tcPr marT="45705" marB="457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b="0" dirty="0" smtClean="0">
                          <a:solidFill>
                            <a:schemeClr val="tx1"/>
                          </a:solidFill>
                          <a:latin typeface="+mn-ea"/>
                          <a:ea typeface="+mn-ea"/>
                        </a:rPr>
                        <a:t>■</a:t>
                      </a:r>
                      <a:r>
                        <a:rPr lang="en-US" altLang="ja-JP" sz="800" b="0" dirty="0" smtClean="0">
                          <a:solidFill>
                            <a:schemeClr val="tx1"/>
                          </a:solidFill>
                          <a:latin typeface="+mn-ea"/>
                          <a:ea typeface="+mn-ea"/>
                        </a:rPr>
                        <a:t>2020</a:t>
                      </a:r>
                      <a:r>
                        <a:rPr lang="ja-JP" altLang="en-US" sz="800" b="0" dirty="0" smtClean="0">
                          <a:solidFill>
                            <a:schemeClr val="tx1"/>
                          </a:solidFill>
                          <a:latin typeface="+mn-ea"/>
                          <a:ea typeface="+mn-ea"/>
                        </a:rPr>
                        <a:t>年</a:t>
                      </a:r>
                      <a:r>
                        <a:rPr lang="en-US" altLang="ja-JP" sz="800" b="0" dirty="0" smtClean="0">
                          <a:solidFill>
                            <a:schemeClr val="tx1"/>
                          </a:solidFill>
                          <a:latin typeface="+mn-ea"/>
                          <a:ea typeface="+mn-ea"/>
                        </a:rPr>
                        <a:t>12</a:t>
                      </a:r>
                      <a:r>
                        <a:rPr lang="ja-JP" altLang="en-US" sz="800" b="0" dirty="0" smtClean="0">
                          <a:solidFill>
                            <a:schemeClr val="tx1"/>
                          </a:solidFill>
                          <a:latin typeface="+mn-ea"/>
                          <a:ea typeface="+mn-ea"/>
                        </a:rPr>
                        <a:t>月</a:t>
                      </a:r>
                      <a:r>
                        <a:rPr lang="en-US" altLang="ja-JP" sz="800" b="0" dirty="0" smtClean="0">
                          <a:solidFill>
                            <a:schemeClr val="tx1"/>
                          </a:solidFill>
                          <a:latin typeface="+mn-ea"/>
                          <a:ea typeface="+mn-ea"/>
                        </a:rPr>
                        <a:t>11</a:t>
                      </a:r>
                      <a:r>
                        <a:rPr lang="ja-JP" altLang="en-US" sz="800" b="0" dirty="0" smtClean="0">
                          <a:solidFill>
                            <a:schemeClr val="tx1"/>
                          </a:solidFill>
                          <a:latin typeface="+mn-ea"/>
                          <a:ea typeface="+mn-ea"/>
                        </a:rPr>
                        <a:t>日受付開始の新料金プランを対象料金プランに追加</a:t>
                      </a:r>
                      <a:r>
                        <a:rPr lang="en-US" altLang="ja-JP" sz="800" b="0" dirty="0" smtClean="0">
                          <a:solidFill>
                            <a:schemeClr val="tx1"/>
                          </a:solidFill>
                          <a:latin typeface="+mn-ea"/>
                          <a:ea typeface="+mn-ea"/>
                        </a:rPr>
                        <a:t>(</a:t>
                      </a:r>
                      <a:r>
                        <a:rPr lang="ja-JP" altLang="en-US" sz="800" b="0" dirty="0" smtClean="0">
                          <a:solidFill>
                            <a:schemeClr val="tx1"/>
                          </a:solidFill>
                          <a:latin typeface="+mn-ea"/>
                          <a:ea typeface="+mn-ea"/>
                        </a:rPr>
                        <a:t>全体）</a:t>
                      </a:r>
                      <a:endParaRPr lang="en-US" altLang="ja-JP" sz="800" b="0" dirty="0" smtClean="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b="0" dirty="0" smtClean="0">
                          <a:solidFill>
                            <a:schemeClr val="tx1"/>
                          </a:solidFill>
                          <a:latin typeface="+mn-ea"/>
                          <a:ea typeface="+mn-ea"/>
                        </a:rPr>
                        <a:t>　・データ</a:t>
                      </a:r>
                      <a:r>
                        <a:rPr lang="en-US" altLang="ja-JP" sz="800" b="0" dirty="0" smtClean="0">
                          <a:solidFill>
                            <a:schemeClr val="tx1"/>
                          </a:solidFill>
                          <a:latin typeface="+mn-ea"/>
                          <a:ea typeface="+mn-ea"/>
                        </a:rPr>
                        <a:t>MAX</a:t>
                      </a:r>
                      <a:r>
                        <a:rPr lang="ja-JP" altLang="en-US" sz="800" b="0" dirty="0" smtClean="0">
                          <a:solidFill>
                            <a:schemeClr val="tx1"/>
                          </a:solidFill>
                          <a:latin typeface="+mn-ea"/>
                          <a:ea typeface="+mn-ea"/>
                        </a:rPr>
                        <a:t> </a:t>
                      </a:r>
                      <a:r>
                        <a:rPr lang="en-US" altLang="ja-JP" sz="800" b="0" dirty="0" smtClean="0">
                          <a:solidFill>
                            <a:schemeClr val="tx1"/>
                          </a:solidFill>
                          <a:latin typeface="+mn-ea"/>
                          <a:ea typeface="+mn-ea"/>
                        </a:rPr>
                        <a:t>5G</a:t>
                      </a:r>
                      <a:r>
                        <a:rPr lang="ja-JP" altLang="en-US" sz="800" b="0" dirty="0" smtClean="0">
                          <a:solidFill>
                            <a:schemeClr val="tx1"/>
                          </a:solidFill>
                          <a:latin typeface="+mn-ea"/>
                          <a:ea typeface="+mn-ea"/>
                        </a:rPr>
                        <a:t> </a:t>
                      </a:r>
                      <a:r>
                        <a:rPr lang="en-US" altLang="ja-JP" sz="800" b="0" dirty="0" smtClean="0">
                          <a:solidFill>
                            <a:schemeClr val="tx1"/>
                          </a:solidFill>
                          <a:latin typeface="+mn-ea"/>
                          <a:ea typeface="+mn-ea"/>
                        </a:rPr>
                        <a:t>ALL</a:t>
                      </a:r>
                      <a:r>
                        <a:rPr lang="ja-JP" altLang="en-US" sz="800" b="0" dirty="0" smtClean="0">
                          <a:solidFill>
                            <a:schemeClr val="tx1"/>
                          </a:solidFill>
                          <a:latin typeface="+mn-ea"/>
                          <a:ea typeface="+mn-ea"/>
                        </a:rPr>
                        <a:t> </a:t>
                      </a:r>
                      <a:r>
                        <a:rPr lang="en-US" altLang="ja-JP" sz="800" b="0" dirty="0" smtClean="0">
                          <a:solidFill>
                            <a:schemeClr val="tx1"/>
                          </a:solidFill>
                          <a:latin typeface="+mn-ea"/>
                          <a:ea typeface="+mn-ea"/>
                        </a:rPr>
                        <a:t>STAR</a:t>
                      </a:r>
                      <a:r>
                        <a:rPr lang="ja-JP" altLang="en-US" sz="800" b="0" dirty="0" smtClean="0">
                          <a:solidFill>
                            <a:schemeClr val="tx1"/>
                          </a:solidFill>
                          <a:latin typeface="+mn-ea"/>
                          <a:ea typeface="+mn-ea"/>
                        </a:rPr>
                        <a:t>パック</a:t>
                      </a:r>
                      <a:r>
                        <a:rPr lang="en-US" altLang="ja-JP" sz="800" b="0" dirty="0" smtClean="0">
                          <a:solidFill>
                            <a:schemeClr val="tx1"/>
                          </a:solidFill>
                          <a:latin typeface="+mn-ea"/>
                          <a:ea typeface="+mn-ea"/>
                        </a:rPr>
                        <a:t>(P)</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b="0" dirty="0" smtClean="0">
                          <a:solidFill>
                            <a:schemeClr val="tx1"/>
                          </a:solidFill>
                          <a:latin typeface="+mn-ea"/>
                          <a:ea typeface="+mn-ea"/>
                        </a:rPr>
                        <a:t>　・データ</a:t>
                      </a:r>
                      <a:r>
                        <a:rPr lang="en-US" altLang="ja-JP" sz="800" b="0" dirty="0" smtClean="0">
                          <a:solidFill>
                            <a:schemeClr val="tx1"/>
                          </a:solidFill>
                          <a:latin typeface="+mn-ea"/>
                          <a:ea typeface="+mn-ea"/>
                        </a:rPr>
                        <a:t>MAX</a:t>
                      </a:r>
                      <a:r>
                        <a:rPr lang="ja-JP" altLang="en-US" sz="800" b="0" dirty="0" smtClean="0">
                          <a:solidFill>
                            <a:schemeClr val="tx1"/>
                          </a:solidFill>
                          <a:latin typeface="+mn-ea"/>
                          <a:ea typeface="+mn-ea"/>
                        </a:rPr>
                        <a:t> </a:t>
                      </a:r>
                      <a:r>
                        <a:rPr lang="en-US" altLang="ja-JP" sz="800" b="0" dirty="0" smtClean="0">
                          <a:solidFill>
                            <a:schemeClr val="tx1"/>
                          </a:solidFill>
                          <a:latin typeface="+mn-ea"/>
                          <a:ea typeface="+mn-ea"/>
                        </a:rPr>
                        <a:t>5G</a:t>
                      </a:r>
                      <a:r>
                        <a:rPr lang="ja-JP" altLang="en-US" sz="800" b="0" dirty="0" smtClean="0">
                          <a:solidFill>
                            <a:schemeClr val="tx1"/>
                          </a:solidFill>
                          <a:latin typeface="+mn-ea"/>
                          <a:ea typeface="+mn-ea"/>
                        </a:rPr>
                        <a:t> </a:t>
                      </a:r>
                      <a:r>
                        <a:rPr lang="en-US" altLang="ja-JP" sz="800" b="0" dirty="0" smtClean="0">
                          <a:solidFill>
                            <a:schemeClr val="tx1"/>
                          </a:solidFill>
                          <a:latin typeface="+mn-ea"/>
                          <a:ea typeface="+mn-ea"/>
                        </a:rPr>
                        <a:t>Netflix</a:t>
                      </a:r>
                      <a:r>
                        <a:rPr lang="ja-JP" altLang="en-US" sz="800" b="0" dirty="0" smtClean="0">
                          <a:solidFill>
                            <a:schemeClr val="tx1"/>
                          </a:solidFill>
                          <a:latin typeface="+mn-ea"/>
                          <a:ea typeface="+mn-ea"/>
                        </a:rPr>
                        <a:t>パック</a:t>
                      </a:r>
                      <a:r>
                        <a:rPr lang="en-US" altLang="ja-JP" sz="800" b="0" dirty="0" smtClean="0">
                          <a:solidFill>
                            <a:schemeClr val="tx1"/>
                          </a:solidFill>
                          <a:latin typeface="+mn-ea"/>
                          <a:ea typeface="+mn-ea"/>
                        </a:rPr>
                        <a:t>(P)</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b="0" dirty="0" smtClean="0">
                          <a:solidFill>
                            <a:schemeClr val="tx1"/>
                          </a:solidFill>
                          <a:latin typeface="+mn-ea"/>
                          <a:ea typeface="+mn-ea"/>
                        </a:rPr>
                        <a:t>　・データ</a:t>
                      </a:r>
                      <a:r>
                        <a:rPr lang="en-US" altLang="ja-JP" sz="800" b="0" dirty="0" smtClean="0">
                          <a:solidFill>
                            <a:schemeClr val="tx1"/>
                          </a:solidFill>
                          <a:latin typeface="+mn-ea"/>
                          <a:ea typeface="+mn-ea"/>
                        </a:rPr>
                        <a:t>MAX</a:t>
                      </a:r>
                      <a:r>
                        <a:rPr lang="ja-JP" altLang="en-US" sz="800" b="0" dirty="0" smtClean="0">
                          <a:solidFill>
                            <a:schemeClr val="tx1"/>
                          </a:solidFill>
                          <a:latin typeface="+mn-ea"/>
                          <a:ea typeface="+mn-ea"/>
                        </a:rPr>
                        <a:t> </a:t>
                      </a:r>
                      <a:r>
                        <a:rPr lang="en-US" altLang="ja-JP" sz="800" b="0" dirty="0" smtClean="0">
                          <a:solidFill>
                            <a:schemeClr val="tx1"/>
                          </a:solidFill>
                          <a:latin typeface="+mn-ea"/>
                          <a:ea typeface="+mn-ea"/>
                        </a:rPr>
                        <a:t>5G</a:t>
                      </a:r>
                      <a:r>
                        <a:rPr lang="ja-JP" altLang="en-US" sz="800" b="0" dirty="0" smtClean="0">
                          <a:solidFill>
                            <a:schemeClr val="tx1"/>
                          </a:solidFill>
                          <a:latin typeface="+mn-ea"/>
                          <a:ea typeface="+mn-ea"/>
                        </a:rPr>
                        <a:t> </a:t>
                      </a:r>
                      <a:r>
                        <a:rPr lang="en-US" altLang="ja-JP" sz="800" b="0" dirty="0" smtClean="0">
                          <a:solidFill>
                            <a:schemeClr val="tx1"/>
                          </a:solidFill>
                          <a:latin typeface="+mn-ea"/>
                          <a:ea typeface="+mn-ea"/>
                        </a:rPr>
                        <a:t>with</a:t>
                      </a:r>
                      <a:r>
                        <a:rPr lang="ja-JP" altLang="en-US" sz="800" b="0" dirty="0" smtClean="0">
                          <a:solidFill>
                            <a:schemeClr val="tx1"/>
                          </a:solidFill>
                          <a:latin typeface="+mn-ea"/>
                          <a:ea typeface="+mn-ea"/>
                        </a:rPr>
                        <a:t> </a:t>
                      </a:r>
                      <a:r>
                        <a:rPr lang="en-US" altLang="ja-JP" sz="800" b="0" dirty="0" smtClean="0">
                          <a:solidFill>
                            <a:schemeClr val="tx1"/>
                          </a:solidFill>
                          <a:latin typeface="+mn-ea"/>
                          <a:ea typeface="+mn-ea"/>
                        </a:rPr>
                        <a:t>Amazon</a:t>
                      </a:r>
                      <a:r>
                        <a:rPr lang="ja-JP" altLang="en-US" sz="800" b="0" dirty="0" smtClean="0">
                          <a:solidFill>
                            <a:schemeClr val="tx1"/>
                          </a:solidFill>
                          <a:latin typeface="+mn-ea"/>
                          <a:ea typeface="+mn-ea"/>
                        </a:rPr>
                        <a:t>プライム</a:t>
                      </a:r>
                      <a:endParaRPr lang="en-US" altLang="ja-JP" sz="800" b="0" dirty="0" smtClean="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b="0" dirty="0" smtClean="0">
                          <a:solidFill>
                            <a:schemeClr val="tx1"/>
                          </a:solidFill>
                          <a:latin typeface="+mn-ea"/>
                          <a:ea typeface="+mn-ea"/>
                        </a:rPr>
                        <a:t>■下記注釈削除</a:t>
                      </a:r>
                      <a:r>
                        <a:rPr lang="en-US" altLang="ja-JP" sz="800" b="0" dirty="0" smtClean="0">
                          <a:solidFill>
                            <a:schemeClr val="tx1"/>
                          </a:solidFill>
                          <a:latin typeface="+mn-ea"/>
                          <a:ea typeface="+mn-ea"/>
                        </a:rPr>
                        <a:t>(</a:t>
                      </a:r>
                      <a:r>
                        <a:rPr lang="ja-JP" altLang="en-US" sz="800" b="0" dirty="0" smtClean="0">
                          <a:solidFill>
                            <a:schemeClr val="tx1"/>
                          </a:solidFill>
                          <a:latin typeface="+mn-ea"/>
                          <a:ea typeface="+mn-ea"/>
                        </a:rPr>
                        <a:t>最大版）</a:t>
                      </a:r>
                      <a:endParaRPr lang="en-US" altLang="ja-JP" sz="800" b="0" dirty="0" smtClean="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800" strike="noStrike" dirty="0" smtClean="0">
                          <a:solidFill>
                            <a:schemeClr val="tx1"/>
                          </a:solidFill>
                          <a:latin typeface="+mn-ea"/>
                          <a:ea typeface="+mn-ea"/>
                        </a:rPr>
                        <a:t> ※2017</a:t>
                      </a:r>
                      <a:r>
                        <a:rPr lang="ja-JP" altLang="en-US" sz="800" strike="noStrike" dirty="0" smtClean="0">
                          <a:solidFill>
                            <a:schemeClr val="tx1"/>
                          </a:solidFill>
                          <a:latin typeface="+mn-ea"/>
                          <a:ea typeface="+mn-ea"/>
                        </a:rPr>
                        <a:t>年</a:t>
                      </a:r>
                      <a:r>
                        <a:rPr lang="en-US" altLang="ja-JP" sz="800" strike="noStrike" dirty="0" smtClean="0">
                          <a:solidFill>
                            <a:schemeClr val="tx1"/>
                          </a:solidFill>
                          <a:latin typeface="+mn-ea"/>
                          <a:ea typeface="+mn-ea"/>
                        </a:rPr>
                        <a:t>6</a:t>
                      </a:r>
                      <a:r>
                        <a:rPr lang="ja-JP" altLang="en-US" sz="800" strike="noStrike" dirty="0" smtClean="0">
                          <a:solidFill>
                            <a:schemeClr val="tx1"/>
                          </a:solidFill>
                          <a:latin typeface="+mn-ea"/>
                          <a:ea typeface="+mn-ea"/>
                        </a:rPr>
                        <a:t>月</a:t>
                      </a:r>
                      <a:r>
                        <a:rPr lang="en-US" altLang="ja-JP" sz="800" strike="noStrike" dirty="0" smtClean="0">
                          <a:solidFill>
                            <a:schemeClr val="tx1"/>
                          </a:solidFill>
                          <a:latin typeface="+mn-ea"/>
                          <a:ea typeface="+mn-ea"/>
                        </a:rPr>
                        <a:t>1</a:t>
                      </a:r>
                      <a:r>
                        <a:rPr lang="ja-JP" altLang="en-US" sz="800" strike="noStrike" dirty="0" smtClean="0">
                          <a:solidFill>
                            <a:schemeClr val="tx1"/>
                          </a:solidFill>
                          <a:latin typeface="+mn-ea"/>
                          <a:ea typeface="+mn-ea"/>
                        </a:rPr>
                        <a:t>日から対象のご自宅のインターネットサービスエリア内でも、</a:t>
                      </a:r>
                      <a:r>
                        <a:rPr lang="en-US" altLang="ja-JP" sz="800" strike="noStrike" dirty="0" smtClean="0">
                          <a:solidFill>
                            <a:schemeClr val="tx1"/>
                          </a:solidFill>
                          <a:latin typeface="+mn-ea"/>
                          <a:ea typeface="+mn-ea"/>
                        </a:rPr>
                        <a:t>au</a:t>
                      </a:r>
                      <a:r>
                        <a:rPr lang="ja-JP" altLang="en-US" sz="800" strike="noStrike" dirty="0" smtClean="0">
                          <a:solidFill>
                            <a:schemeClr val="tx1"/>
                          </a:solidFill>
                          <a:latin typeface="+mn-ea"/>
                          <a:ea typeface="+mn-ea"/>
                        </a:rPr>
                        <a:t>スマートポートご契約で</a:t>
                      </a:r>
                      <a:r>
                        <a:rPr lang="en-US" altLang="ja-JP" sz="800" strike="noStrike" dirty="0" smtClean="0">
                          <a:solidFill>
                            <a:schemeClr val="tx1"/>
                          </a:solidFill>
                          <a:latin typeface="+mn-ea"/>
                          <a:ea typeface="+mn-ea"/>
                        </a:rPr>
                        <a:t>au</a:t>
                      </a:r>
                      <a:r>
                        <a:rPr lang="ja-JP" altLang="en-US" sz="800" strike="noStrike" dirty="0" smtClean="0">
                          <a:solidFill>
                            <a:schemeClr val="tx1"/>
                          </a:solidFill>
                          <a:latin typeface="+mn-ea"/>
                          <a:ea typeface="+mn-ea"/>
                        </a:rPr>
                        <a:t>スマートバリューの割引が適用可能となりました。</a:t>
                      </a:r>
                      <a:endParaRPr lang="en-US" altLang="ja-JP" sz="800" strike="noStrike" dirty="0" smtClean="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b="0" strike="noStrike" dirty="0" smtClean="0">
                          <a:solidFill>
                            <a:schemeClr val="tx1"/>
                          </a:solidFill>
                          <a:latin typeface="+mn-ea"/>
                          <a:ea typeface="+mn-ea"/>
                        </a:rPr>
                        <a:t>■総額表示に改訂</a:t>
                      </a:r>
                      <a:r>
                        <a:rPr lang="en-US" altLang="ja-JP" sz="800" b="0" strike="noStrike" dirty="0" smtClean="0">
                          <a:solidFill>
                            <a:schemeClr val="tx1"/>
                          </a:solidFill>
                          <a:latin typeface="+mn-ea"/>
                          <a:ea typeface="+mn-ea"/>
                        </a:rPr>
                        <a:t>(</a:t>
                      </a:r>
                      <a:r>
                        <a:rPr lang="ja-JP" altLang="en-US" sz="800" b="0" strike="noStrike" dirty="0" smtClean="0">
                          <a:solidFill>
                            <a:schemeClr val="tx1"/>
                          </a:solidFill>
                          <a:latin typeface="+mn-ea"/>
                          <a:ea typeface="+mn-ea"/>
                        </a:rPr>
                        <a:t>全体</a:t>
                      </a:r>
                      <a:r>
                        <a:rPr lang="en-US" altLang="ja-JP" sz="800" b="0" strike="noStrike" dirty="0" smtClean="0">
                          <a:solidFill>
                            <a:schemeClr val="tx1"/>
                          </a:solidFill>
                          <a:latin typeface="+mn-ea"/>
                          <a:ea typeface="+mn-ea"/>
                        </a:rPr>
                        <a:t>)</a:t>
                      </a:r>
                    </a:p>
                  </a:txBody>
                  <a:tcPr marT="45705" marB="457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101841317"/>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2021/2/12</a:t>
                      </a:r>
                      <a:endParaRPr kumimoji="1" lang="ja-JP" altLang="en-US" sz="800" b="0" i="0" u="none" strike="noStrike" cap="none" normalizeH="0" baseline="0" dirty="0" smtClean="0">
                        <a:ln>
                          <a:noFill/>
                        </a:ln>
                        <a:solidFill>
                          <a:schemeClr val="tx1"/>
                        </a:solidFill>
                        <a:effectLst/>
                        <a:latin typeface="+mn-ea"/>
                        <a:ea typeface="+mn-ea"/>
                        <a:cs typeface="Meiryo UI" panose="020B0604030504040204" pitchFamily="50" charset="-128"/>
                      </a:endParaRPr>
                    </a:p>
                  </a:txBody>
                  <a:tcPr marT="45705" marB="457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smtClean="0">
                          <a:ln>
                            <a:noFill/>
                          </a:ln>
                          <a:solidFill>
                            <a:schemeClr val="tx1"/>
                          </a:solidFill>
                          <a:effectLst/>
                          <a:latin typeface="+mn-ea"/>
                          <a:ea typeface="+mn-ea"/>
                          <a:cs typeface="Meiryo UI" panose="020B0604030504040204" pitchFamily="50" charset="-128"/>
                        </a:rPr>
                        <a:t>6,8,10</a:t>
                      </a:r>
                    </a:p>
                  </a:txBody>
                  <a:tcPr marT="45705" marB="457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r>
                        <a:rPr lang="ja-JP" altLang="en-US" sz="800" dirty="0" smtClean="0">
                          <a:solidFill>
                            <a:schemeClr val="tx1"/>
                          </a:solidFill>
                          <a:latin typeface="+mn-ea"/>
                        </a:rPr>
                        <a:t>■以下注釈を追記</a:t>
                      </a:r>
                      <a:endParaRPr lang="en-US" altLang="ja-JP" sz="800" dirty="0" smtClean="0">
                        <a:solidFill>
                          <a:schemeClr val="tx1"/>
                        </a:solidFill>
                        <a:latin typeface="+mn-ea"/>
                      </a:endParaRPr>
                    </a:p>
                    <a:p>
                      <a:pPr marL="0" marR="0" lvl="0" indent="0" algn="l" defTabSz="914377" rtl="0" eaLnBrk="1" fontAlgn="auto" latinLnBrk="0" hangingPunct="1">
                        <a:lnSpc>
                          <a:spcPct val="100000"/>
                        </a:lnSpc>
                        <a:spcBef>
                          <a:spcPts val="0"/>
                        </a:spcBef>
                        <a:spcAft>
                          <a:spcPts val="0"/>
                        </a:spcAft>
                        <a:buClrTx/>
                        <a:buSzTx/>
                        <a:buFontTx/>
                        <a:buNone/>
                        <a:tabLst/>
                        <a:defRPr/>
                      </a:pPr>
                      <a:r>
                        <a:rPr lang="en-US" altLang="ja-JP" sz="800" b="1" dirty="0" smtClean="0">
                          <a:latin typeface="+mn-ea"/>
                        </a:rPr>
                        <a:t>【</a:t>
                      </a:r>
                      <a:r>
                        <a:rPr lang="ja-JP" altLang="en-US" sz="800" b="1" dirty="0" smtClean="0">
                          <a:latin typeface="+mn-ea"/>
                        </a:rPr>
                        <a:t>各提携事業者様制作物の場合以下注釈を入れてください。</a:t>
                      </a:r>
                      <a:r>
                        <a:rPr lang="en-US" altLang="ja-JP" sz="800" b="1" dirty="0" smtClean="0">
                          <a:latin typeface="+mn-ea"/>
                        </a:rPr>
                        <a:t>】</a:t>
                      </a:r>
                      <a:r>
                        <a:rPr lang="en-US" altLang="ja-JP" sz="800" b="1" dirty="0" smtClean="0">
                          <a:solidFill>
                            <a:schemeClr val="tx1"/>
                          </a:solidFill>
                          <a:latin typeface="+mn-ea"/>
                          <a:cs typeface="Times New Roman" panose="02020603050405020304" pitchFamily="18" charset="0"/>
                        </a:rPr>
                        <a:t>※6</a:t>
                      </a:r>
                      <a:r>
                        <a:rPr lang="ja-JP" altLang="en-US" sz="800" b="1" dirty="0" err="1" smtClean="0">
                          <a:solidFill>
                            <a:schemeClr val="tx1"/>
                          </a:solidFill>
                          <a:latin typeface="+mn-ea"/>
                          <a:cs typeface="Times New Roman" panose="02020603050405020304" pitchFamily="18" charset="0"/>
                        </a:rPr>
                        <a:t>、</a:t>
                      </a:r>
                      <a:r>
                        <a:rPr lang="ja-JP" altLang="en-US" sz="800" b="1" dirty="0" smtClean="0">
                          <a:solidFill>
                            <a:schemeClr val="tx1"/>
                          </a:solidFill>
                          <a:latin typeface="+mn-ea"/>
                          <a:cs typeface="Times New Roman" panose="02020603050405020304" pitchFamily="18" charset="0"/>
                        </a:rPr>
                        <a:t>９、</a:t>
                      </a:r>
                      <a:r>
                        <a:rPr lang="en-US" altLang="ja-JP" sz="800" b="1" dirty="0" smtClean="0">
                          <a:solidFill>
                            <a:schemeClr val="tx1"/>
                          </a:solidFill>
                          <a:latin typeface="+mn-ea"/>
                          <a:cs typeface="Times New Roman" panose="02020603050405020304" pitchFamily="18" charset="0"/>
                        </a:rPr>
                        <a:t>10</a:t>
                      </a:r>
                      <a:r>
                        <a:rPr lang="ja-JP" altLang="en-US" sz="800" b="1" dirty="0" smtClean="0">
                          <a:solidFill>
                            <a:schemeClr val="tx1"/>
                          </a:solidFill>
                          <a:latin typeface="+mn-ea"/>
                          <a:cs typeface="Times New Roman" panose="02020603050405020304" pitchFamily="18" charset="0"/>
                        </a:rPr>
                        <a:t>スライド目</a:t>
                      </a:r>
                      <a:endParaRPr lang="en-US" altLang="ja-JP" sz="800" b="1" dirty="0" smtClean="0">
                        <a:solidFill>
                          <a:schemeClr val="tx1"/>
                        </a:solidFill>
                        <a:latin typeface="+mn-ea"/>
                        <a:cs typeface="Meiryo UI" panose="020B0604030504040204" pitchFamily="50" charset="-128"/>
                      </a:endParaRPr>
                    </a:p>
                    <a:p>
                      <a:r>
                        <a:rPr lang="en-US" altLang="ja-JP" sz="800" dirty="0" smtClean="0">
                          <a:solidFill>
                            <a:srgbClr val="FF0000"/>
                          </a:solidFill>
                          <a:latin typeface="+mn-ea"/>
                        </a:rPr>
                        <a:t>※</a:t>
                      </a:r>
                      <a:r>
                        <a:rPr lang="ja-JP" altLang="en-US" sz="800" dirty="0" smtClean="0">
                          <a:solidFill>
                            <a:srgbClr val="FF0000"/>
                          </a:solidFill>
                          <a:latin typeface="+mn-ea"/>
                        </a:rPr>
                        <a:t>別途利用料・オプション料がかかります。インターネットサービス解約時に、ご契約期間に応じて契約解除料が発生する場合があります。</a:t>
                      </a:r>
                      <a:r>
                        <a:rPr lang="en-US" altLang="ja-JP" sz="800" dirty="0" smtClean="0">
                          <a:solidFill>
                            <a:srgbClr val="FF0000"/>
                          </a:solidFill>
                          <a:latin typeface="+mn-ea"/>
                        </a:rPr>
                        <a:t>(</a:t>
                      </a:r>
                      <a:r>
                        <a:rPr lang="ja-JP" altLang="en-US" sz="800" dirty="0" smtClean="0">
                          <a:solidFill>
                            <a:srgbClr val="FF0000"/>
                          </a:solidFill>
                          <a:latin typeface="+mn-ea"/>
                        </a:rPr>
                        <a:t>例：</a:t>
                      </a:r>
                      <a:r>
                        <a:rPr lang="en-US" altLang="ja-JP" sz="800" dirty="0" smtClean="0">
                          <a:solidFill>
                            <a:srgbClr val="FF0000"/>
                          </a:solidFill>
                          <a:latin typeface="+mn-ea"/>
                        </a:rPr>
                        <a:t>(A</a:t>
                      </a:r>
                      <a:r>
                        <a:rPr lang="ja-JP" altLang="en-US" sz="800" dirty="0" smtClean="0">
                          <a:solidFill>
                            <a:srgbClr val="FF0000"/>
                          </a:solidFill>
                          <a:latin typeface="+mn-ea"/>
                        </a:rPr>
                        <a:t>）・</a:t>
                      </a:r>
                      <a:r>
                        <a:rPr lang="en-US" altLang="ja-JP" sz="800" dirty="0" smtClean="0">
                          <a:solidFill>
                            <a:srgbClr val="FF0000"/>
                          </a:solidFill>
                          <a:latin typeface="+mn-ea"/>
                        </a:rPr>
                        <a:t>(B</a:t>
                      </a:r>
                      <a:r>
                        <a:rPr lang="ja-JP" altLang="en-US" sz="800" dirty="0" smtClean="0">
                          <a:solidFill>
                            <a:srgbClr val="FF0000"/>
                          </a:solidFill>
                          <a:latin typeface="+mn-ea"/>
                        </a:rPr>
                        <a:t>）の場合、契約期間</a:t>
                      </a:r>
                      <a:r>
                        <a:rPr lang="en-US" altLang="ja-JP" sz="800" dirty="0" smtClean="0">
                          <a:solidFill>
                            <a:srgbClr val="FF0000"/>
                          </a:solidFill>
                          <a:latin typeface="+mn-ea"/>
                        </a:rPr>
                        <a:t>(C</a:t>
                      </a:r>
                      <a:r>
                        <a:rPr lang="ja-JP" altLang="en-US" sz="800" dirty="0" smtClean="0">
                          <a:solidFill>
                            <a:srgbClr val="FF0000"/>
                          </a:solidFill>
                          <a:latin typeface="+mn-ea"/>
                        </a:rPr>
                        <a:t>）年、契約解除料 税込</a:t>
                      </a:r>
                      <a:r>
                        <a:rPr lang="en-US" altLang="ja-JP" sz="800" dirty="0" smtClean="0">
                          <a:solidFill>
                            <a:srgbClr val="FF0000"/>
                          </a:solidFill>
                          <a:latin typeface="+mn-ea"/>
                        </a:rPr>
                        <a:t>(D</a:t>
                      </a:r>
                      <a:r>
                        <a:rPr lang="ja-JP" altLang="en-US" sz="800" dirty="0" smtClean="0">
                          <a:solidFill>
                            <a:srgbClr val="FF0000"/>
                          </a:solidFill>
                          <a:latin typeface="+mn-ea"/>
                        </a:rPr>
                        <a:t>）円）</a:t>
                      </a:r>
                      <a:endParaRPr lang="en-US" altLang="ja-JP" sz="800" dirty="0" smtClean="0">
                        <a:solidFill>
                          <a:srgbClr val="FF0000"/>
                        </a:solidFill>
                        <a:latin typeface="+mn-ea"/>
                      </a:endParaRPr>
                    </a:p>
                    <a:p>
                      <a:r>
                        <a:rPr lang="ja-JP" altLang="en-US" sz="800" dirty="0" smtClean="0">
                          <a:solidFill>
                            <a:schemeClr val="tx1"/>
                          </a:solidFill>
                          <a:latin typeface="+mn-ea"/>
                          <a:ea typeface="+mn-ea"/>
                        </a:rPr>
                        <a:t>＜補足＞</a:t>
                      </a:r>
                      <a:endParaRPr lang="en-US" altLang="ja-JP" sz="800" dirty="0" smtClean="0">
                        <a:solidFill>
                          <a:schemeClr val="tx1"/>
                        </a:solidFill>
                        <a:latin typeface="+mn-ea"/>
                        <a:ea typeface="+mn-ea"/>
                      </a:endParaRPr>
                    </a:p>
                    <a:p>
                      <a:pPr marL="0" marR="0" lvl="0" indent="0" algn="l" defTabSz="914377" rtl="0" eaLnBrk="1" fontAlgn="auto" latinLnBrk="0" hangingPunct="1">
                        <a:lnSpc>
                          <a:spcPct val="100000"/>
                        </a:lnSpc>
                        <a:spcBef>
                          <a:spcPts val="0"/>
                        </a:spcBef>
                        <a:spcAft>
                          <a:spcPts val="0"/>
                        </a:spcAft>
                        <a:buClrTx/>
                        <a:buSzTx/>
                        <a:buFontTx/>
                        <a:buNone/>
                        <a:tabLst/>
                        <a:defRPr/>
                      </a:pPr>
                      <a:r>
                        <a:rPr lang="ja-JP" altLang="en-US" sz="800" dirty="0" smtClean="0">
                          <a:solidFill>
                            <a:schemeClr val="tx1"/>
                          </a:solidFill>
                          <a:latin typeface="+mn-ea"/>
                        </a:rPr>
                        <a:t>各提携事業者様でメインで提供しているインターネットサービスを一例として以下</a:t>
                      </a:r>
                      <a:r>
                        <a:rPr lang="en-US" altLang="ja-JP" sz="800" dirty="0" smtClean="0">
                          <a:solidFill>
                            <a:schemeClr val="tx1"/>
                          </a:solidFill>
                          <a:latin typeface="+mn-ea"/>
                        </a:rPr>
                        <a:t>(A</a:t>
                      </a:r>
                      <a:r>
                        <a:rPr lang="ja-JP" altLang="en-US" sz="800" dirty="0" smtClean="0">
                          <a:solidFill>
                            <a:schemeClr val="tx1"/>
                          </a:solidFill>
                          <a:latin typeface="+mn-ea"/>
                        </a:rPr>
                        <a:t>）～</a:t>
                      </a:r>
                      <a:r>
                        <a:rPr lang="en-US" altLang="ja-JP" sz="800" dirty="0" smtClean="0">
                          <a:solidFill>
                            <a:schemeClr val="tx1"/>
                          </a:solidFill>
                          <a:latin typeface="+mn-ea"/>
                        </a:rPr>
                        <a:t>(D</a:t>
                      </a:r>
                      <a:r>
                        <a:rPr lang="ja-JP" altLang="en-US" sz="800" dirty="0" smtClean="0">
                          <a:solidFill>
                            <a:schemeClr val="tx1"/>
                          </a:solidFill>
                          <a:latin typeface="+mn-ea"/>
                        </a:rPr>
                        <a:t>）の内容を入れてください。</a:t>
                      </a:r>
                      <a:endParaRPr lang="en-US" altLang="ja-JP" sz="800" dirty="0" smtClean="0">
                        <a:solidFill>
                          <a:schemeClr val="tx1"/>
                        </a:solidFill>
                        <a:latin typeface="+mn-ea"/>
                      </a:endParaRPr>
                    </a:p>
                    <a:p>
                      <a:r>
                        <a:rPr lang="en-US" altLang="ja-JP" sz="800" dirty="0" smtClean="0">
                          <a:solidFill>
                            <a:schemeClr val="tx1"/>
                          </a:solidFill>
                          <a:latin typeface="+mn-ea"/>
                          <a:ea typeface="+mn-ea"/>
                        </a:rPr>
                        <a:t>※</a:t>
                      </a:r>
                      <a:r>
                        <a:rPr lang="ja-JP" altLang="en-US" sz="800" dirty="0" smtClean="0">
                          <a:solidFill>
                            <a:schemeClr val="tx1"/>
                          </a:solidFill>
                          <a:latin typeface="+mn-ea"/>
                          <a:ea typeface="+mn-ea"/>
                        </a:rPr>
                        <a:t>代表のプラン</a:t>
                      </a:r>
                      <a:r>
                        <a:rPr lang="en-US" altLang="ja-JP" sz="800" dirty="0" smtClean="0">
                          <a:solidFill>
                            <a:schemeClr val="tx1"/>
                          </a:solidFill>
                          <a:latin typeface="+mn-ea"/>
                          <a:ea typeface="+mn-ea"/>
                        </a:rPr>
                        <a:t>(</a:t>
                      </a:r>
                      <a:r>
                        <a:rPr lang="ja-JP" altLang="en-US" sz="800" dirty="0" smtClean="0">
                          <a:solidFill>
                            <a:schemeClr val="tx1"/>
                          </a:solidFill>
                          <a:latin typeface="+mn-ea"/>
                          <a:ea typeface="+mn-ea"/>
                        </a:rPr>
                        <a:t>加入者の多いプラン）について記載ください</a:t>
                      </a:r>
                      <a:endParaRPr lang="en-US" altLang="ja-JP" sz="800" dirty="0" smtClean="0">
                        <a:solidFill>
                          <a:schemeClr val="tx1"/>
                        </a:solidFill>
                        <a:latin typeface="+mn-ea"/>
                        <a:ea typeface="+mn-ea"/>
                      </a:endParaRPr>
                    </a:p>
                    <a:p>
                      <a:r>
                        <a:rPr lang="en-US" altLang="ja-JP" sz="800" dirty="0" smtClean="0">
                          <a:solidFill>
                            <a:schemeClr val="tx1"/>
                          </a:solidFill>
                          <a:latin typeface="+mn-ea"/>
                          <a:ea typeface="+mn-ea"/>
                        </a:rPr>
                        <a:t>(A</a:t>
                      </a:r>
                      <a:r>
                        <a:rPr lang="ja-JP" altLang="en-US" sz="800" dirty="0" smtClean="0">
                          <a:solidFill>
                            <a:schemeClr val="tx1"/>
                          </a:solidFill>
                          <a:latin typeface="+mn-ea"/>
                          <a:ea typeface="+mn-ea"/>
                        </a:rPr>
                        <a:t>）プラン名</a:t>
                      </a:r>
                      <a:r>
                        <a:rPr kumimoji="1" lang="en-US" altLang="ja-JP" sz="800" dirty="0" smtClean="0">
                          <a:solidFill>
                            <a:schemeClr val="tx1"/>
                          </a:solidFill>
                          <a:latin typeface="+mn-ea"/>
                          <a:ea typeface="+mn-ea"/>
                        </a:rPr>
                        <a:t>(B</a:t>
                      </a:r>
                      <a:r>
                        <a:rPr kumimoji="1" lang="ja-JP" altLang="en-US" sz="800" dirty="0" smtClean="0">
                          <a:solidFill>
                            <a:schemeClr val="tx1"/>
                          </a:solidFill>
                          <a:latin typeface="+mn-ea"/>
                          <a:ea typeface="+mn-ea"/>
                        </a:rPr>
                        <a:t>）サービス名</a:t>
                      </a:r>
                      <a:r>
                        <a:rPr lang="en-US" altLang="ja-JP" sz="800" dirty="0" smtClean="0">
                          <a:solidFill>
                            <a:schemeClr val="tx1"/>
                          </a:solidFill>
                          <a:latin typeface="+mn-ea"/>
                          <a:ea typeface="+mn-ea"/>
                        </a:rPr>
                        <a:t>(C</a:t>
                      </a:r>
                      <a:r>
                        <a:rPr lang="ja-JP" altLang="en-US" sz="800" dirty="0" smtClean="0">
                          <a:solidFill>
                            <a:schemeClr val="tx1"/>
                          </a:solidFill>
                          <a:latin typeface="+mn-ea"/>
                          <a:ea typeface="+mn-ea"/>
                        </a:rPr>
                        <a:t>）契約期間</a:t>
                      </a:r>
                      <a:r>
                        <a:rPr kumimoji="1" lang="en-US" altLang="ja-JP" sz="800" dirty="0" smtClean="0">
                          <a:solidFill>
                            <a:schemeClr val="tx1"/>
                          </a:solidFill>
                          <a:latin typeface="+mn-ea"/>
                          <a:ea typeface="+mn-ea"/>
                        </a:rPr>
                        <a:t>(D</a:t>
                      </a:r>
                      <a:r>
                        <a:rPr kumimoji="1" lang="ja-JP" altLang="en-US" sz="800" dirty="0" smtClean="0">
                          <a:solidFill>
                            <a:schemeClr val="tx1"/>
                          </a:solidFill>
                          <a:latin typeface="+mn-ea"/>
                          <a:ea typeface="+mn-ea"/>
                        </a:rPr>
                        <a:t>）契約解除料</a:t>
                      </a:r>
                    </a:p>
                    <a:p>
                      <a:r>
                        <a:rPr lang="en-US" altLang="ja-JP" sz="800" b="1" dirty="0" smtClean="0">
                          <a:solidFill>
                            <a:schemeClr val="tx1"/>
                          </a:solidFill>
                          <a:latin typeface="+mn-ea"/>
                          <a:cs typeface="Times New Roman" panose="02020603050405020304" pitchFamily="18" charset="0"/>
                        </a:rPr>
                        <a:t>【KDDI</a:t>
                      </a:r>
                      <a:r>
                        <a:rPr lang="ja-JP" altLang="ja-JP" sz="800" b="1" dirty="0" smtClean="0">
                          <a:solidFill>
                            <a:schemeClr val="tx1"/>
                          </a:solidFill>
                          <a:latin typeface="+mn-ea"/>
                          <a:cs typeface="Times New Roman" panose="02020603050405020304" pitchFamily="18" charset="0"/>
                        </a:rPr>
                        <a:t>制作・</a:t>
                      </a:r>
                      <a:r>
                        <a:rPr lang="en-US" altLang="ja-JP" sz="800" b="1" dirty="0" smtClean="0">
                          <a:solidFill>
                            <a:schemeClr val="tx1"/>
                          </a:solidFill>
                          <a:latin typeface="+mn-ea"/>
                          <a:cs typeface="Times New Roman" panose="02020603050405020304" pitchFamily="18" charset="0"/>
                        </a:rPr>
                        <a:t>CATV</a:t>
                      </a:r>
                      <a:r>
                        <a:rPr lang="ja-JP" altLang="en-US" sz="800" b="1" dirty="0" smtClean="0">
                          <a:solidFill>
                            <a:schemeClr val="tx1"/>
                          </a:solidFill>
                          <a:latin typeface="+mn-ea"/>
                          <a:cs typeface="Times New Roman" panose="02020603050405020304" pitchFamily="18" charset="0"/>
                        </a:rPr>
                        <a:t>様</a:t>
                      </a:r>
                      <a:r>
                        <a:rPr lang="ja-JP" altLang="ja-JP" sz="800" b="1" dirty="0" smtClean="0">
                          <a:solidFill>
                            <a:schemeClr val="tx1"/>
                          </a:solidFill>
                          <a:latin typeface="+mn-ea"/>
                          <a:cs typeface="Times New Roman" panose="02020603050405020304" pitchFamily="18" charset="0"/>
                        </a:rPr>
                        <a:t>使用ツール</a:t>
                      </a:r>
                      <a:r>
                        <a:rPr lang="en-US" altLang="ja-JP" sz="800" b="1" dirty="0" smtClean="0">
                          <a:solidFill>
                            <a:schemeClr val="tx1"/>
                          </a:solidFill>
                          <a:latin typeface="+mn-ea"/>
                          <a:cs typeface="Times New Roman" panose="02020603050405020304" pitchFamily="18" charset="0"/>
                        </a:rPr>
                        <a:t>(au</a:t>
                      </a:r>
                      <a:r>
                        <a:rPr lang="ja-JP" altLang="ja-JP" sz="800" b="1" dirty="0" smtClean="0">
                          <a:solidFill>
                            <a:schemeClr val="tx1"/>
                          </a:solidFill>
                          <a:latin typeface="+mn-ea"/>
                          <a:cs typeface="Times New Roman" panose="02020603050405020304" pitchFamily="18" charset="0"/>
                        </a:rPr>
                        <a:t>勧奨チラシ</a:t>
                      </a:r>
                      <a:r>
                        <a:rPr lang="en-US" altLang="ja-JP" sz="800" b="1" dirty="0" smtClean="0">
                          <a:solidFill>
                            <a:schemeClr val="tx1"/>
                          </a:solidFill>
                          <a:latin typeface="+mn-ea"/>
                          <a:cs typeface="Times New Roman" panose="02020603050405020304" pitchFamily="18" charset="0"/>
                        </a:rPr>
                        <a:t>)</a:t>
                      </a:r>
                      <a:r>
                        <a:rPr lang="ja-JP" altLang="en-US" sz="800" b="1" dirty="0" smtClean="0">
                          <a:solidFill>
                            <a:schemeClr val="tx1"/>
                          </a:solidFill>
                          <a:latin typeface="+mn-ea"/>
                          <a:cs typeface="Times New Roman" panose="02020603050405020304" pitchFamily="18" charset="0"/>
                        </a:rPr>
                        <a:t>の場合、以下注釈に変更してください</a:t>
                      </a:r>
                      <a:r>
                        <a:rPr lang="en-US" altLang="ja-JP" sz="800" b="1" dirty="0" smtClean="0">
                          <a:solidFill>
                            <a:schemeClr val="tx1"/>
                          </a:solidFill>
                          <a:latin typeface="+mn-ea"/>
                          <a:cs typeface="Times New Roman" panose="02020603050405020304" pitchFamily="18" charset="0"/>
                        </a:rPr>
                        <a:t>】</a:t>
                      </a:r>
                      <a:r>
                        <a:rPr lang="ja-JP" altLang="en-US" sz="800" b="1" dirty="0" smtClean="0">
                          <a:solidFill>
                            <a:schemeClr val="tx1"/>
                          </a:solidFill>
                          <a:latin typeface="+mn-ea"/>
                          <a:cs typeface="Times New Roman" panose="02020603050405020304" pitchFamily="18" charset="0"/>
                        </a:rPr>
                        <a:t>　</a:t>
                      </a:r>
                      <a:r>
                        <a:rPr lang="en-US" altLang="ja-JP" sz="800" b="1" dirty="0" smtClean="0">
                          <a:solidFill>
                            <a:schemeClr val="tx1"/>
                          </a:solidFill>
                          <a:latin typeface="+mn-ea"/>
                          <a:cs typeface="Times New Roman" panose="02020603050405020304" pitchFamily="18" charset="0"/>
                        </a:rPr>
                        <a:t>※</a:t>
                      </a:r>
                      <a:r>
                        <a:rPr lang="ja-JP" altLang="en-US" sz="800" b="1" dirty="0" smtClean="0">
                          <a:solidFill>
                            <a:schemeClr val="tx1"/>
                          </a:solidFill>
                          <a:latin typeface="+mn-ea"/>
                          <a:cs typeface="Times New Roman" panose="02020603050405020304" pitchFamily="18" charset="0"/>
                        </a:rPr>
                        <a:t>９、</a:t>
                      </a:r>
                      <a:r>
                        <a:rPr lang="en-US" altLang="ja-JP" sz="800" b="1" dirty="0" smtClean="0">
                          <a:solidFill>
                            <a:schemeClr val="tx1"/>
                          </a:solidFill>
                          <a:latin typeface="+mn-ea"/>
                          <a:cs typeface="Times New Roman" panose="02020603050405020304" pitchFamily="18" charset="0"/>
                        </a:rPr>
                        <a:t>10</a:t>
                      </a:r>
                      <a:r>
                        <a:rPr lang="ja-JP" altLang="en-US" sz="800" b="1" dirty="0" smtClean="0">
                          <a:solidFill>
                            <a:schemeClr val="tx1"/>
                          </a:solidFill>
                          <a:latin typeface="+mn-ea"/>
                          <a:cs typeface="Times New Roman" panose="02020603050405020304" pitchFamily="18" charset="0"/>
                        </a:rPr>
                        <a:t>スライド目</a:t>
                      </a:r>
                      <a:endParaRPr lang="en-US" altLang="ja-JP" sz="800" b="1" dirty="0" smtClean="0">
                        <a:solidFill>
                          <a:schemeClr val="tx1"/>
                        </a:solidFill>
                        <a:latin typeface="+mn-ea"/>
                        <a:cs typeface="Meiryo UI" panose="020B0604030504040204" pitchFamily="50" charset="-128"/>
                      </a:endParaRPr>
                    </a:p>
                    <a:p>
                      <a:r>
                        <a:rPr lang="en-US" altLang="ja-JP" sz="800" dirty="0" smtClean="0">
                          <a:solidFill>
                            <a:srgbClr val="FF0000"/>
                          </a:solidFill>
                          <a:latin typeface="+mn-ea"/>
                          <a:cs typeface="Meiryo UI" panose="020B0604030504040204" pitchFamily="50" charset="-128"/>
                        </a:rPr>
                        <a:t>※</a:t>
                      </a:r>
                      <a:r>
                        <a:rPr lang="ja-JP" altLang="en-US" sz="800" dirty="0" smtClean="0">
                          <a:solidFill>
                            <a:srgbClr val="FF0000"/>
                          </a:solidFill>
                          <a:latin typeface="+mn-ea"/>
                          <a:cs typeface="Meiryo UI" panose="020B0604030504040204" pitchFamily="50" charset="-128"/>
                        </a:rPr>
                        <a:t>別途利用料・オプション料がかかります。インターネットサービス解約時に、ご契約期間に応じて契約解除料が発生する場合があります。</a:t>
                      </a:r>
                      <a:r>
                        <a:rPr lang="en-US" altLang="ja-JP" sz="800" dirty="0" smtClean="0">
                          <a:solidFill>
                            <a:srgbClr val="FF0000"/>
                          </a:solidFill>
                          <a:latin typeface="+mn-ea"/>
                          <a:cs typeface="Meiryo UI" panose="020B0604030504040204" pitchFamily="50" charset="-128"/>
                        </a:rPr>
                        <a:t>(</a:t>
                      </a:r>
                      <a:r>
                        <a:rPr lang="ja-JP" altLang="en-US" sz="800" dirty="0" smtClean="0">
                          <a:solidFill>
                            <a:srgbClr val="FF0000"/>
                          </a:solidFill>
                          <a:latin typeface="+mn-ea"/>
                          <a:cs typeface="Meiryo UI" panose="020B0604030504040204" pitchFamily="50" charset="-128"/>
                        </a:rPr>
                        <a:t>例：</a:t>
                      </a:r>
                      <a:r>
                        <a:rPr lang="en-US" altLang="ja-JP" sz="800" dirty="0" smtClean="0">
                          <a:solidFill>
                            <a:srgbClr val="FF0000"/>
                          </a:solidFill>
                          <a:latin typeface="+mn-ea"/>
                          <a:cs typeface="Meiryo UI" panose="020B0604030504040204" pitchFamily="50" charset="-128"/>
                        </a:rPr>
                        <a:t>au</a:t>
                      </a:r>
                      <a:r>
                        <a:rPr lang="ja-JP" altLang="en-US" sz="800" dirty="0" smtClean="0">
                          <a:solidFill>
                            <a:srgbClr val="FF0000"/>
                          </a:solidFill>
                          <a:latin typeface="+mn-ea"/>
                          <a:cs typeface="Meiryo UI" panose="020B0604030504040204" pitchFamily="50" charset="-128"/>
                        </a:rPr>
                        <a:t>ひかりホーム・ずっとギガ得プランの場合 契約期間</a:t>
                      </a:r>
                      <a:r>
                        <a:rPr lang="en-US" altLang="ja-JP" sz="800" dirty="0" smtClean="0">
                          <a:solidFill>
                            <a:srgbClr val="FF0000"/>
                          </a:solidFill>
                          <a:latin typeface="+mn-ea"/>
                          <a:cs typeface="Meiryo UI" panose="020B0604030504040204" pitchFamily="50" charset="-128"/>
                        </a:rPr>
                        <a:t>3</a:t>
                      </a:r>
                      <a:r>
                        <a:rPr lang="ja-JP" altLang="en-US" sz="800" dirty="0" smtClean="0">
                          <a:solidFill>
                            <a:srgbClr val="FF0000"/>
                          </a:solidFill>
                          <a:latin typeface="+mn-ea"/>
                          <a:cs typeface="Meiryo UI" panose="020B0604030504040204" pitchFamily="50" charset="-128"/>
                        </a:rPr>
                        <a:t>年、契約解除料 税込</a:t>
                      </a:r>
                      <a:r>
                        <a:rPr lang="en-US" altLang="ja-JP" sz="800" dirty="0" smtClean="0">
                          <a:solidFill>
                            <a:srgbClr val="FF0000"/>
                          </a:solidFill>
                          <a:latin typeface="+mn-ea"/>
                          <a:cs typeface="Meiryo UI" panose="020B0604030504040204" pitchFamily="50" charset="-128"/>
                        </a:rPr>
                        <a:t>16,500</a:t>
                      </a:r>
                      <a:r>
                        <a:rPr lang="ja-JP" altLang="en-US" sz="800" dirty="0" smtClean="0">
                          <a:solidFill>
                            <a:srgbClr val="FF0000"/>
                          </a:solidFill>
                          <a:latin typeface="+mn-ea"/>
                          <a:cs typeface="Meiryo UI" panose="020B0604030504040204" pitchFamily="50" charset="-128"/>
                        </a:rPr>
                        <a:t>円。弊社提供プランの</a:t>
                      </a:r>
                      <a:r>
                        <a:rPr lang="ja-JP" altLang="en-US" sz="800" dirty="0" smtClean="0">
                          <a:solidFill>
                            <a:srgbClr val="FF0000"/>
                          </a:solidFill>
                          <a:latin typeface="+mn-ea"/>
                        </a:rPr>
                        <a:t>具体的な契約期間・契約解除料などは、弊社ホームページにてご確認ください。）</a:t>
                      </a:r>
                      <a:endParaRPr kumimoji="1" lang="ja-JP" altLang="en-US" sz="800" dirty="0" smtClean="0">
                        <a:solidFill>
                          <a:srgbClr val="FF0000"/>
                        </a:solidFill>
                        <a:latin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800" b="0" strike="noStrike" dirty="0" smtClean="0">
                        <a:solidFill>
                          <a:schemeClr val="tx1"/>
                        </a:solidFill>
                        <a:latin typeface="+mn-ea"/>
                        <a:ea typeface="+mn-ea"/>
                      </a:endParaRPr>
                    </a:p>
                  </a:txBody>
                  <a:tcPr marT="45705" marB="457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619306596"/>
                  </a:ext>
                </a:extLst>
              </a:tr>
            </a:tbl>
          </a:graphicData>
        </a:graphic>
      </p:graphicFrame>
    </p:spTree>
    <p:extLst>
      <p:ext uri="{BB962C8B-B14F-4D97-AF65-F5344CB8AC3E}">
        <p14:creationId xmlns:p14="http://schemas.microsoft.com/office/powerpoint/2010/main" val="23956158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500" dirty="0" smtClean="0"/>
              <a:t>更新履歴③</a:t>
            </a:r>
            <a:endParaRPr kumimoji="1" lang="ja-JP" altLang="en-US" sz="2500" dirty="0"/>
          </a:p>
        </p:txBody>
      </p:sp>
      <p:graphicFrame>
        <p:nvGraphicFramePr>
          <p:cNvPr id="4" name="Group 73"/>
          <p:cNvGraphicFramePr>
            <a:graphicFrameLocks/>
          </p:cNvGraphicFramePr>
          <p:nvPr>
            <p:extLst>
              <p:ext uri="{D42A27DB-BD31-4B8C-83A1-F6EECF244321}">
                <p14:modId xmlns:p14="http://schemas.microsoft.com/office/powerpoint/2010/main" val="1243007227"/>
              </p:ext>
            </p:extLst>
          </p:nvPr>
        </p:nvGraphicFramePr>
        <p:xfrm>
          <a:off x="323528" y="855832"/>
          <a:ext cx="8424862" cy="4426155"/>
        </p:xfrm>
        <a:graphic>
          <a:graphicData uri="http://schemas.openxmlformats.org/drawingml/2006/table">
            <a:tbl>
              <a:tblPr/>
              <a:tblGrid>
                <a:gridCol w="1397000">
                  <a:extLst>
                    <a:ext uri="{9D8B030D-6E8A-4147-A177-3AD203B41FA5}">
                      <a16:colId xmlns:a16="http://schemas.microsoft.com/office/drawing/2014/main" val="20000"/>
                    </a:ext>
                  </a:extLst>
                </a:gridCol>
                <a:gridCol w="943650">
                  <a:extLst>
                    <a:ext uri="{9D8B030D-6E8A-4147-A177-3AD203B41FA5}">
                      <a16:colId xmlns:a16="http://schemas.microsoft.com/office/drawing/2014/main" val="20001"/>
                    </a:ext>
                  </a:extLst>
                </a:gridCol>
                <a:gridCol w="6084212">
                  <a:extLst>
                    <a:ext uri="{9D8B030D-6E8A-4147-A177-3AD203B41FA5}">
                      <a16:colId xmlns:a16="http://schemas.microsoft.com/office/drawing/2014/main" val="20002"/>
                    </a:ext>
                  </a:extLst>
                </a:gridCol>
              </a:tblGrid>
              <a:tr h="31141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n-ea"/>
                          <a:ea typeface="+mn-ea"/>
                          <a:cs typeface="Meiryo UI" panose="020B0604030504040204" pitchFamily="50" charset="-128"/>
                        </a:rPr>
                        <a:t>更新日</a:t>
                      </a: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n-ea"/>
                          <a:ea typeface="+mn-ea"/>
                          <a:cs typeface="Meiryo UI" panose="020B0604030504040204" pitchFamily="50" charset="-128"/>
                        </a:rPr>
                        <a:t>該当ページ</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n-ea"/>
                          <a:ea typeface="+mn-ea"/>
                          <a:cs typeface="Meiryo UI" panose="020B0604030504040204" pitchFamily="50" charset="-128"/>
                        </a:rPr>
                        <a:t>更新箇所</a:t>
                      </a: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00"/>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1000" b="0" i="0" u="none" strike="noStrike" cap="none" normalizeH="0" baseline="0" dirty="0" smtClean="0">
                          <a:ln>
                            <a:noFill/>
                          </a:ln>
                          <a:solidFill>
                            <a:schemeClr val="tx1"/>
                          </a:solidFill>
                          <a:effectLst/>
                          <a:latin typeface="+mn-ea"/>
                          <a:ea typeface="+mn-ea"/>
                          <a:cs typeface="Meiryo UI" panose="020B0604030504040204" pitchFamily="50" charset="-128"/>
                        </a:rPr>
                        <a:t>2021/3/22</a:t>
                      </a:r>
                      <a:endParaRPr kumimoji="1" lang="ja-JP" altLang="en-US" sz="1000" b="0" i="0" u="none" strike="noStrike" cap="none" normalizeH="0" baseline="0" dirty="0" smtClean="0">
                        <a:ln>
                          <a:noFill/>
                        </a:ln>
                        <a:solidFill>
                          <a:schemeClr val="tx1"/>
                        </a:solidFill>
                        <a:effectLst/>
                        <a:latin typeface="+mn-ea"/>
                        <a:ea typeface="+mn-ea"/>
                        <a:cs typeface="Meiryo UI" panose="020B0604030504040204" pitchFamily="50" charset="-128"/>
                      </a:endParaRPr>
                    </a:p>
                  </a:txBody>
                  <a:tcPr marT="45705" marB="457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000" b="0" i="0" u="none" strike="noStrike" cap="none" normalizeH="0" baseline="0" dirty="0" smtClean="0">
                          <a:ln>
                            <a:noFill/>
                          </a:ln>
                          <a:solidFill>
                            <a:schemeClr val="tx1"/>
                          </a:solidFill>
                          <a:effectLst/>
                          <a:latin typeface="+mn-ea"/>
                          <a:ea typeface="+mn-ea"/>
                          <a:cs typeface="Meiryo UI" panose="020B0604030504040204" pitchFamily="50" charset="-128"/>
                        </a:rPr>
                        <a:t>①</a:t>
                      </a:r>
                      <a:r>
                        <a:rPr kumimoji="1" lang="en-US" altLang="ja-JP" sz="1000" b="0" i="0" u="none" strike="noStrike" cap="none" normalizeH="0" baseline="0" dirty="0" smtClean="0">
                          <a:ln>
                            <a:noFill/>
                          </a:ln>
                          <a:solidFill>
                            <a:schemeClr val="tx1"/>
                          </a:solidFill>
                          <a:effectLst/>
                          <a:latin typeface="+mn-ea"/>
                          <a:ea typeface="+mn-ea"/>
                          <a:cs typeface="Meiryo UI" panose="020B0604030504040204" pitchFamily="50" charset="-128"/>
                        </a:rPr>
                        <a:t>P2</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000" b="0" i="0" u="none" strike="noStrike" cap="none" normalizeH="0" baseline="0" dirty="0" smtClean="0">
                          <a:ln>
                            <a:noFill/>
                          </a:ln>
                          <a:solidFill>
                            <a:schemeClr val="tx1"/>
                          </a:solidFill>
                          <a:effectLst/>
                          <a:latin typeface="+mn-ea"/>
                          <a:ea typeface="+mn-ea"/>
                          <a:cs typeface="Meiryo UI" panose="020B0604030504040204" pitchFamily="50" charset="-128"/>
                        </a:rPr>
                        <a:t>②全スライド</a:t>
                      </a:r>
                      <a:endParaRPr kumimoji="1" lang="en-US" altLang="ja-JP" sz="1000" b="0" i="0" u="none" strike="noStrike" cap="none" normalizeH="0" baseline="0" dirty="0" smtClean="0">
                        <a:ln>
                          <a:noFill/>
                        </a:ln>
                        <a:solidFill>
                          <a:schemeClr val="tx1"/>
                        </a:solidFill>
                        <a:effectLst/>
                        <a:latin typeface="+mn-ea"/>
                        <a:ea typeface="+mn-ea"/>
                        <a:cs typeface="Meiryo UI"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000" b="0" i="0" u="none" strike="noStrike" cap="none" normalizeH="0" baseline="0" dirty="0" smtClean="0">
                          <a:ln>
                            <a:noFill/>
                          </a:ln>
                          <a:solidFill>
                            <a:schemeClr val="tx1"/>
                          </a:solidFill>
                          <a:effectLst/>
                          <a:latin typeface="+mn-ea"/>
                          <a:ea typeface="+mn-ea"/>
                          <a:cs typeface="Meiryo UI" panose="020B0604030504040204" pitchFamily="50" charset="-128"/>
                        </a:rPr>
                        <a:t>③</a:t>
                      </a:r>
                      <a:r>
                        <a:rPr kumimoji="1" lang="en-US" altLang="ja-JP" sz="1000" b="0" i="0" u="none" strike="noStrike" cap="none" normalizeH="0" baseline="0" dirty="0" smtClean="0">
                          <a:ln>
                            <a:noFill/>
                          </a:ln>
                          <a:solidFill>
                            <a:schemeClr val="tx1"/>
                          </a:solidFill>
                          <a:effectLst/>
                          <a:latin typeface="+mn-ea"/>
                          <a:ea typeface="+mn-ea"/>
                          <a:cs typeface="Meiryo UI" panose="020B0604030504040204" pitchFamily="50" charset="-128"/>
                        </a:rPr>
                        <a:t>P8,10</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000" b="0" i="0" u="none" strike="noStrike" cap="none" normalizeH="0" baseline="0" dirty="0" smtClean="0">
                          <a:ln>
                            <a:noFill/>
                          </a:ln>
                          <a:solidFill>
                            <a:schemeClr val="tx1"/>
                          </a:solidFill>
                          <a:effectLst/>
                          <a:latin typeface="+mn-ea"/>
                          <a:ea typeface="+mn-ea"/>
                          <a:cs typeface="Meiryo UI" panose="020B0604030504040204" pitchFamily="50" charset="-128"/>
                        </a:rPr>
                        <a:t>④</a:t>
                      </a:r>
                      <a:r>
                        <a:rPr kumimoji="1" lang="en-US" altLang="ja-JP" sz="1000" b="0" i="0" u="none" strike="noStrike" cap="none" normalizeH="0" baseline="0" dirty="0" smtClean="0">
                          <a:ln>
                            <a:noFill/>
                          </a:ln>
                          <a:solidFill>
                            <a:schemeClr val="tx1"/>
                          </a:solidFill>
                          <a:effectLst/>
                          <a:latin typeface="+mn-ea"/>
                          <a:ea typeface="+mn-ea"/>
                          <a:cs typeface="Meiryo UI" panose="020B0604030504040204" pitchFamily="50" charset="-128"/>
                        </a:rPr>
                        <a:t>P10</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000" b="0" i="0" u="none" strike="noStrike" cap="none" normalizeH="0" baseline="0" dirty="0" smtClean="0">
                          <a:ln>
                            <a:noFill/>
                          </a:ln>
                          <a:solidFill>
                            <a:schemeClr val="tx1"/>
                          </a:solidFill>
                          <a:effectLst/>
                          <a:latin typeface="+mn-ea"/>
                          <a:ea typeface="+mn-ea"/>
                          <a:cs typeface="Meiryo UI" panose="020B0604030504040204" pitchFamily="50" charset="-128"/>
                        </a:rPr>
                        <a:t>⑤</a:t>
                      </a:r>
                      <a:r>
                        <a:rPr kumimoji="1" lang="en-US" altLang="ja-JP" sz="1000" b="0" i="0" u="none" strike="noStrike" cap="none" normalizeH="0" baseline="0" dirty="0" smtClean="0">
                          <a:ln>
                            <a:noFill/>
                          </a:ln>
                          <a:solidFill>
                            <a:schemeClr val="tx1"/>
                          </a:solidFill>
                          <a:effectLst/>
                          <a:latin typeface="+mn-ea"/>
                          <a:ea typeface="+mn-ea"/>
                          <a:cs typeface="Meiryo UI" panose="020B0604030504040204" pitchFamily="50" charset="-128"/>
                        </a:rPr>
                        <a:t>P8,11,13</a:t>
                      </a:r>
                    </a:p>
                  </a:txBody>
                  <a:tcPr marT="45705" marB="457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000" b="0" i="0" u="none" strike="noStrike" cap="none" normalizeH="0" baseline="0" dirty="0" smtClean="0">
                          <a:ln>
                            <a:noFill/>
                          </a:ln>
                          <a:solidFill>
                            <a:schemeClr val="tx1"/>
                          </a:solidFill>
                          <a:effectLst/>
                          <a:latin typeface="+mn-ea"/>
                          <a:ea typeface="+mn-ea"/>
                          <a:cs typeface="Meiryo UI" panose="020B0604030504040204" pitchFamily="50" charset="-128"/>
                        </a:rPr>
                        <a:t>①消費者庁指摘内容と対応方針スライドを追加</a:t>
                      </a:r>
                      <a:endParaRPr kumimoji="1" lang="en-US" altLang="ja-JP" sz="1000" b="0" i="0" u="none" strike="noStrike" cap="none" normalizeH="0" baseline="0" dirty="0" smtClean="0">
                        <a:ln>
                          <a:noFill/>
                        </a:ln>
                        <a:solidFill>
                          <a:schemeClr val="tx1"/>
                        </a:solidFill>
                        <a:effectLst/>
                        <a:latin typeface="+mn-ea"/>
                        <a:ea typeface="+mn-ea"/>
                        <a:cs typeface="Meiryo UI"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000" b="0" i="0" u="none" strike="noStrike" cap="none" normalizeH="0" baseline="0" dirty="0" smtClean="0">
                          <a:ln>
                            <a:noFill/>
                          </a:ln>
                          <a:solidFill>
                            <a:schemeClr val="tx1"/>
                          </a:solidFill>
                          <a:effectLst/>
                          <a:latin typeface="+mn-ea"/>
                          <a:ea typeface="+mn-ea"/>
                        </a:rPr>
                        <a:t>②スマートフォン⇒スマホ　に表記変更</a:t>
                      </a:r>
                      <a:endParaRPr kumimoji="1" lang="en-US" altLang="ja-JP" sz="10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000" b="0" baseline="0" dirty="0" smtClean="0">
                          <a:solidFill>
                            <a:schemeClr val="tx1"/>
                          </a:solidFill>
                          <a:latin typeface="+mn-ea"/>
                          <a:ea typeface="+mn-ea"/>
                        </a:rPr>
                        <a:t>③使い放題</a:t>
                      </a:r>
                      <a:r>
                        <a:rPr kumimoji="1" lang="en-US" altLang="ja-JP" sz="1000" b="0" baseline="0" dirty="0" smtClean="0">
                          <a:solidFill>
                            <a:schemeClr val="tx1"/>
                          </a:solidFill>
                          <a:latin typeface="+mn-ea"/>
                          <a:ea typeface="+mn-ea"/>
                        </a:rPr>
                        <a:t>MAX</a:t>
                      </a:r>
                      <a:r>
                        <a:rPr kumimoji="1" lang="ja-JP" altLang="en-US" sz="1000" b="0" baseline="0" dirty="0" smtClean="0">
                          <a:solidFill>
                            <a:schemeClr val="tx1"/>
                          </a:solidFill>
                          <a:latin typeface="+mn-ea"/>
                          <a:ea typeface="+mn-ea"/>
                        </a:rPr>
                        <a:t>関連プランを追加、併せてデータ</a:t>
                      </a:r>
                      <a:r>
                        <a:rPr kumimoji="1" lang="en-US" altLang="ja-JP" sz="1000" b="0" baseline="0" dirty="0" smtClean="0">
                          <a:solidFill>
                            <a:schemeClr val="tx1"/>
                          </a:solidFill>
                          <a:latin typeface="+mn-ea"/>
                          <a:ea typeface="+mn-ea"/>
                        </a:rPr>
                        <a:t>MAX</a:t>
                      </a:r>
                      <a:r>
                        <a:rPr kumimoji="1" lang="ja-JP" altLang="en-US" sz="1000" b="0" baseline="0" dirty="0" smtClean="0">
                          <a:solidFill>
                            <a:schemeClr val="tx1"/>
                          </a:solidFill>
                          <a:latin typeface="+mn-ea"/>
                          <a:ea typeface="+mn-ea"/>
                        </a:rPr>
                        <a:t>関連プランを新規受付終了欄に移動</a:t>
                      </a:r>
                      <a:endParaRPr kumimoji="1" lang="en-US" altLang="ja-JP" sz="1000" b="0" baseline="0" dirty="0" smtClean="0">
                        <a:solidFill>
                          <a:schemeClr val="tx1"/>
                        </a:solidFill>
                        <a:latin typeface="+mn-ea"/>
                        <a:ea typeface="+mn-ea"/>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000" b="0" baseline="0" dirty="0" smtClean="0">
                          <a:solidFill>
                            <a:schemeClr val="tx1"/>
                          </a:solidFill>
                          <a:latin typeface="+mn-ea"/>
                          <a:ea typeface="+mn-ea"/>
                        </a:rPr>
                        <a:t>④条件欄から</a:t>
                      </a:r>
                      <a:r>
                        <a:rPr kumimoji="1" lang="en-US" altLang="ja-JP" sz="1000" b="0" baseline="0" dirty="0" smtClean="0">
                          <a:solidFill>
                            <a:schemeClr val="tx1"/>
                          </a:solidFill>
                          <a:latin typeface="+mn-ea"/>
                          <a:ea typeface="+mn-ea"/>
                        </a:rPr>
                        <a:t>”au</a:t>
                      </a:r>
                      <a:r>
                        <a:rPr kumimoji="1" lang="ja-JP" altLang="en-US" sz="1000" b="0" baseline="0" dirty="0" smtClean="0">
                          <a:solidFill>
                            <a:schemeClr val="tx1"/>
                          </a:solidFill>
                          <a:latin typeface="+mn-ea"/>
                          <a:ea typeface="+mn-ea"/>
                        </a:rPr>
                        <a:t>ケータイ</a:t>
                      </a:r>
                      <a:r>
                        <a:rPr kumimoji="1" lang="en-US" altLang="ja-JP" sz="1000" b="0" baseline="0" dirty="0" smtClean="0">
                          <a:solidFill>
                            <a:schemeClr val="tx1"/>
                          </a:solidFill>
                          <a:latin typeface="+mn-ea"/>
                          <a:ea typeface="+mn-ea"/>
                        </a:rPr>
                        <a:t>”</a:t>
                      </a:r>
                      <a:r>
                        <a:rPr kumimoji="1" lang="ja-JP" altLang="en-US" sz="1000" b="0" baseline="0" dirty="0" smtClean="0">
                          <a:solidFill>
                            <a:schemeClr val="tx1"/>
                          </a:solidFill>
                          <a:latin typeface="+mn-ea"/>
                          <a:ea typeface="+mn-ea"/>
                        </a:rPr>
                        <a:t>削除。タブレットについても記載方法変更</a:t>
                      </a:r>
                      <a:r>
                        <a:rPr kumimoji="1" lang="en-US" altLang="ja-JP" sz="1000" b="0" baseline="0" dirty="0" smtClean="0">
                          <a:solidFill>
                            <a:schemeClr val="tx1"/>
                          </a:solidFill>
                          <a:latin typeface="+mn-ea"/>
                          <a:ea typeface="+mn-ea"/>
                        </a:rPr>
                        <a:t>(</a:t>
                      </a:r>
                      <a:r>
                        <a:rPr kumimoji="1" lang="ja-JP" altLang="en-US" sz="1000" b="0" baseline="0" dirty="0" smtClean="0">
                          <a:solidFill>
                            <a:schemeClr val="tx1"/>
                          </a:solidFill>
                          <a:latin typeface="+mn-ea"/>
                          <a:ea typeface="+mn-ea"/>
                        </a:rPr>
                        <a:t>訴求する場合必要事項記載⇒訴求しない場合はトル可 に変更）</a:t>
                      </a:r>
                      <a:endParaRPr kumimoji="1" lang="en-US" altLang="ja-JP" sz="1000" b="0" baseline="0" dirty="0" smtClean="0">
                        <a:solidFill>
                          <a:schemeClr val="tx1"/>
                        </a:solidFill>
                        <a:latin typeface="+mn-ea"/>
                        <a:ea typeface="+mn-ea"/>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000" b="0" baseline="0" dirty="0" smtClean="0">
                          <a:solidFill>
                            <a:schemeClr val="tx1"/>
                          </a:solidFill>
                          <a:latin typeface="+mn-ea"/>
                          <a:ea typeface="+mn-ea"/>
                        </a:rPr>
                        <a:t>⑤</a:t>
                      </a:r>
                      <a:r>
                        <a:rPr kumimoji="1" lang="en-US" altLang="ja-JP" sz="1000" b="0" baseline="0" dirty="0" smtClean="0">
                          <a:solidFill>
                            <a:schemeClr val="tx1"/>
                          </a:solidFill>
                          <a:latin typeface="+mn-ea"/>
                          <a:ea typeface="+mn-ea"/>
                        </a:rPr>
                        <a:t>”</a:t>
                      </a:r>
                      <a:r>
                        <a:rPr kumimoji="1" lang="ja-JP" altLang="en-US" sz="1000" b="0" baseline="0" dirty="0" smtClean="0">
                          <a:solidFill>
                            <a:schemeClr val="tx1"/>
                          </a:solidFill>
                          <a:latin typeface="+mn-ea"/>
                          <a:ea typeface="+mn-ea"/>
                        </a:rPr>
                        <a:t>契約解除料“の記載に関する補足追記</a:t>
                      </a:r>
                      <a:endParaRPr kumimoji="1" lang="en-US" altLang="ja-JP" sz="1000" b="0" baseline="0" dirty="0" smtClean="0">
                        <a:solidFill>
                          <a:schemeClr val="tx1"/>
                        </a:solidFill>
                        <a:latin typeface="+mn-ea"/>
                        <a:ea typeface="+mn-ea"/>
                      </a:endParaRPr>
                    </a:p>
                  </a:txBody>
                  <a:tcPr marT="45705" marB="457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06023213"/>
                  </a:ext>
                </a:extLst>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1000" b="0" i="0" u="none" strike="noStrike" cap="none" normalizeH="0" baseline="0" dirty="0" smtClean="0">
                          <a:ln>
                            <a:noFill/>
                          </a:ln>
                          <a:solidFill>
                            <a:schemeClr val="tx1"/>
                          </a:solidFill>
                          <a:effectLst/>
                          <a:latin typeface="+mn-ea"/>
                          <a:ea typeface="+mn-ea"/>
                          <a:cs typeface="Meiryo UI" panose="020B0604030504040204" pitchFamily="50" charset="-128"/>
                        </a:rPr>
                        <a:t>2021/4/15</a:t>
                      </a:r>
                      <a:endParaRPr kumimoji="1" lang="ja-JP" altLang="en-US" sz="1000" b="0" i="0" u="none" strike="noStrike" cap="none" normalizeH="0" baseline="0" dirty="0" smtClean="0">
                        <a:ln>
                          <a:noFill/>
                        </a:ln>
                        <a:solidFill>
                          <a:schemeClr val="tx1"/>
                        </a:solidFill>
                        <a:effectLst/>
                        <a:latin typeface="+mn-ea"/>
                        <a:ea typeface="+mn-ea"/>
                        <a:cs typeface="Meiryo UI" panose="020B0604030504040204" pitchFamily="50" charset="-128"/>
                      </a:endParaRP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1000" b="0" i="0" u="none" strike="noStrike" cap="none" normalizeH="0" baseline="0" dirty="0" smtClean="0">
                          <a:ln>
                            <a:noFill/>
                          </a:ln>
                          <a:solidFill>
                            <a:schemeClr val="tx1"/>
                          </a:solidFill>
                          <a:effectLst/>
                          <a:latin typeface="+mn-ea"/>
                          <a:ea typeface="+mn-ea"/>
                          <a:cs typeface="Meiryo UI" panose="020B0604030504040204" pitchFamily="50" charset="-128"/>
                        </a:rPr>
                        <a:t>9</a:t>
                      </a:r>
                    </a:p>
                  </a:txBody>
                  <a:tcPr marT="45705" marB="457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1000" b="0" baseline="0" dirty="0" smtClean="0">
                          <a:solidFill>
                            <a:schemeClr val="tx1"/>
                          </a:solidFill>
                          <a:latin typeface="+mn-ea"/>
                          <a:ea typeface="+mn-ea"/>
                        </a:rPr>
                        <a:t>2021</a:t>
                      </a:r>
                      <a:r>
                        <a:rPr kumimoji="1" lang="ja-JP" altLang="en-US" sz="1000" b="0" baseline="0" dirty="0" smtClean="0">
                          <a:solidFill>
                            <a:schemeClr val="tx1"/>
                          </a:solidFill>
                          <a:latin typeface="+mn-ea"/>
                          <a:ea typeface="+mn-ea"/>
                        </a:rPr>
                        <a:t>年</a:t>
                      </a:r>
                      <a:r>
                        <a:rPr kumimoji="1" lang="en-US" altLang="ja-JP" sz="1000" b="0" baseline="0" dirty="0" smtClean="0">
                          <a:solidFill>
                            <a:schemeClr val="tx1"/>
                          </a:solidFill>
                          <a:latin typeface="+mn-ea"/>
                          <a:ea typeface="+mn-ea"/>
                        </a:rPr>
                        <a:t>4</a:t>
                      </a:r>
                      <a:r>
                        <a:rPr kumimoji="1" lang="ja-JP" altLang="en-US" sz="1000" b="0" baseline="0" dirty="0" smtClean="0">
                          <a:solidFill>
                            <a:schemeClr val="tx1"/>
                          </a:solidFill>
                          <a:latin typeface="+mn-ea"/>
                          <a:ea typeface="+mn-ea"/>
                        </a:rPr>
                        <a:t>月</a:t>
                      </a:r>
                      <a:r>
                        <a:rPr kumimoji="1" lang="en-US" altLang="ja-JP" sz="1000" b="0" baseline="0" dirty="0" smtClean="0">
                          <a:solidFill>
                            <a:schemeClr val="tx1"/>
                          </a:solidFill>
                          <a:latin typeface="+mn-ea"/>
                          <a:ea typeface="+mn-ea"/>
                        </a:rPr>
                        <a:t>5</a:t>
                      </a:r>
                      <a:r>
                        <a:rPr kumimoji="1" lang="ja-JP" altLang="en-US" sz="1000" b="0" baseline="0" dirty="0" smtClean="0">
                          <a:solidFill>
                            <a:schemeClr val="tx1"/>
                          </a:solidFill>
                          <a:latin typeface="+mn-ea"/>
                          <a:ea typeface="+mn-ea"/>
                        </a:rPr>
                        <a:t>日～受付開始する以下料金プランを追加</a:t>
                      </a:r>
                      <a:r>
                        <a:rPr kumimoji="1" lang="en-US" altLang="ja-JP" sz="1000" b="0" baseline="0" dirty="0" smtClean="0">
                          <a:solidFill>
                            <a:schemeClr val="tx1"/>
                          </a:solidFill>
                          <a:latin typeface="+mn-ea"/>
                          <a:ea typeface="+mn-ea"/>
                        </a:rPr>
                        <a:t>(</a:t>
                      </a:r>
                      <a:r>
                        <a:rPr kumimoji="1" lang="ja-JP" altLang="en-US" sz="1000" b="0" baseline="0" dirty="0" smtClean="0">
                          <a:solidFill>
                            <a:schemeClr val="tx1"/>
                          </a:solidFill>
                          <a:latin typeface="+mn-ea"/>
                          <a:ea typeface="+mn-ea"/>
                        </a:rPr>
                        <a:t>最大版のみ</a:t>
                      </a:r>
                      <a:r>
                        <a:rPr kumimoji="1" lang="en-US" altLang="ja-JP" sz="1000" b="0" baseline="0" dirty="0" smtClean="0">
                          <a:solidFill>
                            <a:schemeClr val="tx1"/>
                          </a:solidFill>
                          <a:latin typeface="+mn-ea"/>
                          <a:ea typeface="+mn-ea"/>
                        </a:rPr>
                        <a:t>)</a:t>
                      </a:r>
                    </a:p>
                    <a:p>
                      <a:pPr marL="0" marR="0" lvl="0" indent="0" algn="l" defTabSz="914400" rtl="0" eaLnBrk="1" fontAlgn="base" latinLnBrk="0" hangingPunct="1">
                        <a:lnSpc>
                          <a:spcPct val="100000"/>
                        </a:lnSpc>
                        <a:spcBef>
                          <a:spcPct val="20000"/>
                        </a:spcBef>
                        <a:spcAft>
                          <a:spcPct val="0"/>
                        </a:spcAft>
                        <a:buClrTx/>
                        <a:buSzTx/>
                        <a:buFontTx/>
                        <a:buNone/>
                        <a:tabLst/>
                        <a:defRPr/>
                      </a:pPr>
                      <a:r>
                        <a:rPr lang="ja-JP" altLang="en-US" sz="1000" b="0" dirty="0" smtClean="0">
                          <a:solidFill>
                            <a:schemeClr val="tx1"/>
                          </a:solidFill>
                          <a:latin typeface="+mn-ea"/>
                          <a:ea typeface="+mn-ea"/>
                        </a:rPr>
                        <a:t>＜使い放題</a:t>
                      </a:r>
                      <a:r>
                        <a:rPr lang="en-US" altLang="ja-JP" sz="1000" b="0" dirty="0" smtClean="0">
                          <a:solidFill>
                            <a:schemeClr val="tx1"/>
                          </a:solidFill>
                          <a:latin typeface="+mn-ea"/>
                          <a:ea typeface="+mn-ea"/>
                        </a:rPr>
                        <a:t>MAX 5G Netflix</a:t>
                      </a:r>
                      <a:r>
                        <a:rPr lang="ja-JP" altLang="en-US" sz="1000" b="0" dirty="0" smtClean="0">
                          <a:solidFill>
                            <a:schemeClr val="tx1"/>
                          </a:solidFill>
                          <a:latin typeface="+mn-ea"/>
                          <a:ea typeface="+mn-ea"/>
                        </a:rPr>
                        <a:t>パック</a:t>
                      </a:r>
                      <a:r>
                        <a:rPr kumimoji="1" lang="en-US" altLang="ja-JP" sz="1000" b="0" baseline="0" dirty="0" smtClean="0">
                          <a:solidFill>
                            <a:schemeClr val="tx1"/>
                          </a:solidFill>
                          <a:latin typeface="+mn-ea"/>
                          <a:ea typeface="+mn-ea"/>
                        </a:rPr>
                        <a:t>/</a:t>
                      </a:r>
                      <a:r>
                        <a:rPr lang="ja-JP" altLang="en-US" sz="1000" b="0" dirty="0" smtClean="0">
                          <a:solidFill>
                            <a:schemeClr val="tx1"/>
                          </a:solidFill>
                          <a:latin typeface="+mn-ea"/>
                          <a:ea typeface="+mn-ea"/>
                        </a:rPr>
                        <a:t>使い放題</a:t>
                      </a:r>
                      <a:r>
                        <a:rPr lang="en-US" altLang="ja-JP" sz="1000" b="0" dirty="0" smtClean="0">
                          <a:solidFill>
                            <a:schemeClr val="tx1"/>
                          </a:solidFill>
                          <a:latin typeface="+mn-ea"/>
                          <a:ea typeface="+mn-ea"/>
                        </a:rPr>
                        <a:t>MAX 4G Netflix</a:t>
                      </a:r>
                      <a:r>
                        <a:rPr lang="ja-JP" altLang="en-US" sz="1000" b="0" dirty="0" smtClean="0">
                          <a:solidFill>
                            <a:schemeClr val="tx1"/>
                          </a:solidFill>
                          <a:latin typeface="+mn-ea"/>
                          <a:ea typeface="+mn-ea"/>
                        </a:rPr>
                        <a:t>パック＞</a:t>
                      </a:r>
                      <a:r>
                        <a:rPr lang="ja-JP" altLang="en-US" sz="1000" b="0" dirty="0" smtClean="0">
                          <a:latin typeface="+mn-ea"/>
                          <a:ea typeface="+mn-ea"/>
                        </a:rPr>
                        <a:t>翌月から永年</a:t>
                      </a:r>
                      <a:r>
                        <a:rPr lang="ja-JP" altLang="en-US" sz="1000" b="0" baseline="0" dirty="0" smtClean="0">
                          <a:latin typeface="+mn-ea"/>
                          <a:ea typeface="+mn-ea"/>
                        </a:rPr>
                        <a:t> </a:t>
                      </a:r>
                      <a:r>
                        <a:rPr lang="en-US" altLang="ja-JP" sz="1000" b="0" baseline="0" dirty="0" smtClean="0">
                          <a:solidFill>
                            <a:schemeClr val="tx1"/>
                          </a:solidFill>
                          <a:latin typeface="+mn-ea"/>
                          <a:ea typeface="+mn-ea"/>
                        </a:rPr>
                        <a:t>1,000</a:t>
                      </a:r>
                      <a:r>
                        <a:rPr kumimoji="1" lang="ja-JP" altLang="en-US" sz="1000" b="0" baseline="0" dirty="0" smtClean="0">
                          <a:solidFill>
                            <a:schemeClr val="tx1"/>
                          </a:solidFill>
                          <a:latin typeface="+mn-ea"/>
                          <a:ea typeface="+mn-ea"/>
                        </a:rPr>
                        <a:t>円</a:t>
                      </a:r>
                      <a:r>
                        <a:rPr kumimoji="1" lang="en-US" altLang="ja-JP" sz="1000" b="0" baseline="0" dirty="0" smtClean="0">
                          <a:solidFill>
                            <a:schemeClr val="tx1"/>
                          </a:solidFill>
                          <a:latin typeface="+mn-ea"/>
                          <a:ea typeface="+mn-ea"/>
                        </a:rPr>
                        <a:t>/</a:t>
                      </a:r>
                      <a:r>
                        <a:rPr kumimoji="1" lang="ja-JP" altLang="en-US" sz="1000" b="0" baseline="0" dirty="0" smtClean="0">
                          <a:solidFill>
                            <a:schemeClr val="tx1"/>
                          </a:solidFill>
                          <a:latin typeface="+mn-ea"/>
                          <a:ea typeface="+mn-ea"/>
                        </a:rPr>
                        <a:t>月 </a:t>
                      </a:r>
                      <a:r>
                        <a:rPr kumimoji="1" lang="en-US" altLang="ja-JP" sz="1000" b="0" baseline="0" dirty="0" smtClean="0">
                          <a:solidFill>
                            <a:schemeClr val="tx1"/>
                          </a:solidFill>
                          <a:latin typeface="+mn-ea"/>
                          <a:ea typeface="+mn-ea"/>
                        </a:rPr>
                        <a:t>(</a:t>
                      </a:r>
                      <a:r>
                        <a:rPr kumimoji="1" lang="ja-JP" altLang="en-US" sz="1000" b="0" baseline="0" dirty="0" smtClean="0">
                          <a:solidFill>
                            <a:schemeClr val="tx1"/>
                          </a:solidFill>
                          <a:latin typeface="+mn-ea"/>
                          <a:ea typeface="+mn-ea"/>
                        </a:rPr>
                        <a:t>税込</a:t>
                      </a:r>
                      <a:r>
                        <a:rPr kumimoji="1" lang="en-US" altLang="ja-JP" sz="1000" b="0" baseline="0" dirty="0" smtClean="0">
                          <a:solidFill>
                            <a:schemeClr val="tx1"/>
                          </a:solidFill>
                          <a:latin typeface="+mn-ea"/>
                          <a:ea typeface="+mn-ea"/>
                        </a:rPr>
                        <a:t>1,100</a:t>
                      </a:r>
                      <a:r>
                        <a:rPr kumimoji="1" lang="ja-JP" altLang="en-US" sz="1000" b="0" dirty="0" smtClean="0">
                          <a:solidFill>
                            <a:schemeClr val="tx1"/>
                          </a:solidFill>
                          <a:latin typeface="+mn-ea"/>
                          <a:ea typeface="+mn-ea"/>
                        </a:rPr>
                        <a:t>円</a:t>
                      </a:r>
                      <a:r>
                        <a:rPr kumimoji="1" lang="en-US" altLang="ja-JP" sz="1000" b="0" dirty="0" smtClean="0">
                          <a:solidFill>
                            <a:schemeClr val="tx1"/>
                          </a:solidFill>
                          <a:latin typeface="+mn-ea"/>
                          <a:ea typeface="+mn-ea"/>
                        </a:rPr>
                        <a:t>/</a:t>
                      </a:r>
                      <a:r>
                        <a:rPr kumimoji="1" lang="ja-JP" altLang="en-US" sz="1000" b="0" dirty="0" smtClean="0">
                          <a:solidFill>
                            <a:schemeClr val="tx1"/>
                          </a:solidFill>
                          <a:latin typeface="+mn-ea"/>
                          <a:ea typeface="+mn-ea"/>
                        </a:rPr>
                        <a:t>月</a:t>
                      </a:r>
                      <a:r>
                        <a:rPr lang="ja-JP" altLang="en-US" sz="1000" b="0" dirty="0" smtClean="0">
                          <a:solidFill>
                            <a:schemeClr val="tx1"/>
                          </a:solidFill>
                          <a:latin typeface="+mn-ea"/>
                          <a:ea typeface="+mn-ea"/>
                        </a:rPr>
                        <a:t>割</a:t>
                      </a:r>
                      <a:r>
                        <a:rPr lang="ja-JP" altLang="en-US" sz="1000" b="0" dirty="0" smtClean="0">
                          <a:latin typeface="+mn-ea"/>
                          <a:ea typeface="+mn-ea"/>
                        </a:rPr>
                        <a:t>引</a:t>
                      </a:r>
                      <a:r>
                        <a:rPr lang="en-US" altLang="ja-JP" sz="1000" b="0" dirty="0" smtClean="0">
                          <a:latin typeface="+mn-ea"/>
                          <a:ea typeface="+mn-ea"/>
                        </a:rPr>
                        <a:t>)</a:t>
                      </a:r>
                    </a:p>
                  </a:txBody>
                  <a:tcPr marT="45705" marB="457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489637605"/>
                  </a:ext>
                </a:extLst>
              </a:tr>
              <a:tr h="0">
                <a:tc>
                  <a:txBody>
                    <a:bodyPr/>
                    <a:lstStyle/>
                    <a:p>
                      <a:r>
                        <a:rPr kumimoji="1" lang="en-US" altLang="ja-JP" sz="1000" b="0" dirty="0" smtClean="0">
                          <a:latin typeface="+mn-ea"/>
                          <a:ea typeface="+mn-ea"/>
                        </a:rPr>
                        <a:t>2021/6/25</a:t>
                      </a:r>
                      <a:endParaRPr kumimoji="1" lang="ja-JP" altLang="en-US" sz="1000" b="0" dirty="0">
                        <a:latin typeface="+mn-ea"/>
                        <a:ea typeface="+mn-ea"/>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r>
                        <a:rPr kumimoji="1" lang="en-US" altLang="ja-JP" sz="1000" b="0" dirty="0" smtClean="0">
                          <a:latin typeface="+mn-ea"/>
                          <a:ea typeface="+mn-ea"/>
                        </a:rPr>
                        <a:t>10</a:t>
                      </a:r>
                      <a:r>
                        <a:rPr kumimoji="1" lang="ja-JP" altLang="en-US" sz="1000" b="0" dirty="0" err="1" smtClean="0">
                          <a:latin typeface="+mn-ea"/>
                          <a:ea typeface="+mn-ea"/>
                        </a:rPr>
                        <a:t>、</a:t>
                      </a:r>
                      <a:r>
                        <a:rPr kumimoji="1" lang="en-US" altLang="ja-JP" sz="1000" b="0" dirty="0" smtClean="0">
                          <a:latin typeface="+mn-ea"/>
                          <a:ea typeface="+mn-ea"/>
                        </a:rPr>
                        <a:t>12</a:t>
                      </a:r>
                      <a:r>
                        <a:rPr kumimoji="1" lang="ja-JP" altLang="en-US" sz="1000" b="0" dirty="0" err="1" smtClean="0">
                          <a:latin typeface="+mn-ea"/>
                          <a:ea typeface="+mn-ea"/>
                        </a:rPr>
                        <a:t>、</a:t>
                      </a:r>
                      <a:r>
                        <a:rPr kumimoji="1" lang="en-US" altLang="ja-JP" sz="1000" b="0" dirty="0" smtClean="0">
                          <a:latin typeface="+mn-ea"/>
                          <a:ea typeface="+mn-ea"/>
                        </a:rPr>
                        <a:t>13</a:t>
                      </a:r>
                      <a:endParaRPr kumimoji="1" lang="ja-JP" altLang="en-US" sz="1000" b="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ja-JP" altLang="en-US" sz="1000" dirty="0" smtClean="0">
                          <a:solidFill>
                            <a:schemeClr val="tx1"/>
                          </a:solidFill>
                          <a:latin typeface="+mn-ea"/>
                          <a:ea typeface="+mn-ea"/>
                        </a:rPr>
                        <a:t>■</a:t>
                      </a:r>
                      <a:r>
                        <a:rPr lang="en-US" altLang="ja-JP" sz="1000" dirty="0" smtClean="0">
                          <a:solidFill>
                            <a:schemeClr val="tx1"/>
                          </a:solidFill>
                          <a:latin typeface="+mn-ea"/>
                          <a:ea typeface="+mn-ea"/>
                        </a:rPr>
                        <a:t>2021</a:t>
                      </a:r>
                      <a:r>
                        <a:rPr lang="ja-JP" altLang="en-US" sz="1000" dirty="0" smtClean="0">
                          <a:solidFill>
                            <a:schemeClr val="tx1"/>
                          </a:solidFill>
                          <a:latin typeface="+mn-ea"/>
                          <a:ea typeface="+mn-ea"/>
                        </a:rPr>
                        <a:t>年</a:t>
                      </a:r>
                      <a:r>
                        <a:rPr lang="en-US" altLang="ja-JP" sz="1000" dirty="0" smtClean="0">
                          <a:solidFill>
                            <a:schemeClr val="tx1"/>
                          </a:solidFill>
                          <a:latin typeface="+mn-ea"/>
                          <a:ea typeface="+mn-ea"/>
                        </a:rPr>
                        <a:t>7</a:t>
                      </a:r>
                      <a:r>
                        <a:rPr lang="ja-JP" altLang="en-US" sz="1000" dirty="0" smtClean="0">
                          <a:solidFill>
                            <a:schemeClr val="tx1"/>
                          </a:solidFill>
                          <a:latin typeface="+mn-ea"/>
                          <a:ea typeface="+mn-ea"/>
                        </a:rPr>
                        <a:t>月～電話リレーサービス料がかかる旨の注釈を追加（</a:t>
                      </a:r>
                      <a:r>
                        <a:rPr lang="en-US" altLang="ja-JP" sz="1000" dirty="0" smtClean="0">
                          <a:solidFill>
                            <a:schemeClr val="tx1"/>
                          </a:solidFill>
                          <a:latin typeface="+mn-ea"/>
                          <a:ea typeface="+mn-ea"/>
                        </a:rPr>
                        <a:t>P10</a:t>
                      </a:r>
                      <a:r>
                        <a:rPr lang="ja-JP" altLang="en-US" sz="1000" dirty="0" err="1" smtClean="0">
                          <a:solidFill>
                            <a:schemeClr val="tx1"/>
                          </a:solidFill>
                          <a:latin typeface="+mn-ea"/>
                          <a:ea typeface="+mn-ea"/>
                        </a:rPr>
                        <a:t>、</a:t>
                      </a:r>
                      <a:r>
                        <a:rPr lang="en-US" altLang="ja-JP" sz="1000" dirty="0" smtClean="0">
                          <a:solidFill>
                            <a:schemeClr val="tx1"/>
                          </a:solidFill>
                          <a:latin typeface="+mn-ea"/>
                          <a:ea typeface="+mn-ea"/>
                        </a:rPr>
                        <a:t>12</a:t>
                      </a:r>
                      <a:r>
                        <a:rPr lang="ja-JP" altLang="en-US" sz="1000" dirty="0" smtClean="0">
                          <a:solidFill>
                            <a:schemeClr val="tx1"/>
                          </a:solidFill>
                          <a:latin typeface="+mn-ea"/>
                          <a:ea typeface="+mn-ea"/>
                        </a:rPr>
                        <a:t>）</a:t>
                      </a:r>
                    </a:p>
                    <a:p>
                      <a:pPr marL="0" marR="0" lvl="0" indent="0" algn="l" defTabSz="914377" rtl="0" eaLnBrk="1" fontAlgn="auto" latinLnBrk="0" hangingPunct="1">
                        <a:lnSpc>
                          <a:spcPct val="100000"/>
                        </a:lnSpc>
                        <a:spcBef>
                          <a:spcPts val="0"/>
                        </a:spcBef>
                        <a:spcAft>
                          <a:spcPts val="0"/>
                        </a:spcAft>
                        <a:buClrTx/>
                        <a:buSzTx/>
                        <a:buFontTx/>
                        <a:buNone/>
                        <a:tabLst/>
                        <a:defRPr/>
                      </a:pPr>
                      <a:r>
                        <a:rPr lang="en-US" altLang="ja-JP" sz="1000" dirty="0" smtClean="0">
                          <a:solidFill>
                            <a:schemeClr val="tx1"/>
                          </a:solidFill>
                          <a:latin typeface="+mn-ea"/>
                          <a:ea typeface="+mn-ea"/>
                        </a:rPr>
                        <a:t>[</a:t>
                      </a:r>
                      <a:r>
                        <a:rPr lang="ja-JP" altLang="en-US" sz="1000" dirty="0" smtClean="0">
                          <a:solidFill>
                            <a:schemeClr val="tx1"/>
                          </a:solidFill>
                          <a:latin typeface="+mn-ea"/>
                          <a:ea typeface="+mn-ea"/>
                        </a:rPr>
                        <a:t>変更前</a:t>
                      </a:r>
                      <a:r>
                        <a:rPr lang="en-US" altLang="ja-JP" sz="1000" dirty="0" smtClean="0">
                          <a:solidFill>
                            <a:schemeClr val="tx1"/>
                          </a:solidFill>
                          <a:latin typeface="+mn-ea"/>
                          <a:ea typeface="+mn-ea"/>
                        </a:rPr>
                        <a:t>]※</a:t>
                      </a:r>
                      <a:r>
                        <a:rPr lang="ja-JP" altLang="en-US" sz="1000" dirty="0" smtClean="0">
                          <a:solidFill>
                            <a:schemeClr val="tx1"/>
                          </a:solidFill>
                          <a:latin typeface="+mn-ea"/>
                          <a:ea typeface="+mn-ea"/>
                        </a:rPr>
                        <a:t>別途、機種代金、ユニバーサルサービス料、契約にかかる費用などがかかります。</a:t>
                      </a:r>
                    </a:p>
                    <a:p>
                      <a:pPr marL="0" marR="0" lvl="0" indent="0" algn="l" defTabSz="914377" rtl="0" eaLnBrk="1" fontAlgn="auto" latinLnBrk="0" hangingPunct="1">
                        <a:lnSpc>
                          <a:spcPct val="100000"/>
                        </a:lnSpc>
                        <a:spcBef>
                          <a:spcPts val="0"/>
                        </a:spcBef>
                        <a:spcAft>
                          <a:spcPts val="0"/>
                        </a:spcAft>
                        <a:buClrTx/>
                        <a:buSzTx/>
                        <a:buFontTx/>
                        <a:buNone/>
                        <a:tabLst/>
                        <a:defRPr/>
                      </a:pPr>
                      <a:r>
                        <a:rPr lang="en-US" altLang="ja-JP" sz="1000" dirty="0" smtClean="0">
                          <a:solidFill>
                            <a:schemeClr val="tx1"/>
                          </a:solidFill>
                          <a:latin typeface="+mn-ea"/>
                          <a:ea typeface="+mn-ea"/>
                        </a:rPr>
                        <a:t>[</a:t>
                      </a:r>
                      <a:r>
                        <a:rPr lang="ja-JP" altLang="en-US" sz="1000" dirty="0" smtClean="0">
                          <a:solidFill>
                            <a:schemeClr val="tx1"/>
                          </a:solidFill>
                          <a:latin typeface="+mn-ea"/>
                          <a:ea typeface="+mn-ea"/>
                        </a:rPr>
                        <a:t>変更後</a:t>
                      </a:r>
                      <a:r>
                        <a:rPr lang="en-US" altLang="ja-JP" sz="1000" dirty="0" smtClean="0">
                          <a:solidFill>
                            <a:schemeClr val="tx1"/>
                          </a:solidFill>
                          <a:latin typeface="+mn-ea"/>
                          <a:ea typeface="+mn-ea"/>
                        </a:rPr>
                        <a:t>]※</a:t>
                      </a:r>
                      <a:r>
                        <a:rPr lang="ja-JP" altLang="en-US" sz="1000" dirty="0" smtClean="0">
                          <a:solidFill>
                            <a:schemeClr val="tx1"/>
                          </a:solidFill>
                          <a:latin typeface="+mn-ea"/>
                          <a:ea typeface="+mn-ea"/>
                        </a:rPr>
                        <a:t>別途、機種代金、ユニバーサルサービス料、電話リレーサービス料</a:t>
                      </a:r>
                      <a:r>
                        <a:rPr lang="en-US" altLang="ja-JP" sz="1000" dirty="0" smtClean="0">
                          <a:solidFill>
                            <a:schemeClr val="tx1"/>
                          </a:solidFill>
                          <a:latin typeface="+mn-ea"/>
                          <a:ea typeface="+mn-ea"/>
                        </a:rPr>
                        <a:t>(2021</a:t>
                      </a:r>
                      <a:r>
                        <a:rPr lang="ja-JP" altLang="en-US" sz="1000" dirty="0" smtClean="0">
                          <a:solidFill>
                            <a:schemeClr val="tx1"/>
                          </a:solidFill>
                          <a:latin typeface="+mn-ea"/>
                          <a:ea typeface="+mn-ea"/>
                        </a:rPr>
                        <a:t>年</a:t>
                      </a:r>
                      <a:r>
                        <a:rPr lang="en-US" altLang="ja-JP" sz="1000" dirty="0" smtClean="0">
                          <a:solidFill>
                            <a:schemeClr val="tx1"/>
                          </a:solidFill>
                          <a:latin typeface="+mn-ea"/>
                          <a:ea typeface="+mn-ea"/>
                        </a:rPr>
                        <a:t>7</a:t>
                      </a:r>
                      <a:r>
                        <a:rPr lang="ja-JP" altLang="en-US" sz="1000" dirty="0" smtClean="0">
                          <a:solidFill>
                            <a:schemeClr val="tx1"/>
                          </a:solidFill>
                          <a:latin typeface="+mn-ea"/>
                          <a:ea typeface="+mn-ea"/>
                        </a:rPr>
                        <a:t>月～</a:t>
                      </a:r>
                      <a:r>
                        <a:rPr lang="en-US" altLang="ja-JP" sz="1000" dirty="0" smtClean="0">
                          <a:solidFill>
                            <a:schemeClr val="tx1"/>
                          </a:solidFill>
                          <a:latin typeface="+mn-ea"/>
                          <a:ea typeface="+mn-ea"/>
                        </a:rPr>
                        <a:t>)</a:t>
                      </a:r>
                      <a:r>
                        <a:rPr lang="ja-JP" altLang="en-US" sz="1000" dirty="0" err="1" smtClean="0">
                          <a:solidFill>
                            <a:schemeClr val="tx1"/>
                          </a:solidFill>
                          <a:latin typeface="+mn-ea"/>
                          <a:ea typeface="+mn-ea"/>
                        </a:rPr>
                        <a:t>、</a:t>
                      </a:r>
                      <a:endParaRPr lang="ja-JP" altLang="en-US" sz="1000" dirty="0" smtClean="0">
                        <a:solidFill>
                          <a:schemeClr val="tx1"/>
                        </a:solidFill>
                        <a:latin typeface="+mn-ea"/>
                        <a:ea typeface="+mn-ea"/>
                      </a:endParaRPr>
                    </a:p>
                    <a:p>
                      <a:pPr marL="0" marR="0" lvl="0" indent="0" algn="l" defTabSz="914377" rtl="0" eaLnBrk="1" fontAlgn="auto" latinLnBrk="0" hangingPunct="1">
                        <a:lnSpc>
                          <a:spcPct val="100000"/>
                        </a:lnSpc>
                        <a:spcBef>
                          <a:spcPts val="0"/>
                        </a:spcBef>
                        <a:spcAft>
                          <a:spcPts val="0"/>
                        </a:spcAft>
                        <a:buClrTx/>
                        <a:buSzTx/>
                        <a:buFontTx/>
                        <a:buNone/>
                        <a:tabLst/>
                        <a:defRPr/>
                      </a:pPr>
                      <a:r>
                        <a:rPr lang="ja-JP" altLang="en-US" sz="1000" dirty="0" smtClean="0">
                          <a:solidFill>
                            <a:schemeClr val="tx1"/>
                          </a:solidFill>
                          <a:latin typeface="+mn-ea"/>
                          <a:ea typeface="+mn-ea"/>
                        </a:rPr>
                        <a:t>　　　　　　　 契約にかかる費用などがかかります。</a:t>
                      </a:r>
                    </a:p>
                    <a:p>
                      <a:pPr marL="0" marR="0" lvl="0" indent="0" algn="l" defTabSz="914377" rtl="0" eaLnBrk="1" fontAlgn="auto" latinLnBrk="0" hangingPunct="1">
                        <a:lnSpc>
                          <a:spcPct val="100000"/>
                        </a:lnSpc>
                        <a:spcBef>
                          <a:spcPts val="0"/>
                        </a:spcBef>
                        <a:spcAft>
                          <a:spcPts val="0"/>
                        </a:spcAft>
                        <a:buClrTx/>
                        <a:buSzTx/>
                        <a:buFontTx/>
                        <a:buNone/>
                        <a:tabLst/>
                        <a:defRPr/>
                      </a:pPr>
                      <a:endParaRPr lang="ja-JP" altLang="en-US" sz="1000" dirty="0" smtClean="0">
                        <a:solidFill>
                          <a:schemeClr val="tx1"/>
                        </a:solidFill>
                        <a:latin typeface="+mn-ea"/>
                        <a:ea typeface="+mn-ea"/>
                      </a:endParaRPr>
                    </a:p>
                    <a:p>
                      <a:pPr marL="0" marR="0" lvl="0" indent="0" algn="l" defTabSz="914377" rtl="0" eaLnBrk="1" fontAlgn="auto" latinLnBrk="0" hangingPunct="1">
                        <a:lnSpc>
                          <a:spcPct val="100000"/>
                        </a:lnSpc>
                        <a:spcBef>
                          <a:spcPts val="0"/>
                        </a:spcBef>
                        <a:spcAft>
                          <a:spcPts val="0"/>
                        </a:spcAft>
                        <a:buClrTx/>
                        <a:buSzTx/>
                        <a:buFontTx/>
                        <a:buNone/>
                        <a:tabLst/>
                        <a:defRPr/>
                      </a:pPr>
                      <a:r>
                        <a:rPr lang="ja-JP" altLang="en-US" sz="1000" dirty="0" smtClean="0">
                          <a:solidFill>
                            <a:schemeClr val="tx1"/>
                          </a:solidFill>
                          <a:latin typeface="+mn-ea"/>
                          <a:ea typeface="+mn-ea"/>
                        </a:rPr>
                        <a:t>■店頭掲出物版の注釈について精査した結果、削減・文言変更を反映（</a:t>
                      </a:r>
                      <a:r>
                        <a:rPr lang="en-US" altLang="ja-JP" sz="1000" dirty="0" smtClean="0">
                          <a:solidFill>
                            <a:schemeClr val="tx1"/>
                          </a:solidFill>
                          <a:latin typeface="+mn-ea"/>
                          <a:ea typeface="+mn-ea"/>
                        </a:rPr>
                        <a:t>P13</a:t>
                      </a:r>
                      <a:r>
                        <a:rPr lang="ja-JP" altLang="en-US" sz="1000" dirty="0" smtClean="0">
                          <a:solidFill>
                            <a:schemeClr val="tx1"/>
                          </a:solidFill>
                          <a:latin typeface="+mn-ea"/>
                          <a:ea typeface="+mn-ea"/>
                        </a:rPr>
                        <a:t>）</a:t>
                      </a:r>
                      <a:endParaRPr lang="en-US" altLang="ja-JP" sz="1000" dirty="0" smtClean="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541007810"/>
                  </a:ext>
                </a:extLst>
              </a:tr>
              <a:tr h="0">
                <a:tc>
                  <a:txBody>
                    <a:bodyPr/>
                    <a:lstStyle/>
                    <a:p>
                      <a:r>
                        <a:rPr kumimoji="1" lang="en-US" altLang="ja-JP" sz="1000" b="0" dirty="0" smtClean="0">
                          <a:latin typeface="+mn-ea"/>
                          <a:ea typeface="+mn-ea"/>
                        </a:rPr>
                        <a:t>2021/9/27</a:t>
                      </a:r>
                      <a:endParaRPr kumimoji="1" lang="ja-JP" altLang="en-US" sz="1000" b="0" dirty="0">
                        <a:latin typeface="+mn-ea"/>
                        <a:ea typeface="+mn-ea"/>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r>
                        <a:rPr kumimoji="1" lang="en-US" altLang="ja-JP" sz="1000" b="0" dirty="0" smtClean="0">
                          <a:latin typeface="+mn-ea"/>
                          <a:ea typeface="+mn-ea"/>
                        </a:rPr>
                        <a:t>7</a:t>
                      </a:r>
                      <a:r>
                        <a:rPr kumimoji="1" lang="ja-JP" altLang="en-US" sz="1000" b="0" dirty="0" smtClean="0">
                          <a:latin typeface="+mn-ea"/>
                          <a:ea typeface="+mn-ea"/>
                        </a:rPr>
                        <a:t>～</a:t>
                      </a:r>
                      <a:r>
                        <a:rPr kumimoji="1" lang="en-US" altLang="ja-JP" sz="1000" b="0" dirty="0" smtClean="0">
                          <a:latin typeface="+mn-ea"/>
                          <a:ea typeface="+mn-ea"/>
                        </a:rPr>
                        <a:t>12</a:t>
                      </a:r>
                      <a:endParaRPr kumimoji="1" lang="ja-JP" altLang="en-US" sz="1000" b="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ja-JP" altLang="en-US" sz="1000" dirty="0" smtClean="0">
                          <a:solidFill>
                            <a:schemeClr val="tx1"/>
                          </a:solidFill>
                          <a:latin typeface="+mn-ea"/>
                          <a:ea typeface="+mn-ea"/>
                        </a:rPr>
                        <a:t>税抜・税込価格を併記していたものは、すべて税込表記に変更</a:t>
                      </a:r>
                      <a:endParaRPr lang="en-US" altLang="ja-JP" sz="1000" dirty="0" smtClean="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350443393"/>
                  </a:ext>
                </a:extLst>
              </a:tr>
              <a:tr h="0">
                <a:tc>
                  <a:txBody>
                    <a:bodyPr/>
                    <a:lstStyle/>
                    <a:p>
                      <a:r>
                        <a:rPr kumimoji="1" lang="en-US" altLang="ja-JP" sz="1000" b="0" dirty="0" smtClean="0">
                          <a:latin typeface="+mn-ea"/>
                          <a:ea typeface="+mn-ea"/>
                        </a:rPr>
                        <a:t>2021/11/1</a:t>
                      </a:r>
                      <a:endParaRPr kumimoji="1" lang="ja-JP" altLang="en-US" sz="1000" b="0" dirty="0">
                        <a:latin typeface="+mn-ea"/>
                        <a:ea typeface="+mn-ea"/>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r>
                        <a:rPr kumimoji="1" lang="en-US" altLang="ja-JP" sz="1000" b="0" dirty="0" smtClean="0">
                          <a:latin typeface="+mn-ea"/>
                          <a:ea typeface="+mn-ea"/>
                        </a:rPr>
                        <a:t>9</a:t>
                      </a:r>
                      <a:r>
                        <a:rPr kumimoji="1" lang="ja-JP" altLang="en-US" sz="1000" b="0" dirty="0" err="1" smtClean="0">
                          <a:latin typeface="+mn-ea"/>
                          <a:ea typeface="+mn-ea"/>
                        </a:rPr>
                        <a:t>、</a:t>
                      </a:r>
                      <a:r>
                        <a:rPr kumimoji="1" lang="en-US" altLang="ja-JP" sz="1000" b="0" dirty="0" smtClean="0">
                          <a:latin typeface="+mn-ea"/>
                          <a:ea typeface="+mn-ea"/>
                        </a:rPr>
                        <a:t>11</a:t>
                      </a:r>
                      <a:endParaRPr kumimoji="1" lang="ja-JP" altLang="en-US" sz="1000" b="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ja-JP" altLang="en-US" sz="1000" dirty="0" smtClean="0">
                          <a:solidFill>
                            <a:schemeClr val="tx1"/>
                          </a:solidFill>
                          <a:latin typeface="+mn-ea"/>
                          <a:ea typeface="+mn-ea"/>
                        </a:rPr>
                        <a:t>■回線の上限の注釈に下記追記</a:t>
                      </a:r>
                      <a:endParaRPr lang="en-US" altLang="ja-JP" sz="1000" dirty="0" smtClean="0">
                        <a:solidFill>
                          <a:schemeClr val="tx1"/>
                        </a:solidFill>
                        <a:latin typeface="+mn-ea"/>
                        <a:ea typeface="+mn-ea"/>
                      </a:endParaRPr>
                    </a:p>
                    <a:p>
                      <a:pPr marL="0" marR="0" lvl="0" indent="0" algn="l" defTabSz="914377" rtl="0" eaLnBrk="1" fontAlgn="auto" latinLnBrk="0" hangingPunct="1">
                        <a:lnSpc>
                          <a:spcPct val="100000"/>
                        </a:lnSpc>
                        <a:spcBef>
                          <a:spcPts val="0"/>
                        </a:spcBef>
                        <a:spcAft>
                          <a:spcPts val="0"/>
                        </a:spcAft>
                        <a:buClrTx/>
                        <a:buSzTx/>
                        <a:buFontTx/>
                        <a:buNone/>
                        <a:tabLst/>
                        <a:defRPr/>
                      </a:pPr>
                      <a:r>
                        <a:rPr lang="en-US" altLang="ja-JP" sz="1000" dirty="0" smtClean="0">
                          <a:solidFill>
                            <a:schemeClr val="tx1"/>
                          </a:solidFill>
                          <a:latin typeface="+mn-ea"/>
                          <a:ea typeface="+mn-ea"/>
                        </a:rPr>
                        <a:t>&lt;</a:t>
                      </a:r>
                      <a:r>
                        <a:rPr lang="ja-JP" altLang="en-US" sz="1000" dirty="0" smtClean="0">
                          <a:solidFill>
                            <a:schemeClr val="tx1"/>
                          </a:solidFill>
                          <a:latin typeface="+mn-ea"/>
                          <a:ea typeface="+mn-ea"/>
                        </a:rPr>
                        <a:t>追記箇所</a:t>
                      </a:r>
                      <a:r>
                        <a:rPr lang="en-US" altLang="ja-JP" sz="1000" dirty="0" smtClean="0">
                          <a:solidFill>
                            <a:schemeClr val="tx1"/>
                          </a:solidFill>
                          <a:latin typeface="+mn-ea"/>
                          <a:ea typeface="+mn-ea"/>
                        </a:rPr>
                        <a:t>&gt;</a:t>
                      </a:r>
                    </a:p>
                    <a:p>
                      <a:pPr marL="0" marR="0" lvl="0" indent="0" algn="l" defTabSz="914377" rtl="0" eaLnBrk="1" fontAlgn="auto" latinLnBrk="0" hangingPunct="1">
                        <a:lnSpc>
                          <a:spcPct val="100000"/>
                        </a:lnSpc>
                        <a:spcBef>
                          <a:spcPts val="0"/>
                        </a:spcBef>
                        <a:spcAft>
                          <a:spcPts val="0"/>
                        </a:spcAft>
                        <a:buClrTx/>
                        <a:buSzTx/>
                        <a:buFontTx/>
                        <a:buNone/>
                        <a:tabLst/>
                        <a:defRPr/>
                      </a:pPr>
                      <a:r>
                        <a:rPr lang="ja-JP" altLang="en-US" sz="1000" dirty="0" smtClean="0">
                          <a:solidFill>
                            <a:schemeClr val="tx1"/>
                          </a:solidFill>
                          <a:latin typeface="+mn-ea"/>
                          <a:ea typeface="+mn-ea"/>
                        </a:rPr>
                        <a:t>・最大版：スライド</a:t>
                      </a:r>
                      <a:r>
                        <a:rPr lang="en-US" altLang="ja-JP" sz="1000" dirty="0" smtClean="0">
                          <a:solidFill>
                            <a:schemeClr val="tx1"/>
                          </a:solidFill>
                          <a:latin typeface="+mn-ea"/>
                          <a:ea typeface="+mn-ea"/>
                        </a:rPr>
                        <a:t>9</a:t>
                      </a:r>
                      <a:r>
                        <a:rPr lang="ja-JP" altLang="en-US" sz="1000" dirty="0" smtClean="0">
                          <a:solidFill>
                            <a:schemeClr val="tx1"/>
                          </a:solidFill>
                          <a:latin typeface="+mn-ea"/>
                          <a:ea typeface="+mn-ea"/>
                        </a:rPr>
                        <a:t>（★</a:t>
                      </a:r>
                      <a:r>
                        <a:rPr lang="en-US" altLang="ja-JP" sz="1000" dirty="0" smtClean="0">
                          <a:solidFill>
                            <a:schemeClr val="tx1"/>
                          </a:solidFill>
                          <a:latin typeface="+mn-ea"/>
                          <a:ea typeface="+mn-ea"/>
                        </a:rPr>
                        <a:t>3</a:t>
                      </a:r>
                      <a:r>
                        <a:rPr lang="ja-JP" altLang="en-US" sz="1000" dirty="0" smtClean="0">
                          <a:solidFill>
                            <a:schemeClr val="tx1"/>
                          </a:solidFill>
                          <a:latin typeface="+mn-ea"/>
                          <a:ea typeface="+mn-ea"/>
                        </a:rPr>
                        <a:t>に追記）</a:t>
                      </a:r>
                      <a:endParaRPr lang="en-US" altLang="ja-JP" sz="1000" dirty="0" smtClean="0">
                        <a:solidFill>
                          <a:schemeClr val="tx1"/>
                        </a:solidFill>
                        <a:latin typeface="+mn-ea"/>
                        <a:ea typeface="+mn-ea"/>
                      </a:endParaRPr>
                    </a:p>
                    <a:p>
                      <a:pPr marL="0" marR="0" lvl="0" indent="0" algn="l" defTabSz="914377" rtl="0" eaLnBrk="1" fontAlgn="auto" latinLnBrk="0" hangingPunct="1">
                        <a:lnSpc>
                          <a:spcPct val="100000"/>
                        </a:lnSpc>
                        <a:spcBef>
                          <a:spcPts val="0"/>
                        </a:spcBef>
                        <a:spcAft>
                          <a:spcPts val="0"/>
                        </a:spcAft>
                        <a:buClrTx/>
                        <a:buSzTx/>
                        <a:buFontTx/>
                        <a:buNone/>
                        <a:tabLst/>
                        <a:defRPr/>
                      </a:pPr>
                      <a:r>
                        <a:rPr lang="ja-JP" altLang="en-US" sz="1000" dirty="0" smtClean="0">
                          <a:solidFill>
                            <a:schemeClr val="tx1"/>
                          </a:solidFill>
                          <a:latin typeface="+mn-ea"/>
                          <a:ea typeface="+mn-ea"/>
                        </a:rPr>
                        <a:t>・お持ち帰り用ツール版：スライド</a:t>
                      </a:r>
                      <a:r>
                        <a:rPr lang="en-US" altLang="ja-JP" sz="1000" dirty="0" smtClean="0">
                          <a:solidFill>
                            <a:schemeClr val="tx1"/>
                          </a:solidFill>
                          <a:latin typeface="+mn-ea"/>
                          <a:ea typeface="+mn-ea"/>
                        </a:rPr>
                        <a:t>11</a:t>
                      </a:r>
                      <a:r>
                        <a:rPr lang="ja-JP" altLang="en-US" sz="1000" dirty="0" smtClean="0">
                          <a:solidFill>
                            <a:schemeClr val="tx1"/>
                          </a:solidFill>
                          <a:latin typeface="+mn-ea"/>
                          <a:ea typeface="+mn-ea"/>
                        </a:rPr>
                        <a:t>（★</a:t>
                      </a:r>
                      <a:r>
                        <a:rPr lang="en-US" altLang="ja-JP" sz="1000" dirty="0" smtClean="0">
                          <a:solidFill>
                            <a:schemeClr val="tx1"/>
                          </a:solidFill>
                          <a:latin typeface="+mn-ea"/>
                          <a:ea typeface="+mn-ea"/>
                        </a:rPr>
                        <a:t>2</a:t>
                      </a:r>
                      <a:r>
                        <a:rPr lang="ja-JP" altLang="en-US" sz="1000" dirty="0" smtClean="0">
                          <a:solidFill>
                            <a:schemeClr val="tx1"/>
                          </a:solidFill>
                          <a:latin typeface="+mn-ea"/>
                          <a:ea typeface="+mn-ea"/>
                        </a:rPr>
                        <a:t>に追記）</a:t>
                      </a:r>
                      <a:endParaRPr lang="en-US" altLang="ja-JP" sz="1000" dirty="0" smtClean="0">
                        <a:solidFill>
                          <a:schemeClr val="tx1"/>
                        </a:solidFill>
                        <a:latin typeface="+mn-ea"/>
                        <a:ea typeface="+mn-ea"/>
                      </a:endParaRPr>
                    </a:p>
                    <a:p>
                      <a:pPr marL="0" marR="0" lvl="0" indent="0" algn="l" defTabSz="914377" rtl="0" eaLnBrk="1" fontAlgn="auto" latinLnBrk="0" hangingPunct="1">
                        <a:lnSpc>
                          <a:spcPct val="100000"/>
                        </a:lnSpc>
                        <a:spcBef>
                          <a:spcPts val="0"/>
                        </a:spcBef>
                        <a:spcAft>
                          <a:spcPts val="0"/>
                        </a:spcAft>
                        <a:buClrTx/>
                        <a:buSzTx/>
                        <a:buFontTx/>
                        <a:buNone/>
                        <a:tabLst/>
                        <a:defRPr/>
                      </a:pPr>
                      <a:r>
                        <a:rPr lang="en-US" altLang="ja-JP" sz="1000" dirty="0" smtClean="0">
                          <a:solidFill>
                            <a:schemeClr val="tx1"/>
                          </a:solidFill>
                          <a:latin typeface="+mn-ea"/>
                          <a:ea typeface="+mn-ea"/>
                        </a:rPr>
                        <a:t>&lt;</a:t>
                      </a:r>
                      <a:r>
                        <a:rPr lang="ja-JP" altLang="en-US" sz="1000" dirty="0" smtClean="0">
                          <a:solidFill>
                            <a:schemeClr val="tx1"/>
                          </a:solidFill>
                          <a:latin typeface="+mn-ea"/>
                          <a:ea typeface="+mn-ea"/>
                        </a:rPr>
                        <a:t>追記注釈</a:t>
                      </a:r>
                      <a:r>
                        <a:rPr lang="en-US" altLang="ja-JP" sz="1000" dirty="0" smtClean="0">
                          <a:solidFill>
                            <a:schemeClr val="tx1"/>
                          </a:solidFill>
                          <a:latin typeface="+mn-ea"/>
                          <a:ea typeface="+mn-ea"/>
                        </a:rPr>
                        <a:t>&gt;</a:t>
                      </a:r>
                    </a:p>
                    <a:p>
                      <a:pPr marL="0" marR="0" lvl="0" indent="0" algn="l" defTabSz="914377" rtl="0" eaLnBrk="1" fontAlgn="auto" latinLnBrk="0" hangingPunct="1">
                        <a:lnSpc>
                          <a:spcPct val="100000"/>
                        </a:lnSpc>
                        <a:spcBef>
                          <a:spcPts val="0"/>
                        </a:spcBef>
                        <a:spcAft>
                          <a:spcPts val="0"/>
                        </a:spcAft>
                        <a:buClrTx/>
                        <a:buSzTx/>
                        <a:buFontTx/>
                        <a:buNone/>
                        <a:tabLst/>
                        <a:defRPr/>
                      </a:pPr>
                      <a:r>
                        <a:rPr lang="ja-JP" altLang="en-US" sz="1000" dirty="0" smtClean="0">
                          <a:latin typeface="+mn-ea"/>
                          <a:ea typeface="+mn-ea"/>
                        </a:rPr>
                        <a:t>「</a:t>
                      </a:r>
                      <a:r>
                        <a:rPr lang="en-US" altLang="ja-JP" sz="1000" dirty="0" smtClean="0">
                          <a:latin typeface="+mn-ea"/>
                          <a:ea typeface="+mn-ea"/>
                        </a:rPr>
                        <a:t>au</a:t>
                      </a:r>
                      <a:r>
                        <a:rPr lang="ja-JP" altLang="en-US" sz="1000" dirty="0" smtClean="0">
                          <a:latin typeface="+mn-ea"/>
                          <a:ea typeface="+mn-ea"/>
                        </a:rPr>
                        <a:t>スマートバリュー」をご契約の回線が「家族割プラス」グループまたは</a:t>
                      </a:r>
                      <a:r>
                        <a:rPr lang="en-US" altLang="ja-JP" sz="1000" dirty="0" smtClean="0">
                          <a:latin typeface="+mn-ea"/>
                          <a:ea typeface="+mn-ea"/>
                        </a:rPr>
                        <a:t>UQ mobile</a:t>
                      </a:r>
                      <a:r>
                        <a:rPr lang="ja-JP" altLang="en-US" sz="1000" dirty="0" smtClean="0">
                          <a:latin typeface="+mn-ea"/>
                          <a:ea typeface="+mn-ea"/>
                        </a:rPr>
                        <a:t>の「自宅セット割」グループにも加入している場合、各グループにご加入の</a:t>
                      </a:r>
                      <a:r>
                        <a:rPr lang="en-US" altLang="ja-JP" sz="1000" dirty="0" smtClean="0">
                          <a:latin typeface="+mn-ea"/>
                          <a:ea typeface="+mn-ea"/>
                        </a:rPr>
                        <a:t>au/UQ</a:t>
                      </a:r>
                      <a:r>
                        <a:rPr lang="ja-JP" altLang="en-US" sz="1000" dirty="0" smtClean="0">
                          <a:latin typeface="+mn-ea"/>
                          <a:ea typeface="+mn-ea"/>
                        </a:rPr>
                        <a:t>携帯電話も回線数のカウントに含まれます。</a:t>
                      </a:r>
                      <a:endParaRPr lang="en-US" altLang="ja-JP" sz="1000" dirty="0" smtClean="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62377810"/>
                  </a:ext>
                </a:extLst>
              </a:tr>
            </a:tbl>
          </a:graphicData>
        </a:graphic>
      </p:graphicFrame>
    </p:spTree>
    <p:extLst>
      <p:ext uri="{BB962C8B-B14F-4D97-AF65-F5344CB8AC3E}">
        <p14:creationId xmlns:p14="http://schemas.microsoft.com/office/powerpoint/2010/main" val="11651194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p:txBody>
          <a:bodyPr/>
          <a:lstStyle/>
          <a:p>
            <a:r>
              <a:rPr lang="en-US" altLang="ja-JP" sz="2500" dirty="0" smtClean="0">
                <a:latin typeface="+mn-ea"/>
                <a:ea typeface="+mn-ea"/>
              </a:rPr>
              <a:t>【</a:t>
            </a:r>
            <a:r>
              <a:rPr lang="ja-JP" altLang="en-US" sz="2500" dirty="0" smtClean="0">
                <a:latin typeface="+mn-ea"/>
                <a:ea typeface="+mn-ea"/>
              </a:rPr>
              <a:t>注意事項</a:t>
            </a:r>
            <a:r>
              <a:rPr lang="en-US" altLang="ja-JP" sz="2500" dirty="0" smtClean="0">
                <a:latin typeface="+mn-ea"/>
                <a:ea typeface="+mn-ea"/>
              </a:rPr>
              <a:t>】</a:t>
            </a:r>
            <a:r>
              <a:rPr lang="ja-JP" altLang="en-US" sz="2500" dirty="0" smtClean="0">
                <a:latin typeface="+mn-ea"/>
                <a:ea typeface="+mn-ea"/>
              </a:rPr>
              <a:t>家族訴求について</a:t>
            </a:r>
            <a:endParaRPr kumimoji="1" lang="ja-JP" altLang="en-US" sz="2500" dirty="0">
              <a:latin typeface="+mn-ea"/>
              <a:ea typeface="+mn-ea"/>
            </a:endParaRPr>
          </a:p>
        </p:txBody>
      </p:sp>
      <p:sp>
        <p:nvSpPr>
          <p:cNvPr id="14" name="正方形/長方形 13"/>
          <p:cNvSpPr/>
          <p:nvPr/>
        </p:nvSpPr>
        <p:spPr>
          <a:xfrm>
            <a:off x="295420" y="2618245"/>
            <a:ext cx="8570420" cy="2554545"/>
          </a:xfrm>
          <a:prstGeom prst="rect">
            <a:avLst/>
          </a:prstGeom>
        </p:spPr>
        <p:txBody>
          <a:bodyPr wrap="square">
            <a:spAutoFit/>
          </a:bodyPr>
          <a:lstStyle/>
          <a:p>
            <a:pPr>
              <a:spcAft>
                <a:spcPts val="0"/>
              </a:spcAft>
            </a:pPr>
            <a:r>
              <a:rPr lang="en-US" altLang="ja-JP" sz="2000" b="1" kern="100" dirty="0" smtClean="0">
                <a:latin typeface="+mn-ea"/>
                <a:cs typeface="Courier New" panose="02070309020205020404" pitchFamily="49" charset="0"/>
              </a:rPr>
              <a:t>【</a:t>
            </a:r>
            <a:r>
              <a:rPr lang="ja-JP" altLang="ja-JP" sz="2000" b="1" kern="100" dirty="0" smtClean="0">
                <a:latin typeface="+mn-ea"/>
                <a:cs typeface="Courier New" panose="02070309020205020404" pitchFamily="49" charset="0"/>
              </a:rPr>
              <a:t>背景</a:t>
            </a:r>
            <a:r>
              <a:rPr lang="en-US" altLang="ja-JP" sz="2000" b="1" kern="100" dirty="0" smtClean="0">
                <a:latin typeface="+mn-ea"/>
                <a:cs typeface="Courier New" panose="02070309020205020404" pitchFamily="49" charset="0"/>
              </a:rPr>
              <a:t>】</a:t>
            </a:r>
          </a:p>
          <a:p>
            <a:pPr>
              <a:spcAft>
                <a:spcPts val="0"/>
              </a:spcAft>
            </a:pPr>
            <a:r>
              <a:rPr lang="ja-JP" altLang="ja-JP" sz="2000" kern="100" dirty="0" smtClean="0">
                <a:latin typeface="+mn-ea"/>
                <a:cs typeface="Courier New" panose="02070309020205020404" pitchFamily="49" charset="0"/>
              </a:rPr>
              <a:t>端末販売価格訴</a:t>
            </a:r>
            <a:r>
              <a:rPr lang="ja-JP" altLang="ja-JP" sz="2000" kern="100" dirty="0">
                <a:latin typeface="+mn-ea"/>
                <a:cs typeface="Courier New" panose="02070309020205020404" pitchFamily="49" charset="0"/>
              </a:rPr>
              <a:t>求を中心に携帯業界に対する広告表記</a:t>
            </a:r>
            <a:r>
              <a:rPr lang="ja-JP" altLang="ja-JP" sz="2000" kern="100" dirty="0" smtClean="0">
                <a:latin typeface="+mn-ea"/>
                <a:cs typeface="Courier New" panose="02070309020205020404" pitchFamily="49" charset="0"/>
              </a:rPr>
              <a:t>の品質向上</a:t>
            </a:r>
            <a:endParaRPr lang="en-US" altLang="ja-JP" sz="2000" kern="100" dirty="0" smtClean="0">
              <a:latin typeface="+mn-ea"/>
              <a:cs typeface="Courier New" panose="02070309020205020404" pitchFamily="49" charset="0"/>
            </a:endParaRPr>
          </a:p>
          <a:p>
            <a:pPr>
              <a:spcAft>
                <a:spcPts val="0"/>
              </a:spcAft>
            </a:pPr>
            <a:r>
              <a:rPr lang="en-US" altLang="ja-JP" sz="2000" kern="100" dirty="0" smtClean="0">
                <a:latin typeface="+mn-ea"/>
                <a:cs typeface="Courier New" panose="02070309020205020404" pitchFamily="49" charset="0"/>
              </a:rPr>
              <a:t>(</a:t>
            </a:r>
            <a:r>
              <a:rPr lang="ja-JP" altLang="ja-JP" sz="2000" kern="100" dirty="0" smtClean="0">
                <a:latin typeface="+mn-ea"/>
                <a:cs typeface="Courier New" panose="02070309020205020404" pitchFamily="49" charset="0"/>
              </a:rPr>
              <a:t>適正化</a:t>
            </a:r>
            <a:r>
              <a:rPr lang="en-US" altLang="ja-JP" sz="2000" kern="100" dirty="0">
                <a:latin typeface="+mn-ea"/>
                <a:cs typeface="Courier New" panose="02070309020205020404" pitchFamily="49" charset="0"/>
              </a:rPr>
              <a:t>/</a:t>
            </a:r>
            <a:r>
              <a:rPr lang="ja-JP" altLang="ja-JP" sz="2000" kern="100" dirty="0" smtClean="0">
                <a:latin typeface="+mn-ea"/>
                <a:cs typeface="Courier New" panose="02070309020205020404" pitchFamily="49" charset="0"/>
              </a:rPr>
              <a:t>蓋然性向上など</a:t>
            </a:r>
            <a:r>
              <a:rPr lang="en-US" altLang="ja-JP" sz="2000" kern="100" dirty="0" smtClean="0">
                <a:latin typeface="+mn-ea"/>
                <a:cs typeface="Courier New" panose="02070309020205020404" pitchFamily="49" charset="0"/>
              </a:rPr>
              <a:t>)</a:t>
            </a:r>
            <a:r>
              <a:rPr lang="ja-JP" altLang="ja-JP" sz="2000" kern="100" dirty="0" smtClean="0">
                <a:latin typeface="+mn-ea"/>
                <a:cs typeface="Courier New" panose="02070309020205020404" pitchFamily="49" charset="0"/>
              </a:rPr>
              <a:t>の</a:t>
            </a:r>
            <a:r>
              <a:rPr lang="ja-JP" altLang="ja-JP" sz="2000" kern="100" dirty="0">
                <a:latin typeface="+mn-ea"/>
                <a:cs typeface="Courier New" panose="02070309020205020404" pitchFamily="49" charset="0"/>
              </a:rPr>
              <a:t>社会的要請が高まって</a:t>
            </a:r>
            <a:r>
              <a:rPr lang="ja-JP" altLang="ja-JP" sz="2000" kern="100" dirty="0" smtClean="0">
                <a:latin typeface="+mn-ea"/>
                <a:cs typeface="Courier New" panose="02070309020205020404" pitchFamily="49" charset="0"/>
              </a:rPr>
              <a:t>いる</a:t>
            </a:r>
            <a:endParaRPr lang="en-US" altLang="ja-JP" sz="2000" kern="100" dirty="0" smtClean="0">
              <a:latin typeface="+mn-ea"/>
              <a:cs typeface="Courier New" panose="02070309020205020404" pitchFamily="49" charset="0"/>
            </a:endParaRPr>
          </a:p>
          <a:p>
            <a:pPr>
              <a:spcAft>
                <a:spcPts val="0"/>
              </a:spcAft>
            </a:pPr>
            <a:endParaRPr lang="en-US" altLang="ja-JP" sz="2000" kern="100" dirty="0">
              <a:latin typeface="+mn-ea"/>
              <a:cs typeface="Courier New" panose="02070309020205020404" pitchFamily="49" charset="0"/>
            </a:endParaRPr>
          </a:p>
          <a:p>
            <a:pPr>
              <a:spcAft>
                <a:spcPts val="0"/>
              </a:spcAft>
            </a:pPr>
            <a:r>
              <a:rPr lang="en-US" altLang="ja-JP" sz="2000" b="1" kern="100" dirty="0" smtClean="0">
                <a:latin typeface="+mn-ea"/>
                <a:cs typeface="Courier New" panose="02070309020205020404" pitchFamily="49" charset="0"/>
              </a:rPr>
              <a:t>【</a:t>
            </a:r>
            <a:r>
              <a:rPr lang="ja-JP" altLang="en-US" sz="2000" b="1" kern="100" dirty="0">
                <a:latin typeface="+mn-ea"/>
                <a:cs typeface="Courier New" panose="02070309020205020404" pitchFamily="49" charset="0"/>
              </a:rPr>
              <a:t>趣旨</a:t>
            </a:r>
            <a:r>
              <a:rPr lang="en-US" altLang="ja-JP" sz="2000" b="1" kern="100" dirty="0" smtClean="0">
                <a:latin typeface="+mn-ea"/>
                <a:cs typeface="Courier New" panose="02070309020205020404" pitchFamily="49" charset="0"/>
              </a:rPr>
              <a:t>】</a:t>
            </a:r>
            <a:endParaRPr lang="ja-JP" altLang="ja-JP" sz="2000" b="1" kern="100" dirty="0">
              <a:latin typeface="+mn-ea"/>
              <a:cs typeface="Courier New" panose="02070309020205020404" pitchFamily="49" charset="0"/>
            </a:endParaRPr>
          </a:p>
          <a:p>
            <a:pPr>
              <a:spcAft>
                <a:spcPts val="0"/>
              </a:spcAft>
            </a:pPr>
            <a:r>
              <a:rPr lang="ja-JP" altLang="ja-JP" sz="2000" kern="100" dirty="0" smtClean="0">
                <a:latin typeface="+mn-ea"/>
                <a:cs typeface="Courier New" panose="02070309020205020404" pitchFamily="49" charset="0"/>
              </a:rPr>
              <a:t>シンプル</a:t>
            </a:r>
            <a:r>
              <a:rPr lang="ja-JP" altLang="ja-JP" sz="2000" kern="100" dirty="0">
                <a:latin typeface="+mn-ea"/>
                <a:cs typeface="Courier New" panose="02070309020205020404" pitchFamily="49" charset="0"/>
              </a:rPr>
              <a:t>でわかりやすい訴求および蓋然性向上を</a:t>
            </a:r>
            <a:r>
              <a:rPr lang="ja-JP" altLang="ja-JP" sz="2000" kern="100" dirty="0" smtClean="0">
                <a:latin typeface="+mn-ea"/>
                <a:cs typeface="Courier New" panose="02070309020205020404" pitchFamily="49" charset="0"/>
              </a:rPr>
              <a:t>目的</a:t>
            </a:r>
            <a:r>
              <a:rPr lang="ja-JP" altLang="en-US" sz="2000" kern="100" dirty="0" smtClean="0">
                <a:latin typeface="+mn-ea"/>
                <a:cs typeface="Courier New" panose="02070309020205020404" pitchFamily="49" charset="0"/>
              </a:rPr>
              <a:t>とし、</a:t>
            </a:r>
            <a:endParaRPr lang="en-US" altLang="ja-JP" sz="2000" kern="100" dirty="0" smtClean="0">
              <a:latin typeface="+mn-ea"/>
              <a:cs typeface="Courier New" panose="02070309020205020404" pitchFamily="49" charset="0"/>
            </a:endParaRPr>
          </a:p>
          <a:p>
            <a:pPr>
              <a:spcAft>
                <a:spcPts val="0"/>
              </a:spcAft>
            </a:pPr>
            <a:r>
              <a:rPr lang="ja-JP" altLang="ja-JP" sz="2000" kern="100" dirty="0" smtClean="0">
                <a:latin typeface="+mn-ea"/>
                <a:cs typeface="Courier New" panose="02070309020205020404" pitchFamily="49" charset="0"/>
              </a:rPr>
              <a:t>単体</a:t>
            </a:r>
            <a:r>
              <a:rPr lang="ja-JP" altLang="ja-JP" sz="2000" kern="100" dirty="0">
                <a:latin typeface="+mn-ea"/>
                <a:cs typeface="Courier New" panose="02070309020205020404" pitchFamily="49" charset="0"/>
              </a:rPr>
              <a:t>回線でのメリット訴求に集約を行うこととした</a:t>
            </a:r>
          </a:p>
          <a:p>
            <a:pPr>
              <a:spcAft>
                <a:spcPts val="0"/>
              </a:spcAft>
            </a:pPr>
            <a:endParaRPr lang="ja-JP" altLang="ja-JP" sz="2000" kern="100" dirty="0">
              <a:latin typeface="+mn-ea"/>
              <a:cs typeface="Courier New" panose="02070309020205020404" pitchFamily="49" charset="0"/>
            </a:endParaRPr>
          </a:p>
        </p:txBody>
      </p:sp>
      <p:sp>
        <p:nvSpPr>
          <p:cNvPr id="16" name="正方形/長方形 15"/>
          <p:cNvSpPr/>
          <p:nvPr/>
        </p:nvSpPr>
        <p:spPr>
          <a:xfrm>
            <a:off x="295420" y="930149"/>
            <a:ext cx="8570420" cy="1555924"/>
          </a:xfrm>
          <a:prstGeom prst="rect">
            <a:avLst/>
          </a:prstGeom>
          <a:solidFill>
            <a:srgbClr val="FFFF99"/>
          </a:solidFill>
          <a:ln w="19050">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smtClean="0">
              <a:latin typeface="+mn-ea"/>
            </a:endParaRPr>
          </a:p>
        </p:txBody>
      </p:sp>
      <p:sp>
        <p:nvSpPr>
          <p:cNvPr id="17" name="正方形/長方形 16"/>
          <p:cNvSpPr/>
          <p:nvPr/>
        </p:nvSpPr>
        <p:spPr>
          <a:xfrm>
            <a:off x="537766" y="1020253"/>
            <a:ext cx="8328074" cy="830997"/>
          </a:xfrm>
          <a:prstGeom prst="rect">
            <a:avLst/>
          </a:prstGeom>
        </p:spPr>
        <p:txBody>
          <a:bodyPr wrap="square">
            <a:spAutoFit/>
          </a:bodyPr>
          <a:lstStyle/>
          <a:p>
            <a:pPr algn="ctr"/>
            <a:r>
              <a:rPr lang="ja-JP" altLang="en-US" sz="2400" b="1" dirty="0">
                <a:latin typeface="+mn-ea"/>
              </a:rPr>
              <a:t>家族</a:t>
            </a:r>
            <a:r>
              <a:rPr lang="en-US" altLang="ja-JP" sz="2400" b="1" dirty="0">
                <a:latin typeface="+mn-ea"/>
              </a:rPr>
              <a:t>4</a:t>
            </a:r>
            <a:r>
              <a:rPr lang="ja-JP" altLang="en-US" sz="2400" b="1" dirty="0" smtClean="0">
                <a:latin typeface="+mn-ea"/>
              </a:rPr>
              <a:t>人合計</a:t>
            </a:r>
            <a:r>
              <a:rPr lang="ja-JP" altLang="en-US" sz="2400" b="1" dirty="0">
                <a:latin typeface="+mn-ea"/>
              </a:rPr>
              <a:t>で</a:t>
            </a:r>
            <a:r>
              <a:rPr lang="ja-JP" altLang="en-US" sz="1400" b="1" dirty="0">
                <a:latin typeface="+mn-ea"/>
              </a:rPr>
              <a:t>　</a:t>
            </a:r>
            <a:endParaRPr lang="en-US" altLang="ja-JP" sz="1400" b="1" dirty="0" smtClean="0">
              <a:latin typeface="+mn-ea"/>
            </a:endParaRPr>
          </a:p>
          <a:p>
            <a:pPr algn="ctr"/>
            <a:r>
              <a:rPr lang="ja-JP" altLang="en-US" sz="2400" b="1" dirty="0" smtClean="0">
                <a:latin typeface="+mn-ea"/>
              </a:rPr>
              <a:t>永年最大</a:t>
            </a:r>
            <a:r>
              <a:rPr lang="en-US" altLang="ja-JP" sz="2400" b="1" dirty="0">
                <a:latin typeface="+mn-ea"/>
              </a:rPr>
              <a:t>4,000</a:t>
            </a:r>
            <a:r>
              <a:rPr lang="ja-JP" altLang="en-US" sz="2400" b="1" dirty="0">
                <a:latin typeface="+mn-ea"/>
              </a:rPr>
              <a:t>円</a:t>
            </a:r>
            <a:r>
              <a:rPr lang="en-US" altLang="ja-JP" sz="2400" b="1" dirty="0">
                <a:latin typeface="+mn-ea"/>
              </a:rPr>
              <a:t>/</a:t>
            </a:r>
            <a:r>
              <a:rPr lang="ja-JP" altLang="en-US" sz="2400" b="1" dirty="0">
                <a:latin typeface="+mn-ea"/>
              </a:rPr>
              <a:t>月割引！</a:t>
            </a:r>
          </a:p>
        </p:txBody>
      </p:sp>
      <p:sp>
        <p:nvSpPr>
          <p:cNvPr id="18" name="乗算 17"/>
          <p:cNvSpPr/>
          <p:nvPr/>
        </p:nvSpPr>
        <p:spPr>
          <a:xfrm>
            <a:off x="1921180" y="851119"/>
            <a:ext cx="5301639" cy="1169264"/>
          </a:xfrm>
          <a:prstGeom prst="mathMultiply">
            <a:avLst>
              <a:gd name="adj1" fmla="val 12692"/>
            </a:avLst>
          </a:prstGeom>
          <a:solidFill>
            <a:srgbClr val="FF0000">
              <a:alpha val="60000"/>
            </a:srgbClr>
          </a:solidFill>
          <a:ln w="19050">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smtClean="0">
              <a:latin typeface="+mn-ea"/>
            </a:endParaRPr>
          </a:p>
        </p:txBody>
      </p:sp>
      <p:sp>
        <p:nvSpPr>
          <p:cNvPr id="19" name="テキスト ボックス 18"/>
          <p:cNvSpPr txBox="1"/>
          <p:nvPr/>
        </p:nvSpPr>
        <p:spPr>
          <a:xfrm>
            <a:off x="1322363" y="1962488"/>
            <a:ext cx="6476677" cy="461665"/>
          </a:xfrm>
          <a:prstGeom prst="rect">
            <a:avLst/>
          </a:prstGeom>
          <a:noFill/>
        </p:spPr>
        <p:txBody>
          <a:bodyPr wrap="square" rtlCol="0">
            <a:spAutoFit/>
          </a:bodyPr>
          <a:lstStyle/>
          <a:p>
            <a:pPr algn="ctr"/>
            <a:r>
              <a:rPr lang="ja-JP" altLang="en-US" sz="2400" b="1" dirty="0">
                <a:solidFill>
                  <a:srgbClr val="FF0000"/>
                </a:solidFill>
                <a:latin typeface="+mn-ea"/>
              </a:rPr>
              <a:t>複</a:t>
            </a:r>
            <a:r>
              <a:rPr lang="ja-JP" altLang="en-US" sz="2400" b="1" dirty="0" smtClean="0">
                <a:solidFill>
                  <a:srgbClr val="FF0000"/>
                </a:solidFill>
                <a:latin typeface="+mn-ea"/>
              </a:rPr>
              <a:t>数台契約での割引額訴求を</a:t>
            </a:r>
            <a:r>
              <a:rPr lang="en-US" altLang="ja-JP" sz="2400" b="1" dirty="0" smtClean="0">
                <a:solidFill>
                  <a:srgbClr val="FF0000"/>
                </a:solidFill>
                <a:latin typeface="+mn-ea"/>
              </a:rPr>
              <a:t>NG</a:t>
            </a:r>
            <a:r>
              <a:rPr lang="ja-JP" altLang="en-US" sz="2400" b="1" dirty="0" smtClean="0">
                <a:solidFill>
                  <a:srgbClr val="FF0000"/>
                </a:solidFill>
                <a:latin typeface="+mn-ea"/>
              </a:rPr>
              <a:t>とします</a:t>
            </a:r>
            <a:endParaRPr kumimoji="1" lang="ja-JP" altLang="en-US" sz="2400" b="1" dirty="0" smtClean="0">
              <a:solidFill>
                <a:srgbClr val="FF0000"/>
              </a:solidFill>
              <a:latin typeface="+mn-ea"/>
            </a:endParaRPr>
          </a:p>
        </p:txBody>
      </p:sp>
    </p:spTree>
    <p:extLst>
      <p:ext uri="{BB962C8B-B14F-4D97-AF65-F5344CB8AC3E}">
        <p14:creationId xmlns:p14="http://schemas.microsoft.com/office/powerpoint/2010/main" val="42937714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タイトル 1"/>
          <p:cNvSpPr txBox="1">
            <a:spLocks/>
          </p:cNvSpPr>
          <p:nvPr/>
        </p:nvSpPr>
        <p:spPr>
          <a:xfrm>
            <a:off x="1053657" y="291751"/>
            <a:ext cx="7824000" cy="456000"/>
          </a:xfrm>
          <a:prstGeom prst="rect">
            <a:avLst/>
          </a:prstGeom>
        </p:spPr>
        <p:txBody>
          <a:bodyPr/>
          <a:lstStyle>
            <a:lvl1pPr algn="l" defTabSz="914377" rtl="0" eaLnBrk="1" latinLnBrk="0" hangingPunct="1">
              <a:spcBef>
                <a:spcPct val="0"/>
              </a:spcBef>
              <a:buNone/>
              <a:defRPr kumimoji="1" lang="ja-JP" altLang="en-US" sz="2667" b="1" kern="1200" dirty="0">
                <a:solidFill>
                  <a:schemeClr val="tx1"/>
                </a:solidFill>
                <a:latin typeface="+mj-ea"/>
                <a:ea typeface="+mj-ea"/>
                <a:cs typeface="+mj-cs"/>
              </a:defRPr>
            </a:lvl1pPr>
          </a:lstStyle>
          <a:p>
            <a:r>
              <a:rPr lang="ja-JP" altLang="en-US" sz="2500" smtClean="0">
                <a:latin typeface="+mn-ea"/>
                <a:ea typeface="+mn-ea"/>
              </a:rPr>
              <a:t>最大</a:t>
            </a:r>
            <a:r>
              <a:rPr lang="ja-JP" altLang="en-US" sz="1500" smtClean="0">
                <a:latin typeface="+mn-ea"/>
                <a:ea typeface="+mn-ea"/>
              </a:rPr>
              <a:t>　</a:t>
            </a:r>
            <a:r>
              <a:rPr lang="en-US" altLang="ja-JP" sz="1500" smtClean="0">
                <a:latin typeface="+mn-ea"/>
                <a:ea typeface="+mn-ea"/>
              </a:rPr>
              <a:t>HP</a:t>
            </a:r>
            <a:r>
              <a:rPr lang="ja-JP" altLang="en-US" sz="1500" smtClean="0">
                <a:latin typeface="+mn-ea"/>
                <a:ea typeface="+mn-ea"/>
              </a:rPr>
              <a:t>など</a:t>
            </a:r>
            <a:endParaRPr lang="ja-JP" altLang="en-US" sz="2500">
              <a:latin typeface="+mn-ea"/>
              <a:ea typeface="+mn-ea"/>
            </a:endParaRPr>
          </a:p>
        </p:txBody>
      </p:sp>
      <p:pic>
        <p:nvPicPr>
          <p:cNvPr id="23" name="Picture 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2820" y="1240739"/>
            <a:ext cx="2373625" cy="241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角丸四角形 3"/>
          <p:cNvSpPr>
            <a:spLocks noChangeArrowheads="1"/>
          </p:cNvSpPr>
          <p:nvPr/>
        </p:nvSpPr>
        <p:spPr bwMode="auto">
          <a:xfrm>
            <a:off x="5436445" y="1248911"/>
            <a:ext cx="1072223" cy="221352"/>
          </a:xfrm>
          <a:prstGeom prst="roundRect">
            <a:avLst>
              <a:gd name="adj" fmla="val 16667"/>
            </a:avLst>
          </a:prstGeom>
          <a:noFill/>
          <a:ln w="9525" algn="ctr">
            <a:solidFill>
              <a:schemeClr val="tx1"/>
            </a:solidFill>
            <a:round/>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000" b="1" dirty="0">
                <a:latin typeface="+mn-ea"/>
                <a:ea typeface="+mn-ea"/>
              </a:rPr>
              <a:t>お申し込み必要</a:t>
            </a:r>
          </a:p>
        </p:txBody>
      </p:sp>
      <p:sp>
        <p:nvSpPr>
          <p:cNvPr id="25" name="角丸四角形吹き出し 24"/>
          <p:cNvSpPr/>
          <p:nvPr/>
        </p:nvSpPr>
        <p:spPr>
          <a:xfrm>
            <a:off x="6463677" y="1596390"/>
            <a:ext cx="2610488" cy="460946"/>
          </a:xfrm>
          <a:prstGeom prst="wedgeRoundRectCallout">
            <a:avLst>
              <a:gd name="adj1" fmla="val -44091"/>
              <a:gd name="adj2" fmla="val 79025"/>
              <a:gd name="adj3" fmla="val 16667"/>
            </a:avLst>
          </a:prstGeom>
          <a:solidFill>
            <a:schemeClr val="bg1">
              <a:lumMod val="85000"/>
            </a:schemeClr>
          </a:solidFill>
          <a:ln w="6350">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1100" b="1" dirty="0" smtClean="0">
                <a:solidFill>
                  <a:schemeClr val="tx1"/>
                </a:solidFill>
                <a:latin typeface="+mn-ea"/>
              </a:rPr>
              <a:t>家族みんなが対象</a:t>
            </a:r>
            <a:r>
              <a:rPr lang="ja-JP" altLang="en-US" sz="1100" b="1" baseline="30000" dirty="0" smtClean="0">
                <a:solidFill>
                  <a:schemeClr val="tx1"/>
                </a:solidFill>
                <a:latin typeface="+mn-ea"/>
              </a:rPr>
              <a:t>★</a:t>
            </a:r>
            <a:r>
              <a:rPr lang="en-US" altLang="ja-JP" sz="1100" b="1" baseline="30000" dirty="0">
                <a:solidFill>
                  <a:schemeClr val="tx1"/>
                </a:solidFill>
                <a:latin typeface="+mn-ea"/>
              </a:rPr>
              <a:t>3</a:t>
            </a:r>
            <a:endParaRPr lang="en-US" altLang="ja-JP" sz="900" b="1" baseline="30000" dirty="0" smtClean="0">
              <a:solidFill>
                <a:schemeClr val="tx1"/>
              </a:solidFill>
              <a:latin typeface="+mn-ea"/>
            </a:endParaRPr>
          </a:p>
          <a:p>
            <a:pPr algn="ctr"/>
            <a:r>
              <a:rPr lang="ja-JP" altLang="en-US" sz="800" dirty="0" smtClean="0">
                <a:solidFill>
                  <a:schemeClr val="tx1"/>
                </a:solidFill>
                <a:latin typeface="+mn-ea"/>
              </a:rPr>
              <a:t>離れて暮らすご家族も</a:t>
            </a:r>
            <a:r>
              <a:rPr lang="en-US" altLang="ja-JP" sz="800" dirty="0" smtClean="0">
                <a:solidFill>
                  <a:schemeClr val="tx1"/>
                </a:solidFill>
                <a:latin typeface="+mn-ea"/>
              </a:rPr>
              <a:t>50</a:t>
            </a:r>
            <a:r>
              <a:rPr lang="ja-JP" altLang="en-US" sz="800" dirty="0" smtClean="0">
                <a:solidFill>
                  <a:schemeClr val="tx1"/>
                </a:solidFill>
                <a:latin typeface="+mn-ea"/>
              </a:rPr>
              <a:t>歳以上なら割引の対象に！</a:t>
            </a:r>
            <a:endParaRPr kumimoji="1" lang="ja-JP" altLang="en-US" sz="800" dirty="0" smtClean="0">
              <a:solidFill>
                <a:schemeClr val="tx1"/>
              </a:solidFill>
              <a:latin typeface="+mn-ea"/>
            </a:endParaRPr>
          </a:p>
        </p:txBody>
      </p:sp>
      <p:sp>
        <p:nvSpPr>
          <p:cNvPr id="26" name="テキスト ボックス 25"/>
          <p:cNvSpPr txBox="1"/>
          <p:nvPr/>
        </p:nvSpPr>
        <p:spPr>
          <a:xfrm>
            <a:off x="1611970" y="3456496"/>
            <a:ext cx="3455085" cy="216982"/>
          </a:xfrm>
          <a:prstGeom prst="rect">
            <a:avLst/>
          </a:prstGeom>
          <a:noFill/>
        </p:spPr>
        <p:txBody>
          <a:bodyPr wrap="square" rtlCol="0">
            <a:spAutoFit/>
          </a:bodyPr>
          <a:lstStyle/>
          <a:p>
            <a:pPr>
              <a:lnSpc>
                <a:spcPct val="90000"/>
              </a:lnSpc>
              <a:spcBef>
                <a:spcPct val="50000"/>
              </a:spcBef>
              <a:defRPr/>
            </a:pPr>
            <a:r>
              <a:rPr lang="ja-JP" altLang="en-US" sz="900" dirty="0" smtClean="0">
                <a:latin typeface="+mn-ea"/>
              </a:rPr>
              <a:t>＊：機種</a:t>
            </a:r>
            <a:r>
              <a:rPr lang="ja-JP" altLang="en-US" sz="900" dirty="0">
                <a:latin typeface="+mn-ea"/>
              </a:rPr>
              <a:t>によって</a:t>
            </a:r>
            <a:r>
              <a:rPr lang="ja-JP" altLang="en-US" sz="900" dirty="0" smtClean="0">
                <a:latin typeface="+mn-ea"/>
              </a:rPr>
              <a:t>、ご加入</a:t>
            </a:r>
            <a:r>
              <a:rPr lang="ja-JP" altLang="en-US" sz="900" dirty="0">
                <a:latin typeface="+mn-ea"/>
              </a:rPr>
              <a:t>いただける料金</a:t>
            </a:r>
            <a:r>
              <a:rPr lang="ja-JP" altLang="en-US" sz="900" dirty="0" smtClean="0">
                <a:latin typeface="+mn-ea"/>
              </a:rPr>
              <a:t>プランが</a:t>
            </a:r>
            <a:r>
              <a:rPr lang="ja-JP" altLang="en-US" sz="900" dirty="0">
                <a:latin typeface="+mn-ea"/>
              </a:rPr>
              <a:t>異なります</a:t>
            </a:r>
            <a:r>
              <a:rPr lang="ja-JP" altLang="en-US" sz="900" dirty="0" smtClean="0">
                <a:latin typeface="+mn-ea"/>
              </a:rPr>
              <a:t>。</a:t>
            </a:r>
            <a:endParaRPr lang="en-US" altLang="ja-JP" sz="900" dirty="0">
              <a:latin typeface="+mn-ea"/>
            </a:endParaRPr>
          </a:p>
        </p:txBody>
      </p:sp>
      <p:sp>
        <p:nvSpPr>
          <p:cNvPr id="27" name="Rectangle 51"/>
          <p:cNvSpPr>
            <a:spLocks noChangeArrowheads="1"/>
          </p:cNvSpPr>
          <p:nvPr/>
        </p:nvSpPr>
        <p:spPr bwMode="auto">
          <a:xfrm>
            <a:off x="3311860" y="1841376"/>
            <a:ext cx="2042035" cy="535531"/>
          </a:xfrm>
          <a:prstGeom prst="rect">
            <a:avLst/>
          </a:prstGeom>
          <a:noFill/>
          <a:ln w="19050">
            <a:noFill/>
          </a:ln>
          <a:effectLst/>
          <a:extLst/>
        </p:spPr>
        <p:txBody>
          <a:bodyPr wrap="square">
            <a:spAutoFit/>
          </a:bodyPr>
          <a:lstStyle/>
          <a:p>
            <a:pPr algn="ctr">
              <a:lnSpc>
                <a:spcPct val="90000"/>
              </a:lnSpc>
              <a:spcBef>
                <a:spcPct val="50000"/>
              </a:spcBef>
              <a:defRPr/>
            </a:pPr>
            <a:r>
              <a:rPr lang="ja-JP" altLang="en-US" sz="3200" b="1" dirty="0" smtClean="0">
                <a:latin typeface="+mn-ea"/>
              </a:rPr>
              <a:t>永年割引</a:t>
            </a:r>
            <a:endParaRPr lang="en-US" altLang="ja-JP" sz="800" dirty="0" smtClean="0">
              <a:latin typeface="+mn-ea"/>
            </a:endParaRPr>
          </a:p>
        </p:txBody>
      </p:sp>
      <p:sp>
        <p:nvSpPr>
          <p:cNvPr id="28" name="Rectangle 51"/>
          <p:cNvSpPr>
            <a:spLocks noChangeArrowheads="1"/>
          </p:cNvSpPr>
          <p:nvPr/>
        </p:nvSpPr>
        <p:spPr bwMode="auto">
          <a:xfrm>
            <a:off x="1646675" y="1538790"/>
            <a:ext cx="5291470" cy="325241"/>
          </a:xfrm>
          <a:prstGeom prst="rect">
            <a:avLst/>
          </a:prstGeom>
          <a:noFill/>
          <a:ln w="19050">
            <a:noFill/>
          </a:ln>
          <a:effectLst/>
          <a:extLst/>
        </p:spPr>
        <p:txBody>
          <a:bodyPr wrap="square">
            <a:spAutoFit/>
          </a:bodyPr>
          <a:lstStyle/>
          <a:p>
            <a:pPr algn="ctr">
              <a:lnSpc>
                <a:spcPct val="90000"/>
              </a:lnSpc>
              <a:spcBef>
                <a:spcPct val="50000"/>
              </a:spcBef>
              <a:defRPr/>
            </a:pPr>
            <a:r>
              <a:rPr lang="ja-JP" altLang="en-US" sz="1600" b="1" dirty="0">
                <a:latin typeface="+mn-ea"/>
              </a:rPr>
              <a:t>　</a:t>
            </a:r>
            <a:r>
              <a:rPr lang="ja-JP" altLang="en-US" sz="1600" b="1" dirty="0" smtClean="0">
                <a:latin typeface="+mn-ea"/>
              </a:rPr>
              <a:t>ネットとセットで</a:t>
            </a:r>
            <a:r>
              <a:rPr lang="en-US" altLang="ja-JP" sz="1600" b="1" dirty="0" smtClean="0">
                <a:latin typeface="+mn-ea"/>
              </a:rPr>
              <a:t>au</a:t>
            </a:r>
            <a:r>
              <a:rPr lang="ja-JP" altLang="en-US" sz="1600" b="1" dirty="0" smtClean="0">
                <a:latin typeface="+mn-ea"/>
              </a:rPr>
              <a:t>スマホの</a:t>
            </a:r>
            <a:r>
              <a:rPr lang="ja-JP" altLang="en-US" sz="1600" b="1" dirty="0">
                <a:latin typeface="+mn-ea"/>
              </a:rPr>
              <a:t>ご利用</a:t>
            </a:r>
            <a:r>
              <a:rPr lang="ja-JP" altLang="en-US" sz="1600" b="1" dirty="0" smtClean="0">
                <a:latin typeface="+mn-ea"/>
              </a:rPr>
              <a:t>料金</a:t>
            </a:r>
            <a:r>
              <a:rPr lang="ja-JP" altLang="en-US" sz="1600" b="1" dirty="0">
                <a:latin typeface="+mn-ea"/>
              </a:rPr>
              <a:t>が</a:t>
            </a:r>
            <a:endParaRPr lang="en-US" altLang="ja-JP" sz="1000" dirty="0" smtClean="0">
              <a:latin typeface="+mn-ea"/>
            </a:endParaRPr>
          </a:p>
        </p:txBody>
      </p:sp>
      <p:sp>
        <p:nvSpPr>
          <p:cNvPr id="29" name="線吹き出し 1 (枠付き) 35"/>
          <p:cNvSpPr>
            <a:spLocks/>
          </p:cNvSpPr>
          <p:nvPr/>
        </p:nvSpPr>
        <p:spPr bwMode="auto">
          <a:xfrm>
            <a:off x="5067055" y="804627"/>
            <a:ext cx="3893473" cy="309818"/>
          </a:xfrm>
          <a:prstGeom prst="borderCallout1">
            <a:avLst>
              <a:gd name="adj1" fmla="val 93688"/>
              <a:gd name="adj2" fmla="val 82986"/>
              <a:gd name="adj3" fmla="val 263930"/>
              <a:gd name="adj4" fmla="val 77983"/>
            </a:avLst>
          </a:prstGeom>
          <a:solidFill>
            <a:srgbClr val="0070C0"/>
          </a:solidFill>
          <a:ln w="12700" algn="ctr">
            <a:solidFill>
              <a:srgbClr val="0070C0"/>
            </a:solidFill>
            <a:round/>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800" dirty="0" smtClean="0">
                <a:solidFill>
                  <a:schemeClr val="bg1"/>
                </a:solidFill>
                <a:latin typeface="+mn-ea"/>
                <a:ea typeface="+mn-ea"/>
              </a:rPr>
              <a:t>・吹き出しの訴求なしの場合でも「★</a:t>
            </a:r>
            <a:r>
              <a:rPr lang="en-US" altLang="ja-JP" sz="800" dirty="0">
                <a:solidFill>
                  <a:schemeClr val="bg1"/>
                </a:solidFill>
                <a:latin typeface="+mn-ea"/>
                <a:ea typeface="+mn-ea"/>
              </a:rPr>
              <a:t>3</a:t>
            </a:r>
            <a:r>
              <a:rPr lang="ja-JP" altLang="en-US" sz="800" dirty="0" smtClean="0">
                <a:solidFill>
                  <a:schemeClr val="bg1"/>
                </a:solidFill>
                <a:latin typeface="+mn-ea"/>
                <a:ea typeface="+mn-ea"/>
              </a:rPr>
              <a:t>」の</a:t>
            </a:r>
            <a:r>
              <a:rPr lang="ja-JP" altLang="ja-JP" sz="800" dirty="0" smtClean="0">
                <a:solidFill>
                  <a:schemeClr val="bg1"/>
                </a:solidFill>
                <a:latin typeface="+mn-ea"/>
                <a:ea typeface="+mn-ea"/>
              </a:rPr>
              <a:t>注釈</a:t>
            </a:r>
            <a:r>
              <a:rPr lang="ja-JP" altLang="en-US" sz="800" dirty="0" smtClean="0">
                <a:solidFill>
                  <a:schemeClr val="bg1"/>
                </a:solidFill>
                <a:latin typeface="+mn-ea"/>
                <a:ea typeface="+mn-ea"/>
              </a:rPr>
              <a:t>は必要です。</a:t>
            </a:r>
            <a:endParaRPr lang="en-US" altLang="ja-JP" sz="800" dirty="0" smtClean="0">
              <a:solidFill>
                <a:schemeClr val="bg1"/>
              </a:solidFill>
              <a:latin typeface="+mn-ea"/>
              <a:ea typeface="+mn-ea"/>
            </a:endParaRPr>
          </a:p>
          <a:p>
            <a:pPr eaLnBrk="1" hangingPunct="1">
              <a:spcBef>
                <a:spcPct val="0"/>
              </a:spcBef>
              <a:buNone/>
            </a:pPr>
            <a:r>
              <a:rPr lang="ja-JP" altLang="en-US" sz="800" dirty="0" smtClean="0">
                <a:solidFill>
                  <a:schemeClr val="bg1"/>
                </a:solidFill>
                <a:latin typeface="+mn-ea"/>
                <a:ea typeface="+mn-ea"/>
              </a:rPr>
              <a:t>・「家族みんなが対象</a:t>
            </a:r>
            <a:r>
              <a:rPr lang="ja-JP" altLang="en-US" sz="800" baseline="30000" dirty="0" smtClean="0">
                <a:solidFill>
                  <a:schemeClr val="bg1"/>
                </a:solidFill>
                <a:latin typeface="+mn-ea"/>
                <a:ea typeface="+mn-ea"/>
              </a:rPr>
              <a:t>★</a:t>
            </a:r>
            <a:r>
              <a:rPr lang="en-US" altLang="ja-JP" sz="800" baseline="30000" dirty="0">
                <a:solidFill>
                  <a:schemeClr val="bg1"/>
                </a:solidFill>
                <a:latin typeface="+mn-ea"/>
                <a:ea typeface="+mn-ea"/>
              </a:rPr>
              <a:t>3</a:t>
            </a:r>
            <a:r>
              <a:rPr lang="ja-JP" altLang="en-US" sz="800" dirty="0" smtClean="0">
                <a:solidFill>
                  <a:schemeClr val="bg1"/>
                </a:solidFill>
                <a:latin typeface="+mn-ea"/>
                <a:ea typeface="+mn-ea"/>
              </a:rPr>
              <a:t>」の代わりに「</a:t>
            </a:r>
            <a:r>
              <a:rPr lang="ja-JP" altLang="en-US" sz="800" dirty="0">
                <a:solidFill>
                  <a:schemeClr val="bg1"/>
                </a:solidFill>
                <a:latin typeface="+mn-ea"/>
                <a:ea typeface="+mn-ea"/>
              </a:rPr>
              <a:t>「家族全員もおトク</a:t>
            </a:r>
            <a:r>
              <a:rPr lang="ja-JP" altLang="en-US" sz="800" baseline="30000" dirty="0" smtClean="0">
                <a:solidFill>
                  <a:schemeClr val="bg1"/>
                </a:solidFill>
                <a:latin typeface="+mn-ea"/>
                <a:ea typeface="+mn-ea"/>
              </a:rPr>
              <a:t>★</a:t>
            </a:r>
            <a:r>
              <a:rPr lang="en-US" altLang="ja-JP" sz="800" baseline="30000" dirty="0">
                <a:solidFill>
                  <a:schemeClr val="bg1"/>
                </a:solidFill>
                <a:latin typeface="+mn-ea"/>
                <a:ea typeface="+mn-ea"/>
              </a:rPr>
              <a:t>3</a:t>
            </a:r>
            <a:r>
              <a:rPr lang="ja-JP" altLang="en-US" sz="800" dirty="0" smtClean="0">
                <a:solidFill>
                  <a:schemeClr val="bg1"/>
                </a:solidFill>
                <a:latin typeface="+mn-ea"/>
                <a:ea typeface="+mn-ea"/>
              </a:rPr>
              <a:t>」「</a:t>
            </a:r>
            <a:r>
              <a:rPr lang="ja-JP" altLang="en-US" sz="800" dirty="0">
                <a:solidFill>
                  <a:schemeClr val="bg1"/>
                </a:solidFill>
                <a:latin typeface="+mn-ea"/>
                <a:ea typeface="+mn-ea"/>
              </a:rPr>
              <a:t>家族の数だけ割引</a:t>
            </a:r>
            <a:r>
              <a:rPr lang="ja-JP" altLang="en-US" sz="800" baseline="30000" dirty="0">
                <a:solidFill>
                  <a:schemeClr val="bg1"/>
                </a:solidFill>
                <a:latin typeface="+mn-ea"/>
                <a:ea typeface="+mn-ea"/>
              </a:rPr>
              <a:t>★</a:t>
            </a:r>
            <a:r>
              <a:rPr lang="en-US" altLang="ja-JP" sz="800" baseline="30000" dirty="0">
                <a:solidFill>
                  <a:schemeClr val="bg1"/>
                </a:solidFill>
                <a:latin typeface="+mn-ea"/>
                <a:ea typeface="+mn-ea"/>
              </a:rPr>
              <a:t>5</a:t>
            </a:r>
            <a:r>
              <a:rPr lang="ja-JP" altLang="en-US" sz="800" dirty="0" smtClean="0">
                <a:solidFill>
                  <a:schemeClr val="bg1"/>
                </a:solidFill>
                <a:latin typeface="+mn-ea"/>
                <a:ea typeface="+mn-ea"/>
              </a:rPr>
              <a:t>」も可</a:t>
            </a:r>
            <a:endParaRPr lang="en-US" altLang="ja-JP" sz="800" dirty="0">
              <a:solidFill>
                <a:schemeClr val="bg1"/>
              </a:solidFill>
              <a:latin typeface="+mn-ea"/>
              <a:ea typeface="+mn-ea"/>
            </a:endParaRPr>
          </a:p>
        </p:txBody>
      </p:sp>
      <p:graphicFrame>
        <p:nvGraphicFramePr>
          <p:cNvPr id="30" name="表 29"/>
          <p:cNvGraphicFramePr>
            <a:graphicFrameLocks noGrp="1"/>
          </p:cNvGraphicFramePr>
          <p:nvPr>
            <p:extLst>
              <p:ext uri="{D42A27DB-BD31-4B8C-83A1-F6EECF244321}">
                <p14:modId xmlns:p14="http://schemas.microsoft.com/office/powerpoint/2010/main" val="791997233"/>
              </p:ext>
            </p:extLst>
          </p:nvPr>
        </p:nvGraphicFramePr>
        <p:xfrm>
          <a:off x="251520" y="2686321"/>
          <a:ext cx="8293074" cy="741680"/>
        </p:xfrm>
        <a:graphic>
          <a:graphicData uri="http://schemas.openxmlformats.org/drawingml/2006/table">
            <a:tbl>
              <a:tblPr firstRow="1" bandRow="1">
                <a:tableStyleId>{5C22544A-7EE6-4342-B048-85BDC9FD1C3A}</a:tableStyleId>
              </a:tblPr>
              <a:tblGrid>
                <a:gridCol w="1408835">
                  <a:extLst>
                    <a:ext uri="{9D8B030D-6E8A-4147-A177-3AD203B41FA5}">
                      <a16:colId xmlns:a16="http://schemas.microsoft.com/office/drawing/2014/main" val="1158340198"/>
                    </a:ext>
                  </a:extLst>
                </a:gridCol>
                <a:gridCol w="6884239">
                  <a:extLst>
                    <a:ext uri="{9D8B030D-6E8A-4147-A177-3AD203B41FA5}">
                      <a16:colId xmlns:a16="http://schemas.microsoft.com/office/drawing/2014/main" val="1214148092"/>
                    </a:ext>
                  </a:extLst>
                </a:gridCol>
              </a:tblGrid>
              <a:tr h="370840">
                <a:tc rowSpan="2">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1" lang="ja-JP" altLang="en-US" sz="1600" b="1" dirty="0" smtClean="0">
                          <a:solidFill>
                            <a:schemeClr val="tx1"/>
                          </a:solidFill>
                          <a:latin typeface="+mn-ea"/>
                          <a:ea typeface="+mn-ea"/>
                        </a:rPr>
                        <a:t>条件</a:t>
                      </a:r>
                      <a:endParaRPr kumimoji="1" lang="en-US" altLang="ja-JP" sz="1100" b="1" dirty="0" smtClean="0">
                        <a:solidFill>
                          <a:schemeClr val="tx1"/>
                        </a:solidFill>
                        <a:latin typeface="+mn-ea"/>
                        <a:ea typeface="+mn-ea"/>
                      </a:endParaRPr>
                    </a:p>
                    <a:p>
                      <a:pPr marL="0" marR="0" lvl="0" indent="0" algn="ctr" defTabSz="914377" rtl="0" eaLnBrk="1" fontAlgn="auto" latinLnBrk="0" hangingPunct="1">
                        <a:lnSpc>
                          <a:spcPct val="100000"/>
                        </a:lnSpc>
                        <a:spcBef>
                          <a:spcPts val="0"/>
                        </a:spcBef>
                        <a:spcAft>
                          <a:spcPts val="0"/>
                        </a:spcAft>
                        <a:buClrTx/>
                        <a:buSzTx/>
                        <a:buFontTx/>
                        <a:buNone/>
                        <a:tabLst/>
                        <a:defRPr/>
                      </a:pPr>
                      <a:r>
                        <a:rPr kumimoji="1" lang="ja-JP" altLang="en-US" sz="1100" b="1" dirty="0" smtClean="0">
                          <a:solidFill>
                            <a:schemeClr val="tx1"/>
                          </a:solidFill>
                          <a:latin typeface="+mn-ea"/>
                          <a:ea typeface="+mn-ea"/>
                        </a:rPr>
                        <a:t>①②両方を満たす方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defRPr/>
                      </a:pPr>
                      <a:r>
                        <a:rPr lang="ja-JP" altLang="en-US" sz="1100" dirty="0" smtClean="0">
                          <a:solidFill>
                            <a:schemeClr val="tx1"/>
                          </a:solidFill>
                          <a:latin typeface="+mn-ea"/>
                        </a:rPr>
                        <a:t>①「対象のご自宅のインターネットサービス</a:t>
                      </a:r>
                      <a:r>
                        <a:rPr lang="ja-JP" altLang="en-US" sz="1100" baseline="30000" dirty="0" smtClean="0">
                          <a:solidFill>
                            <a:schemeClr val="tx1"/>
                          </a:solidFill>
                          <a:latin typeface="+mn-ea"/>
                        </a:rPr>
                        <a:t>★</a:t>
                      </a:r>
                      <a:r>
                        <a:rPr lang="en-US" altLang="ja-JP" sz="1100" baseline="30000" dirty="0" smtClean="0">
                          <a:solidFill>
                            <a:schemeClr val="tx1"/>
                          </a:solidFill>
                          <a:latin typeface="+mn-ea"/>
                        </a:rPr>
                        <a:t>1</a:t>
                      </a:r>
                      <a:r>
                        <a:rPr lang="ja-JP" altLang="en-US" sz="1100" dirty="0" smtClean="0">
                          <a:solidFill>
                            <a:schemeClr val="tx1"/>
                          </a:solidFill>
                          <a:latin typeface="+mn-ea"/>
                        </a:rPr>
                        <a:t>」</a:t>
                      </a:r>
                      <a:r>
                        <a:rPr lang="en-US" altLang="ja-JP" sz="1100" dirty="0" smtClean="0">
                          <a:solidFill>
                            <a:schemeClr val="tx1"/>
                          </a:solidFill>
                          <a:latin typeface="+mn-ea"/>
                        </a:rPr>
                        <a:t>(</a:t>
                      </a:r>
                      <a:r>
                        <a:rPr lang="ja-JP" altLang="en-US" sz="1100" dirty="0" smtClean="0">
                          <a:solidFill>
                            <a:schemeClr val="tx1"/>
                          </a:solidFill>
                          <a:latin typeface="+mn-ea"/>
                        </a:rPr>
                        <a:t>ネット＋電話</a:t>
                      </a:r>
                      <a:r>
                        <a:rPr lang="en-US" altLang="ja-JP" sz="1100" dirty="0" smtClean="0">
                          <a:solidFill>
                            <a:schemeClr val="tx1"/>
                          </a:solidFill>
                          <a:latin typeface="+mn-ea"/>
                        </a:rPr>
                        <a:t>)</a:t>
                      </a:r>
                      <a:r>
                        <a:rPr lang="ja-JP" altLang="en-US" sz="1100" dirty="0" smtClean="0">
                          <a:solidFill>
                            <a:schemeClr val="tx1"/>
                          </a:solidFill>
                          <a:latin typeface="+mn-ea"/>
                        </a:rPr>
                        <a:t>のお申込み</a:t>
                      </a:r>
                      <a:endParaRPr lang="en-US" altLang="ja-JP" sz="1100" dirty="0">
                        <a:solidFill>
                          <a:schemeClr val="tx1"/>
                        </a:solidFill>
                        <a:latin typeface="+mn-ea"/>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91457658"/>
                  </a:ext>
                </a:extLst>
              </a:tr>
              <a:tr h="370840">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ja-JP" altLang="en-US" sz="1100" b="1" dirty="0" smtClean="0">
                          <a:latin typeface="+mn-ea"/>
                          <a:cs typeface="Meiryo UI" panose="020B0604030504040204" pitchFamily="50" charset="-128"/>
                        </a:rPr>
                        <a:t>②</a:t>
                      </a:r>
                      <a:r>
                        <a:rPr lang="en-US" altLang="ja-JP" sz="1100" b="1" dirty="0" smtClean="0">
                          <a:latin typeface="+mn-ea"/>
                          <a:cs typeface="Meiryo UI" panose="020B0604030504040204" pitchFamily="50" charset="-128"/>
                        </a:rPr>
                        <a:t>au</a:t>
                      </a:r>
                      <a:r>
                        <a:rPr lang="ja-JP" altLang="en-US" sz="1100" b="1" dirty="0" smtClean="0">
                          <a:latin typeface="+mn-ea"/>
                        </a:rPr>
                        <a:t>スマホ</a:t>
                      </a:r>
                      <a:r>
                        <a:rPr lang="en-US" altLang="ja-JP" sz="1100" b="1" dirty="0" smtClean="0">
                          <a:latin typeface="+mn-ea"/>
                          <a:cs typeface="Meiryo UI" panose="020B0604030504040204" pitchFamily="50" charset="-128"/>
                        </a:rPr>
                        <a:t>/au</a:t>
                      </a:r>
                      <a:r>
                        <a:rPr lang="ja-JP" altLang="en-US" sz="1100" b="1" dirty="0" smtClean="0">
                          <a:latin typeface="+mn-ea"/>
                          <a:cs typeface="Meiryo UI" panose="020B0604030504040204" pitchFamily="50" charset="-128"/>
                        </a:rPr>
                        <a:t>タブレット</a:t>
                      </a:r>
                      <a:r>
                        <a:rPr lang="en-US" altLang="ja-JP" sz="1100" b="1" dirty="0" smtClean="0">
                          <a:latin typeface="+mn-ea"/>
                          <a:cs typeface="Meiryo UI" panose="020B0604030504040204" pitchFamily="50" charset="-128"/>
                        </a:rPr>
                        <a:t>(4G LTE)/au</a:t>
                      </a:r>
                      <a:r>
                        <a:rPr lang="ja-JP" altLang="en-US" sz="1100" b="1" dirty="0" smtClean="0">
                          <a:latin typeface="+mn-ea"/>
                          <a:cs typeface="Meiryo UI" panose="020B0604030504040204" pitchFamily="50" charset="-128"/>
                        </a:rPr>
                        <a:t>ケータイで対象の料金プラン</a:t>
                      </a:r>
                      <a:r>
                        <a:rPr lang="ja-JP" altLang="en-US" sz="1100" b="1" baseline="30000" dirty="0" smtClean="0">
                          <a:latin typeface="+mn-ea"/>
                          <a:cs typeface="Meiryo UI" panose="020B0604030504040204" pitchFamily="50" charset="-128"/>
                        </a:rPr>
                        <a:t>＊</a:t>
                      </a:r>
                      <a:r>
                        <a:rPr lang="ja-JP" altLang="en-US" sz="1100" b="1" dirty="0" smtClean="0">
                          <a:latin typeface="+mn-ea"/>
                          <a:cs typeface="Meiryo UI" panose="020B0604030504040204" pitchFamily="50" charset="-128"/>
                        </a:rPr>
                        <a:t>に加入</a:t>
                      </a:r>
                      <a:endParaRPr lang="ja-JP" altLang="en-US" sz="1100" b="1" dirty="0">
                        <a:latin typeface="+mn-ea"/>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9494421"/>
                  </a:ext>
                </a:extLst>
              </a:tr>
            </a:tbl>
          </a:graphicData>
        </a:graphic>
      </p:graphicFrame>
      <p:sp>
        <p:nvSpPr>
          <p:cNvPr id="31" name="角丸四角形吹き出し 30"/>
          <p:cNvSpPr/>
          <p:nvPr/>
        </p:nvSpPr>
        <p:spPr>
          <a:xfrm>
            <a:off x="6845755" y="2615677"/>
            <a:ext cx="2132152" cy="276153"/>
          </a:xfrm>
          <a:prstGeom prst="wedgeRoundRectCallout">
            <a:avLst>
              <a:gd name="adj1" fmla="val -62491"/>
              <a:gd name="adj2" fmla="val -10382"/>
              <a:gd name="adj3" fmla="val 16667"/>
            </a:avLst>
          </a:prstGeom>
          <a:solidFill>
            <a:schemeClr val="bg1">
              <a:lumMod val="85000"/>
            </a:schemeClr>
          </a:solidFill>
          <a:ln w="6350">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pPr algn="ctr">
              <a:defRPr/>
            </a:pPr>
            <a:r>
              <a:rPr lang="ja-JP" altLang="en-US" sz="800" dirty="0" smtClean="0">
                <a:solidFill>
                  <a:schemeClr val="tx1"/>
                </a:solidFill>
                <a:latin typeface="+mn-ea"/>
              </a:rPr>
              <a:t>一部の対象ケーブルテレビ局ご利用</a:t>
            </a:r>
            <a:r>
              <a:rPr lang="ja-JP" altLang="en-US" sz="800" dirty="0">
                <a:solidFill>
                  <a:schemeClr val="tx1"/>
                </a:solidFill>
                <a:latin typeface="+mn-ea"/>
              </a:rPr>
              <a:t>の方</a:t>
            </a:r>
            <a:r>
              <a:rPr lang="ja-JP" altLang="en-US" sz="800" dirty="0" smtClean="0">
                <a:solidFill>
                  <a:schemeClr val="tx1"/>
                </a:solidFill>
                <a:latin typeface="+mn-ea"/>
              </a:rPr>
              <a:t>は</a:t>
            </a:r>
            <a:endParaRPr lang="en-US" altLang="ja-JP" sz="800" dirty="0" smtClean="0">
              <a:solidFill>
                <a:schemeClr val="tx1"/>
              </a:solidFill>
              <a:latin typeface="+mn-ea"/>
            </a:endParaRPr>
          </a:p>
          <a:p>
            <a:pPr algn="ctr">
              <a:defRPr/>
            </a:pPr>
            <a:r>
              <a:rPr lang="ja-JP" altLang="en-US" sz="800" dirty="0" smtClean="0">
                <a:solidFill>
                  <a:schemeClr val="tx1"/>
                </a:solidFill>
                <a:latin typeface="+mn-ea"/>
              </a:rPr>
              <a:t>「</a:t>
            </a:r>
            <a:r>
              <a:rPr lang="ja-JP" altLang="en-US" sz="800" dirty="0">
                <a:solidFill>
                  <a:schemeClr val="tx1"/>
                </a:solidFill>
                <a:latin typeface="+mn-ea"/>
              </a:rPr>
              <a:t>ネット＋テレビ</a:t>
            </a:r>
            <a:r>
              <a:rPr lang="ja-JP" altLang="en-US" sz="800" dirty="0" smtClean="0">
                <a:solidFill>
                  <a:schemeClr val="tx1"/>
                </a:solidFill>
                <a:latin typeface="+mn-ea"/>
              </a:rPr>
              <a:t>」「テレビ＋電話」でも</a:t>
            </a:r>
            <a:r>
              <a:rPr lang="en-US" altLang="ja-JP" sz="800" dirty="0">
                <a:solidFill>
                  <a:schemeClr val="tx1"/>
                </a:solidFill>
                <a:latin typeface="+mn-ea"/>
              </a:rPr>
              <a:t>OK</a:t>
            </a:r>
            <a:r>
              <a:rPr lang="ja-JP" altLang="en-US" sz="800" dirty="0" smtClean="0">
                <a:solidFill>
                  <a:schemeClr val="tx1"/>
                </a:solidFill>
                <a:latin typeface="+mn-ea"/>
              </a:rPr>
              <a:t>！</a:t>
            </a:r>
            <a:r>
              <a:rPr lang="ja-JP" altLang="en-US" sz="800" baseline="30000" dirty="0" smtClean="0">
                <a:solidFill>
                  <a:schemeClr val="tx1"/>
                </a:solidFill>
                <a:latin typeface="+mn-ea"/>
              </a:rPr>
              <a:t>★</a:t>
            </a:r>
            <a:r>
              <a:rPr lang="en-US" altLang="ja-JP" sz="800" baseline="30000" dirty="0" smtClean="0">
                <a:solidFill>
                  <a:schemeClr val="tx1"/>
                </a:solidFill>
                <a:latin typeface="+mn-ea"/>
              </a:rPr>
              <a:t>2</a:t>
            </a:r>
            <a:endParaRPr lang="ja-JP" altLang="en-US" sz="800" baseline="30000" dirty="0">
              <a:solidFill>
                <a:schemeClr val="tx1"/>
              </a:solidFill>
              <a:latin typeface="+mn-ea"/>
            </a:endParaRPr>
          </a:p>
        </p:txBody>
      </p:sp>
      <p:sp>
        <p:nvSpPr>
          <p:cNvPr id="32" name="正方形/長方形 31"/>
          <p:cNvSpPr/>
          <p:nvPr/>
        </p:nvSpPr>
        <p:spPr>
          <a:xfrm>
            <a:off x="341530" y="5639319"/>
            <a:ext cx="8203064" cy="524879"/>
          </a:xfrm>
          <a:prstGeom prst="rect">
            <a:avLst/>
          </a:prstGeom>
          <a:solidFill>
            <a:schemeClr val="bg1">
              <a:lumMod val="85000"/>
            </a:schemeClr>
          </a:solidFill>
          <a:ln w="6350">
            <a:solidFill>
              <a:schemeClr val="tx1"/>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b="1" dirty="0">
                <a:solidFill>
                  <a:schemeClr val="tx1"/>
                </a:solidFill>
                <a:latin typeface="+mn-ea"/>
              </a:rPr>
              <a:t>各料金プラン・データ定額サービスの割引</a:t>
            </a:r>
            <a:r>
              <a:rPr lang="ja-JP" altLang="en-US" b="1" dirty="0" smtClean="0">
                <a:solidFill>
                  <a:schemeClr val="tx1"/>
                </a:solidFill>
                <a:latin typeface="+mn-ea"/>
              </a:rPr>
              <a:t>額を掲載</a:t>
            </a:r>
            <a:endParaRPr lang="en-US" altLang="ja-JP" b="1" dirty="0" smtClean="0">
              <a:solidFill>
                <a:schemeClr val="tx1"/>
              </a:solidFill>
              <a:latin typeface="+mn-ea"/>
            </a:endParaRPr>
          </a:p>
          <a:p>
            <a:pPr algn="ctr"/>
            <a:r>
              <a:rPr lang="ja-JP" altLang="en-US" sz="1600" dirty="0" smtClean="0">
                <a:solidFill>
                  <a:schemeClr val="tx1"/>
                </a:solidFill>
                <a:latin typeface="+mn-ea"/>
              </a:rPr>
              <a:t>次のページ参照</a:t>
            </a:r>
            <a:endParaRPr lang="en-US" altLang="ja-JP" sz="1600" dirty="0" smtClean="0">
              <a:solidFill>
                <a:schemeClr val="tx1"/>
              </a:solidFill>
              <a:latin typeface="+mn-ea"/>
            </a:endParaRPr>
          </a:p>
        </p:txBody>
      </p:sp>
      <p:sp>
        <p:nvSpPr>
          <p:cNvPr id="34" name="線吹き出し 1 (枠付き) 35"/>
          <p:cNvSpPr>
            <a:spLocks/>
          </p:cNvSpPr>
          <p:nvPr/>
        </p:nvSpPr>
        <p:spPr bwMode="auto">
          <a:xfrm>
            <a:off x="251519" y="2202585"/>
            <a:ext cx="2745305" cy="326565"/>
          </a:xfrm>
          <a:prstGeom prst="borderCallout1">
            <a:avLst>
              <a:gd name="adj1" fmla="val 93688"/>
              <a:gd name="adj2" fmla="val 82986"/>
              <a:gd name="adj3" fmla="val 192388"/>
              <a:gd name="adj4" fmla="val 153016"/>
            </a:avLst>
          </a:prstGeom>
          <a:solidFill>
            <a:srgbClr val="0070C0"/>
          </a:solidFill>
          <a:ln w="12700" algn="ctr">
            <a:solidFill>
              <a:srgbClr val="0070C0"/>
            </a:solidFill>
            <a:round/>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a:buNone/>
              <a:defRPr/>
            </a:pPr>
            <a:r>
              <a:rPr lang="ja-JP" altLang="en-US" sz="800" dirty="0" smtClean="0">
                <a:solidFill>
                  <a:schemeClr val="bg1"/>
                </a:solidFill>
                <a:latin typeface="+mn-ea"/>
                <a:ea typeface="+mn-ea"/>
              </a:rPr>
              <a:t>スマートバリュー対象となるサービスの組み合わせを</a:t>
            </a:r>
            <a:r>
              <a:rPr lang="ja-JP" altLang="en-US" sz="800" dirty="0">
                <a:solidFill>
                  <a:schemeClr val="bg1"/>
                </a:solidFill>
                <a:latin typeface="+mn-ea"/>
                <a:ea typeface="+mn-ea"/>
              </a:rPr>
              <a:t>記載</a:t>
            </a:r>
            <a:r>
              <a:rPr lang="ja-JP" altLang="en-US" sz="800" dirty="0" smtClean="0">
                <a:solidFill>
                  <a:schemeClr val="bg1"/>
                </a:solidFill>
                <a:latin typeface="+mn-ea"/>
                <a:ea typeface="+mn-ea"/>
              </a:rPr>
              <a:t>ください。</a:t>
            </a:r>
            <a:endParaRPr lang="en-US" altLang="ja-JP" sz="800" dirty="0" smtClean="0">
              <a:solidFill>
                <a:schemeClr val="bg1"/>
              </a:solidFill>
              <a:latin typeface="+mn-ea"/>
              <a:ea typeface="+mn-ea"/>
            </a:endParaRPr>
          </a:p>
          <a:p>
            <a:pPr algn="ctr">
              <a:buNone/>
              <a:defRPr/>
            </a:pPr>
            <a:r>
              <a:rPr lang="en-US" altLang="ja-JP" sz="800" dirty="0" smtClean="0">
                <a:solidFill>
                  <a:schemeClr val="bg1"/>
                </a:solidFill>
                <a:latin typeface="+mn-ea"/>
                <a:ea typeface="+mn-ea"/>
              </a:rPr>
              <a:t>(</a:t>
            </a:r>
            <a:r>
              <a:rPr lang="ja-JP" altLang="en-US" sz="800" dirty="0" smtClean="0">
                <a:solidFill>
                  <a:schemeClr val="bg1"/>
                </a:solidFill>
                <a:latin typeface="+mn-ea"/>
                <a:ea typeface="+mn-ea"/>
              </a:rPr>
              <a:t>「</a:t>
            </a:r>
            <a:r>
              <a:rPr lang="ja-JP" altLang="en-US" sz="800" dirty="0">
                <a:solidFill>
                  <a:schemeClr val="bg1"/>
                </a:solidFill>
                <a:latin typeface="+mn-ea"/>
                <a:ea typeface="+mn-ea"/>
              </a:rPr>
              <a:t>ネット＋電話</a:t>
            </a:r>
            <a:r>
              <a:rPr lang="ja-JP" altLang="en-US" sz="800" dirty="0" smtClean="0">
                <a:solidFill>
                  <a:schemeClr val="bg1"/>
                </a:solidFill>
                <a:latin typeface="+mn-ea"/>
                <a:ea typeface="+mn-ea"/>
              </a:rPr>
              <a:t>」</a:t>
            </a:r>
            <a:r>
              <a:rPr lang="en-US" altLang="ja-JP" sz="800" dirty="0" smtClean="0">
                <a:solidFill>
                  <a:schemeClr val="bg1"/>
                </a:solidFill>
                <a:latin typeface="+mn-ea"/>
                <a:ea typeface="+mn-ea"/>
              </a:rPr>
              <a:t>or</a:t>
            </a:r>
            <a:r>
              <a:rPr lang="ja-JP" altLang="en-US" sz="800" dirty="0" smtClean="0">
                <a:solidFill>
                  <a:schemeClr val="bg1"/>
                </a:solidFill>
                <a:latin typeface="+mn-ea"/>
                <a:ea typeface="+mn-ea"/>
              </a:rPr>
              <a:t>「</a:t>
            </a:r>
            <a:r>
              <a:rPr lang="ja-JP" altLang="en-US" sz="800" dirty="0">
                <a:solidFill>
                  <a:schemeClr val="bg1"/>
                </a:solidFill>
                <a:latin typeface="+mn-ea"/>
                <a:ea typeface="+mn-ea"/>
              </a:rPr>
              <a:t>ネット＋テレビ</a:t>
            </a:r>
            <a:r>
              <a:rPr lang="ja-JP" altLang="en-US" sz="800" dirty="0" smtClean="0">
                <a:solidFill>
                  <a:schemeClr val="bg1"/>
                </a:solidFill>
                <a:latin typeface="+mn-ea"/>
                <a:ea typeface="+mn-ea"/>
              </a:rPr>
              <a:t>」</a:t>
            </a:r>
            <a:r>
              <a:rPr lang="en-US" altLang="ja-JP" sz="800" dirty="0" smtClean="0">
                <a:solidFill>
                  <a:schemeClr val="bg1"/>
                </a:solidFill>
                <a:latin typeface="+mn-ea"/>
                <a:ea typeface="+mn-ea"/>
              </a:rPr>
              <a:t>or</a:t>
            </a:r>
            <a:r>
              <a:rPr lang="ja-JP" altLang="en-US" sz="800" dirty="0" smtClean="0">
                <a:solidFill>
                  <a:schemeClr val="bg1"/>
                </a:solidFill>
                <a:latin typeface="+mn-ea"/>
                <a:ea typeface="+mn-ea"/>
              </a:rPr>
              <a:t>「</a:t>
            </a:r>
            <a:r>
              <a:rPr lang="ja-JP" altLang="en-US" sz="800" dirty="0">
                <a:solidFill>
                  <a:schemeClr val="bg1"/>
                </a:solidFill>
                <a:latin typeface="+mn-ea"/>
                <a:ea typeface="+mn-ea"/>
              </a:rPr>
              <a:t>テレビ＋電話」）</a:t>
            </a:r>
          </a:p>
        </p:txBody>
      </p:sp>
      <p:sp>
        <p:nvSpPr>
          <p:cNvPr id="16" name="正方形/長方形 15"/>
          <p:cNvSpPr/>
          <p:nvPr/>
        </p:nvSpPr>
        <p:spPr>
          <a:xfrm>
            <a:off x="1646675" y="3679450"/>
            <a:ext cx="6918699" cy="338554"/>
          </a:xfrm>
          <a:prstGeom prst="rect">
            <a:avLst/>
          </a:prstGeom>
        </p:spPr>
        <p:txBody>
          <a:bodyPr wrap="square">
            <a:spAutoFit/>
          </a:bodyPr>
          <a:lstStyle/>
          <a:p>
            <a:r>
              <a:rPr lang="en-US" altLang="ja-JP" sz="800" dirty="0" smtClean="0">
                <a:solidFill>
                  <a:srgbClr val="FF0000"/>
                </a:solidFill>
                <a:latin typeface="+mn-ea"/>
              </a:rPr>
              <a:t>※</a:t>
            </a:r>
            <a:r>
              <a:rPr lang="ja-JP" altLang="en-US" sz="800" dirty="0" smtClean="0">
                <a:solidFill>
                  <a:srgbClr val="FF0000"/>
                </a:solidFill>
                <a:latin typeface="+mn-ea"/>
              </a:rPr>
              <a:t>別途</a:t>
            </a:r>
            <a:r>
              <a:rPr lang="ja-JP" altLang="en-US" sz="800" dirty="0">
                <a:solidFill>
                  <a:srgbClr val="FF0000"/>
                </a:solidFill>
                <a:latin typeface="+mn-ea"/>
              </a:rPr>
              <a:t>利用料・オプション料がかかります。インターネットサービス解約時に、ご契約期間に応じて契約解除料が発生する場合があります</a:t>
            </a:r>
            <a:r>
              <a:rPr lang="ja-JP" altLang="en-US" sz="800" dirty="0" smtClean="0">
                <a:solidFill>
                  <a:srgbClr val="FF0000"/>
                </a:solidFill>
                <a:latin typeface="+mn-ea"/>
              </a:rPr>
              <a:t>。</a:t>
            </a:r>
            <a:r>
              <a:rPr lang="en-US" altLang="ja-JP" sz="800" dirty="0" smtClean="0">
                <a:solidFill>
                  <a:srgbClr val="FF0000"/>
                </a:solidFill>
                <a:latin typeface="+mn-ea"/>
              </a:rPr>
              <a:t>(</a:t>
            </a:r>
            <a:r>
              <a:rPr lang="ja-JP" altLang="en-US" sz="800" dirty="0" smtClean="0">
                <a:solidFill>
                  <a:srgbClr val="FF0000"/>
                </a:solidFill>
                <a:latin typeface="+mn-ea"/>
              </a:rPr>
              <a:t>例：</a:t>
            </a:r>
            <a:r>
              <a:rPr lang="en-US" altLang="ja-JP" sz="800" dirty="0" smtClean="0">
                <a:solidFill>
                  <a:srgbClr val="FF0000"/>
                </a:solidFill>
                <a:latin typeface="+mn-ea"/>
              </a:rPr>
              <a:t>(A</a:t>
            </a:r>
            <a:r>
              <a:rPr lang="ja-JP" altLang="en-US" sz="800" dirty="0" smtClean="0">
                <a:solidFill>
                  <a:srgbClr val="FF0000"/>
                </a:solidFill>
                <a:latin typeface="+mn-ea"/>
              </a:rPr>
              <a:t>）・</a:t>
            </a:r>
            <a:r>
              <a:rPr lang="en-US" altLang="ja-JP" sz="800" dirty="0" smtClean="0">
                <a:solidFill>
                  <a:srgbClr val="FF0000"/>
                </a:solidFill>
                <a:latin typeface="+mn-ea"/>
              </a:rPr>
              <a:t>(B</a:t>
            </a:r>
            <a:r>
              <a:rPr lang="ja-JP" altLang="en-US" sz="800" dirty="0" smtClean="0">
                <a:solidFill>
                  <a:srgbClr val="FF0000"/>
                </a:solidFill>
                <a:latin typeface="+mn-ea"/>
              </a:rPr>
              <a:t>）の場合、</a:t>
            </a:r>
            <a:endParaRPr lang="en-US" altLang="ja-JP" sz="800" dirty="0" smtClean="0">
              <a:solidFill>
                <a:srgbClr val="FF0000"/>
              </a:solidFill>
              <a:latin typeface="+mn-ea"/>
            </a:endParaRPr>
          </a:p>
          <a:p>
            <a:r>
              <a:rPr lang="ja-JP" altLang="en-US" sz="800" dirty="0" smtClean="0">
                <a:solidFill>
                  <a:srgbClr val="FF0000"/>
                </a:solidFill>
                <a:latin typeface="+mn-ea"/>
              </a:rPr>
              <a:t>契約期間</a:t>
            </a:r>
            <a:r>
              <a:rPr lang="en-US" altLang="ja-JP" sz="800" dirty="0" smtClean="0">
                <a:solidFill>
                  <a:srgbClr val="FF0000"/>
                </a:solidFill>
                <a:latin typeface="+mn-ea"/>
              </a:rPr>
              <a:t>(C</a:t>
            </a:r>
            <a:r>
              <a:rPr lang="ja-JP" altLang="en-US" sz="800" dirty="0" smtClean="0">
                <a:solidFill>
                  <a:srgbClr val="FF0000"/>
                </a:solidFill>
                <a:latin typeface="+mn-ea"/>
              </a:rPr>
              <a:t>）年</a:t>
            </a:r>
            <a:r>
              <a:rPr lang="ja-JP" altLang="en-US" sz="800" dirty="0">
                <a:solidFill>
                  <a:srgbClr val="FF0000"/>
                </a:solidFill>
                <a:latin typeface="+mn-ea"/>
              </a:rPr>
              <a:t>、契約</a:t>
            </a:r>
            <a:r>
              <a:rPr lang="ja-JP" altLang="en-US" sz="800" dirty="0" smtClean="0">
                <a:solidFill>
                  <a:srgbClr val="FF0000"/>
                </a:solidFill>
                <a:latin typeface="+mn-ea"/>
              </a:rPr>
              <a:t>解除料 </a:t>
            </a:r>
            <a:r>
              <a:rPr lang="ja-JP" altLang="en-US" sz="800" dirty="0">
                <a:solidFill>
                  <a:srgbClr val="FF0000"/>
                </a:solidFill>
                <a:latin typeface="+mn-ea"/>
              </a:rPr>
              <a:t>　</a:t>
            </a:r>
            <a:r>
              <a:rPr lang="en-US" altLang="ja-JP" sz="800" dirty="0" smtClean="0">
                <a:solidFill>
                  <a:srgbClr val="FF0000"/>
                </a:solidFill>
                <a:latin typeface="+mn-ea"/>
              </a:rPr>
              <a:t>(D</a:t>
            </a:r>
            <a:r>
              <a:rPr lang="ja-JP" altLang="en-US" sz="800" dirty="0" smtClean="0">
                <a:solidFill>
                  <a:srgbClr val="FF0000"/>
                </a:solidFill>
                <a:latin typeface="+mn-ea"/>
              </a:rPr>
              <a:t>）円</a:t>
            </a:r>
            <a:r>
              <a:rPr lang="ja-JP" altLang="en-US" sz="800" dirty="0">
                <a:solidFill>
                  <a:srgbClr val="FF0000"/>
                </a:solidFill>
                <a:latin typeface="+mn-ea"/>
              </a:rPr>
              <a:t>）</a:t>
            </a:r>
          </a:p>
        </p:txBody>
      </p:sp>
      <p:sp>
        <p:nvSpPr>
          <p:cNvPr id="2" name="正方形/長方形 1"/>
          <p:cNvSpPr/>
          <p:nvPr/>
        </p:nvSpPr>
        <p:spPr>
          <a:xfrm>
            <a:off x="701570" y="4175175"/>
            <a:ext cx="7796297" cy="1268266"/>
          </a:xfrm>
          <a:prstGeom prst="rect">
            <a:avLst/>
          </a:prstGeom>
          <a:solidFill>
            <a:srgbClr val="0070C0"/>
          </a:solid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000" dirty="0">
                <a:solidFill>
                  <a:schemeClr val="bg1"/>
                </a:solidFill>
                <a:latin typeface="+mn-ea"/>
              </a:rPr>
              <a:t>各提携事業者様でメインで提供しているインターネットサービスを一例として</a:t>
            </a:r>
            <a:r>
              <a:rPr lang="ja-JP" altLang="en-US" sz="1000" dirty="0" smtClean="0">
                <a:solidFill>
                  <a:schemeClr val="bg1"/>
                </a:solidFill>
                <a:latin typeface="+mn-ea"/>
              </a:rPr>
              <a:t>以下</a:t>
            </a:r>
            <a:r>
              <a:rPr lang="en-US" altLang="ja-JP" sz="1000" dirty="0" smtClean="0">
                <a:solidFill>
                  <a:schemeClr val="bg1"/>
                </a:solidFill>
                <a:latin typeface="+mn-ea"/>
              </a:rPr>
              <a:t>(A</a:t>
            </a:r>
            <a:r>
              <a:rPr lang="ja-JP" altLang="en-US" sz="1000" dirty="0">
                <a:solidFill>
                  <a:schemeClr val="bg1"/>
                </a:solidFill>
                <a:latin typeface="+mn-ea"/>
              </a:rPr>
              <a:t>）</a:t>
            </a:r>
            <a:r>
              <a:rPr lang="ja-JP" altLang="en-US" sz="1000" dirty="0" smtClean="0">
                <a:solidFill>
                  <a:schemeClr val="bg1"/>
                </a:solidFill>
                <a:latin typeface="+mn-ea"/>
              </a:rPr>
              <a:t>～</a:t>
            </a:r>
            <a:r>
              <a:rPr lang="en-US" altLang="ja-JP" sz="1000" dirty="0" smtClean="0">
                <a:solidFill>
                  <a:schemeClr val="bg1"/>
                </a:solidFill>
                <a:latin typeface="+mn-ea"/>
              </a:rPr>
              <a:t>(D</a:t>
            </a:r>
            <a:r>
              <a:rPr lang="ja-JP" altLang="en-US" sz="1000" dirty="0">
                <a:solidFill>
                  <a:schemeClr val="bg1"/>
                </a:solidFill>
                <a:latin typeface="+mn-ea"/>
              </a:rPr>
              <a:t>）の内容を入れてください。</a:t>
            </a:r>
            <a:endParaRPr lang="en-US" altLang="ja-JP" sz="1000" dirty="0">
              <a:solidFill>
                <a:schemeClr val="bg1"/>
              </a:solidFill>
              <a:latin typeface="+mn-ea"/>
            </a:endParaRPr>
          </a:p>
          <a:p>
            <a:r>
              <a:rPr lang="en-US" altLang="ja-JP" sz="1000" dirty="0">
                <a:solidFill>
                  <a:schemeClr val="bg1"/>
                </a:solidFill>
                <a:latin typeface="+mn-ea"/>
              </a:rPr>
              <a:t>※</a:t>
            </a:r>
            <a:r>
              <a:rPr lang="ja-JP" altLang="en-US" sz="1000" dirty="0">
                <a:solidFill>
                  <a:schemeClr val="bg1"/>
                </a:solidFill>
                <a:latin typeface="+mn-ea"/>
              </a:rPr>
              <a:t>代表の</a:t>
            </a:r>
            <a:r>
              <a:rPr lang="ja-JP" altLang="en-US" sz="1000" dirty="0" smtClean="0">
                <a:solidFill>
                  <a:schemeClr val="bg1"/>
                </a:solidFill>
                <a:latin typeface="+mn-ea"/>
              </a:rPr>
              <a:t>プラン</a:t>
            </a:r>
            <a:r>
              <a:rPr lang="en-US" altLang="ja-JP" sz="1000" dirty="0" smtClean="0">
                <a:solidFill>
                  <a:schemeClr val="bg1"/>
                </a:solidFill>
                <a:latin typeface="+mn-ea"/>
              </a:rPr>
              <a:t>(</a:t>
            </a:r>
            <a:r>
              <a:rPr lang="ja-JP" altLang="en-US" sz="1000" dirty="0" smtClean="0">
                <a:solidFill>
                  <a:schemeClr val="bg1"/>
                </a:solidFill>
                <a:latin typeface="+mn-ea"/>
              </a:rPr>
              <a:t>加入者</a:t>
            </a:r>
            <a:r>
              <a:rPr lang="ja-JP" altLang="en-US" sz="1000" dirty="0">
                <a:solidFill>
                  <a:schemeClr val="bg1"/>
                </a:solidFill>
                <a:latin typeface="+mn-ea"/>
              </a:rPr>
              <a:t>の多いプラン）について記載ください</a:t>
            </a:r>
            <a:endParaRPr lang="en-US" altLang="ja-JP" sz="1000" dirty="0">
              <a:solidFill>
                <a:schemeClr val="bg1"/>
              </a:solidFill>
              <a:latin typeface="+mn-ea"/>
            </a:endParaRPr>
          </a:p>
          <a:p>
            <a:endParaRPr lang="en-US" altLang="ja-JP" sz="1000" dirty="0" smtClean="0">
              <a:solidFill>
                <a:schemeClr val="bg1"/>
              </a:solidFill>
              <a:latin typeface="+mn-ea"/>
            </a:endParaRPr>
          </a:p>
          <a:p>
            <a:r>
              <a:rPr lang="en-US" altLang="ja-JP" sz="1000" dirty="0" smtClean="0">
                <a:solidFill>
                  <a:schemeClr val="bg1"/>
                </a:solidFill>
                <a:latin typeface="+mn-ea"/>
              </a:rPr>
              <a:t>(A</a:t>
            </a:r>
            <a:r>
              <a:rPr lang="ja-JP" altLang="en-US" sz="1000" dirty="0" smtClean="0">
                <a:solidFill>
                  <a:schemeClr val="bg1"/>
                </a:solidFill>
                <a:latin typeface="+mn-ea"/>
              </a:rPr>
              <a:t>）プラン名</a:t>
            </a:r>
            <a:endParaRPr lang="en-US" altLang="ja-JP" sz="1000" dirty="0" smtClean="0">
              <a:solidFill>
                <a:schemeClr val="bg1"/>
              </a:solidFill>
              <a:latin typeface="+mn-ea"/>
            </a:endParaRPr>
          </a:p>
          <a:p>
            <a:r>
              <a:rPr kumimoji="1" lang="en-US" altLang="ja-JP" sz="1000" dirty="0" smtClean="0">
                <a:solidFill>
                  <a:schemeClr val="bg1"/>
                </a:solidFill>
                <a:latin typeface="+mn-ea"/>
              </a:rPr>
              <a:t>(B</a:t>
            </a:r>
            <a:r>
              <a:rPr kumimoji="1" lang="ja-JP" altLang="en-US" sz="1000" dirty="0" smtClean="0">
                <a:solidFill>
                  <a:schemeClr val="bg1"/>
                </a:solidFill>
                <a:latin typeface="+mn-ea"/>
              </a:rPr>
              <a:t>）サービス名</a:t>
            </a:r>
            <a:endParaRPr kumimoji="1" lang="en-US" altLang="ja-JP" sz="1000" dirty="0" smtClean="0">
              <a:solidFill>
                <a:schemeClr val="bg1"/>
              </a:solidFill>
              <a:latin typeface="+mn-ea"/>
            </a:endParaRPr>
          </a:p>
          <a:p>
            <a:r>
              <a:rPr lang="en-US" altLang="ja-JP" sz="1000" dirty="0" smtClean="0">
                <a:solidFill>
                  <a:schemeClr val="bg1"/>
                </a:solidFill>
                <a:latin typeface="+mn-ea"/>
              </a:rPr>
              <a:t>(C</a:t>
            </a:r>
            <a:r>
              <a:rPr lang="ja-JP" altLang="en-US" sz="1000" dirty="0" smtClean="0">
                <a:solidFill>
                  <a:schemeClr val="bg1"/>
                </a:solidFill>
                <a:latin typeface="+mn-ea"/>
              </a:rPr>
              <a:t>）契約期間</a:t>
            </a:r>
            <a:endParaRPr lang="en-US" altLang="ja-JP" sz="1000" dirty="0" smtClean="0">
              <a:solidFill>
                <a:schemeClr val="bg1"/>
              </a:solidFill>
              <a:latin typeface="+mn-ea"/>
            </a:endParaRPr>
          </a:p>
          <a:p>
            <a:r>
              <a:rPr kumimoji="1" lang="en-US" altLang="ja-JP" sz="1000" dirty="0" smtClean="0">
                <a:solidFill>
                  <a:schemeClr val="bg1"/>
                </a:solidFill>
                <a:latin typeface="+mn-ea"/>
              </a:rPr>
              <a:t>(D</a:t>
            </a:r>
            <a:r>
              <a:rPr kumimoji="1" lang="ja-JP" altLang="en-US" sz="1000" dirty="0" smtClean="0">
                <a:solidFill>
                  <a:schemeClr val="bg1"/>
                </a:solidFill>
                <a:latin typeface="+mn-ea"/>
              </a:rPr>
              <a:t>）契約解除料</a:t>
            </a:r>
          </a:p>
        </p:txBody>
      </p:sp>
      <p:sp>
        <p:nvSpPr>
          <p:cNvPr id="3" name="正方形/長方形 2"/>
          <p:cNvSpPr/>
          <p:nvPr/>
        </p:nvSpPr>
        <p:spPr>
          <a:xfrm>
            <a:off x="2006715" y="4731344"/>
            <a:ext cx="1620180" cy="622798"/>
          </a:xfrm>
          <a:prstGeom prst="rect">
            <a:avLst/>
          </a:prstGeom>
          <a:solidFill>
            <a:srgbClr val="0070C0"/>
          </a:solid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000" dirty="0" smtClean="0">
                <a:solidFill>
                  <a:schemeClr val="bg1"/>
                </a:solidFill>
                <a:latin typeface="+mn-ea"/>
              </a:rPr>
              <a:t>(</a:t>
            </a:r>
            <a:r>
              <a:rPr kumimoji="1" lang="ja-JP" altLang="en-US" sz="1000" dirty="0" smtClean="0">
                <a:solidFill>
                  <a:schemeClr val="bg1"/>
                </a:solidFill>
                <a:latin typeface="+mn-ea"/>
              </a:rPr>
              <a:t>例：</a:t>
            </a:r>
            <a:r>
              <a:rPr kumimoji="1" lang="en-US" altLang="ja-JP" sz="1000" dirty="0" smtClean="0">
                <a:solidFill>
                  <a:schemeClr val="bg1"/>
                </a:solidFill>
                <a:latin typeface="+mn-ea"/>
              </a:rPr>
              <a:t>au</a:t>
            </a:r>
            <a:r>
              <a:rPr kumimoji="1" lang="ja-JP" altLang="en-US" sz="1000" dirty="0" smtClean="0">
                <a:solidFill>
                  <a:schemeClr val="bg1"/>
                </a:solidFill>
                <a:latin typeface="+mn-ea"/>
              </a:rPr>
              <a:t>ひかりホーム</a:t>
            </a:r>
            <a:r>
              <a:rPr kumimoji="1" lang="en-US" altLang="ja-JP" sz="1000" dirty="0" smtClean="0">
                <a:solidFill>
                  <a:schemeClr val="bg1"/>
                </a:solidFill>
                <a:latin typeface="+mn-ea"/>
              </a:rPr>
              <a:t>)</a:t>
            </a:r>
          </a:p>
          <a:p>
            <a:r>
              <a:rPr lang="en-US" altLang="ja-JP" sz="1000" dirty="0" smtClean="0">
                <a:solidFill>
                  <a:schemeClr val="bg1"/>
                </a:solidFill>
                <a:latin typeface="+mn-ea"/>
              </a:rPr>
              <a:t>(</a:t>
            </a:r>
            <a:r>
              <a:rPr lang="ja-JP" altLang="en-US" sz="1000" dirty="0" smtClean="0">
                <a:solidFill>
                  <a:schemeClr val="bg1"/>
                </a:solidFill>
                <a:latin typeface="+mn-ea"/>
              </a:rPr>
              <a:t>例：ずっとギガトクプラン</a:t>
            </a:r>
            <a:r>
              <a:rPr lang="en-US" altLang="ja-JP" sz="1000" dirty="0" smtClean="0">
                <a:solidFill>
                  <a:schemeClr val="bg1"/>
                </a:solidFill>
                <a:latin typeface="+mn-ea"/>
              </a:rPr>
              <a:t>)</a:t>
            </a:r>
          </a:p>
          <a:p>
            <a:r>
              <a:rPr kumimoji="1" lang="en-US" altLang="ja-JP" sz="1000" dirty="0" smtClean="0">
                <a:solidFill>
                  <a:schemeClr val="bg1"/>
                </a:solidFill>
                <a:latin typeface="+mn-ea"/>
              </a:rPr>
              <a:t>(</a:t>
            </a:r>
            <a:r>
              <a:rPr kumimoji="1" lang="ja-JP" altLang="en-US" sz="1000" dirty="0" smtClean="0">
                <a:solidFill>
                  <a:schemeClr val="bg1"/>
                </a:solidFill>
                <a:latin typeface="+mn-ea"/>
              </a:rPr>
              <a:t>例：</a:t>
            </a:r>
            <a:r>
              <a:rPr kumimoji="1" lang="en-US" altLang="ja-JP" sz="1000" dirty="0" smtClean="0">
                <a:solidFill>
                  <a:schemeClr val="bg1"/>
                </a:solidFill>
                <a:latin typeface="+mn-ea"/>
              </a:rPr>
              <a:t>3</a:t>
            </a:r>
            <a:r>
              <a:rPr kumimoji="1" lang="ja-JP" altLang="en-US" sz="1000" dirty="0" smtClean="0">
                <a:solidFill>
                  <a:schemeClr val="bg1"/>
                </a:solidFill>
                <a:latin typeface="+mn-ea"/>
              </a:rPr>
              <a:t>年</a:t>
            </a:r>
            <a:r>
              <a:rPr kumimoji="1" lang="en-US" altLang="ja-JP" sz="1000" dirty="0" smtClean="0">
                <a:solidFill>
                  <a:schemeClr val="bg1"/>
                </a:solidFill>
                <a:latin typeface="+mn-ea"/>
              </a:rPr>
              <a:t>)</a:t>
            </a:r>
          </a:p>
          <a:p>
            <a:r>
              <a:rPr lang="en-US" altLang="ja-JP" sz="1000" dirty="0" smtClean="0">
                <a:solidFill>
                  <a:schemeClr val="bg1"/>
                </a:solidFill>
                <a:latin typeface="+mn-ea"/>
              </a:rPr>
              <a:t>(</a:t>
            </a:r>
            <a:r>
              <a:rPr lang="ja-JP" altLang="en-US" sz="1000" dirty="0" smtClean="0">
                <a:solidFill>
                  <a:schemeClr val="bg1"/>
                </a:solidFill>
                <a:latin typeface="+mn-ea"/>
              </a:rPr>
              <a:t>例：</a:t>
            </a:r>
            <a:r>
              <a:rPr lang="en-US" altLang="ja-JP" sz="1000" dirty="0" smtClean="0">
                <a:solidFill>
                  <a:schemeClr val="bg1"/>
                </a:solidFill>
                <a:latin typeface="+mn-ea"/>
              </a:rPr>
              <a:t>16,500</a:t>
            </a:r>
            <a:r>
              <a:rPr lang="ja-JP" altLang="en-US" sz="1000" dirty="0" smtClean="0">
                <a:solidFill>
                  <a:schemeClr val="bg1"/>
                </a:solidFill>
                <a:latin typeface="+mn-ea"/>
              </a:rPr>
              <a:t>円</a:t>
            </a:r>
            <a:r>
              <a:rPr lang="en-US" altLang="ja-JP" sz="1000" dirty="0" smtClean="0">
                <a:solidFill>
                  <a:schemeClr val="bg1"/>
                </a:solidFill>
                <a:latin typeface="+mn-ea"/>
              </a:rPr>
              <a:t>)</a:t>
            </a:r>
            <a:endParaRPr kumimoji="1" lang="ja-JP" altLang="en-US" sz="1000" dirty="0" smtClean="0">
              <a:solidFill>
                <a:schemeClr val="bg1"/>
              </a:solidFill>
              <a:latin typeface="+mn-ea"/>
            </a:endParaRPr>
          </a:p>
        </p:txBody>
      </p:sp>
      <p:sp>
        <p:nvSpPr>
          <p:cNvPr id="4" name="正方形/長方形 3"/>
          <p:cNvSpPr/>
          <p:nvPr/>
        </p:nvSpPr>
        <p:spPr>
          <a:xfrm>
            <a:off x="7317305" y="3684060"/>
            <a:ext cx="594066" cy="203154"/>
          </a:xfrm>
          <a:prstGeom prst="rect">
            <a:avLst/>
          </a:prstGeom>
          <a:noFill/>
          <a:ln w="19050">
            <a:solidFill>
              <a:srgbClr val="0070C0"/>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smtClean="0">
              <a:solidFill>
                <a:schemeClr val="bg1"/>
              </a:solidFill>
              <a:latin typeface="+mn-ea"/>
            </a:endParaRPr>
          </a:p>
        </p:txBody>
      </p:sp>
      <p:sp>
        <p:nvSpPr>
          <p:cNvPr id="20" name="正方形/長方形 19"/>
          <p:cNvSpPr/>
          <p:nvPr/>
        </p:nvSpPr>
        <p:spPr>
          <a:xfrm>
            <a:off x="2143590" y="3806810"/>
            <a:ext cx="446331" cy="184685"/>
          </a:xfrm>
          <a:prstGeom prst="rect">
            <a:avLst/>
          </a:prstGeom>
          <a:noFill/>
          <a:ln w="19050">
            <a:solidFill>
              <a:srgbClr val="0070C0"/>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smtClean="0">
              <a:solidFill>
                <a:schemeClr val="bg1"/>
              </a:solidFill>
              <a:latin typeface="+mn-ea"/>
            </a:endParaRPr>
          </a:p>
        </p:txBody>
      </p:sp>
      <p:sp>
        <p:nvSpPr>
          <p:cNvPr id="21" name="正方形/長方形 20"/>
          <p:cNvSpPr/>
          <p:nvPr/>
        </p:nvSpPr>
        <p:spPr>
          <a:xfrm>
            <a:off x="3092510" y="3816125"/>
            <a:ext cx="718820" cy="184685"/>
          </a:xfrm>
          <a:prstGeom prst="rect">
            <a:avLst/>
          </a:prstGeom>
          <a:noFill/>
          <a:ln w="19050">
            <a:solidFill>
              <a:srgbClr val="0070C0"/>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smtClean="0">
              <a:solidFill>
                <a:schemeClr val="bg1"/>
              </a:solidFill>
              <a:latin typeface="+mn-ea"/>
            </a:endParaRPr>
          </a:p>
        </p:txBody>
      </p:sp>
      <p:cxnSp>
        <p:nvCxnSpPr>
          <p:cNvPr id="6" name="直線コネクタ 5"/>
          <p:cNvCxnSpPr/>
          <p:nvPr/>
        </p:nvCxnSpPr>
        <p:spPr>
          <a:xfrm flipH="1" flipV="1">
            <a:off x="2551189" y="4018004"/>
            <a:ext cx="670662" cy="169369"/>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a:endCxn id="21" idx="2"/>
          </p:cNvCxnSpPr>
          <p:nvPr/>
        </p:nvCxnSpPr>
        <p:spPr>
          <a:xfrm flipV="1">
            <a:off x="3186305" y="4000810"/>
            <a:ext cx="265615" cy="246424"/>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flipV="1">
            <a:off x="3311860" y="3848728"/>
            <a:ext cx="4140460" cy="338644"/>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sp>
        <p:nvSpPr>
          <p:cNvPr id="37" name="正方形/長方形 36"/>
          <p:cNvSpPr/>
          <p:nvPr/>
        </p:nvSpPr>
        <p:spPr>
          <a:xfrm>
            <a:off x="4695816" y="4645023"/>
            <a:ext cx="3625703" cy="659219"/>
          </a:xfrm>
          <a:prstGeom prst="rect">
            <a:avLst/>
          </a:prstGeom>
          <a:solidFill>
            <a:schemeClr val="bg1"/>
          </a:solidFill>
          <a:ln w="19050">
            <a:no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dirty="0" smtClean="0">
                <a:solidFill>
                  <a:srgbClr val="002855"/>
                </a:solidFill>
                <a:latin typeface="+mn-ea"/>
              </a:rPr>
              <a:t>“</a:t>
            </a:r>
            <a:r>
              <a:rPr kumimoji="1" lang="ja-JP" altLang="en-US" sz="1200" dirty="0" smtClean="0">
                <a:solidFill>
                  <a:srgbClr val="002855"/>
                </a:solidFill>
                <a:latin typeface="+mn-ea"/>
              </a:rPr>
              <a:t>契約解除料</a:t>
            </a:r>
            <a:r>
              <a:rPr kumimoji="1" lang="en-US" altLang="ja-JP" sz="1200" dirty="0" smtClean="0">
                <a:solidFill>
                  <a:srgbClr val="002855"/>
                </a:solidFill>
                <a:latin typeface="+mn-ea"/>
              </a:rPr>
              <a:t>”</a:t>
            </a:r>
            <a:r>
              <a:rPr kumimoji="1" lang="ja-JP" altLang="en-US" sz="1200" dirty="0" smtClean="0">
                <a:solidFill>
                  <a:srgbClr val="002855"/>
                </a:solidFill>
                <a:latin typeface="+mn-ea"/>
              </a:rPr>
              <a:t>などの表現は貴社のご提供内容に合わせ修正ください。</a:t>
            </a:r>
            <a:r>
              <a:rPr kumimoji="1" lang="en-US" altLang="ja-JP" sz="1200" dirty="0" smtClean="0">
                <a:solidFill>
                  <a:srgbClr val="002855"/>
                </a:solidFill>
                <a:latin typeface="+mn-ea"/>
              </a:rPr>
              <a:t>(”</a:t>
            </a:r>
            <a:r>
              <a:rPr kumimoji="1" lang="ja-JP" altLang="en-US" sz="1200" dirty="0" smtClean="0">
                <a:solidFill>
                  <a:srgbClr val="002855"/>
                </a:solidFill>
                <a:latin typeface="+mn-ea"/>
              </a:rPr>
              <a:t>契約違約金</a:t>
            </a:r>
            <a:r>
              <a:rPr kumimoji="1" lang="en-US" altLang="ja-JP" sz="1200" dirty="0" smtClean="0">
                <a:solidFill>
                  <a:srgbClr val="002855"/>
                </a:solidFill>
                <a:latin typeface="+mn-ea"/>
              </a:rPr>
              <a:t>”</a:t>
            </a:r>
            <a:r>
              <a:rPr kumimoji="1" lang="ja-JP" altLang="en-US" sz="1200" dirty="0" smtClean="0">
                <a:solidFill>
                  <a:srgbClr val="002855"/>
                </a:solidFill>
                <a:latin typeface="+mn-ea"/>
              </a:rPr>
              <a:t>など）</a:t>
            </a:r>
          </a:p>
        </p:txBody>
      </p:sp>
      <p:sp>
        <p:nvSpPr>
          <p:cNvPr id="38" name="正方形/長方形 37"/>
          <p:cNvSpPr/>
          <p:nvPr/>
        </p:nvSpPr>
        <p:spPr>
          <a:xfrm>
            <a:off x="4340651" y="2790252"/>
            <a:ext cx="906424" cy="215639"/>
          </a:xfrm>
          <a:prstGeom prst="rect">
            <a:avLst/>
          </a:prstGeom>
          <a:noFill/>
          <a:ln w="19050">
            <a:solidFill>
              <a:srgbClr val="0070C0"/>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smtClean="0">
              <a:solidFill>
                <a:schemeClr val="bg1"/>
              </a:solidFill>
              <a:latin typeface="+mn-ea"/>
            </a:endParaRPr>
          </a:p>
        </p:txBody>
      </p:sp>
      <p:sp>
        <p:nvSpPr>
          <p:cNvPr id="39" name="線吹き出し 1 (枠付き) 35"/>
          <p:cNvSpPr>
            <a:spLocks/>
          </p:cNvSpPr>
          <p:nvPr/>
        </p:nvSpPr>
        <p:spPr bwMode="auto">
          <a:xfrm>
            <a:off x="7605254" y="2482784"/>
            <a:ext cx="1372653" cy="128676"/>
          </a:xfrm>
          <a:prstGeom prst="borderCallout1">
            <a:avLst>
              <a:gd name="adj1" fmla="val 93688"/>
              <a:gd name="adj2" fmla="val 82986"/>
              <a:gd name="adj3" fmla="val 62622"/>
              <a:gd name="adj4" fmla="val 52803"/>
            </a:avLst>
          </a:prstGeom>
          <a:solidFill>
            <a:srgbClr val="0070C0"/>
          </a:solidFill>
          <a:ln w="12700" algn="ctr">
            <a:solidFill>
              <a:srgbClr val="0070C0"/>
            </a:solidFill>
            <a:round/>
            <a:headEnd/>
            <a:tailEnd/>
          </a:ln>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a:buNone/>
              <a:defRPr/>
            </a:pPr>
            <a:r>
              <a:rPr lang="en-US" altLang="ja-JP" sz="800" dirty="0" smtClean="0">
                <a:solidFill>
                  <a:schemeClr val="bg1"/>
                </a:solidFill>
                <a:latin typeface="+mn-ea"/>
                <a:ea typeface="+mn-ea"/>
              </a:rPr>
              <a:t>KDDI</a:t>
            </a:r>
            <a:r>
              <a:rPr lang="ja-JP" altLang="en-US" sz="800" dirty="0" smtClean="0">
                <a:solidFill>
                  <a:schemeClr val="bg1"/>
                </a:solidFill>
                <a:latin typeface="+mn-ea"/>
                <a:ea typeface="+mn-ea"/>
              </a:rPr>
              <a:t>制作の</a:t>
            </a:r>
            <a:r>
              <a:rPr lang="ja-JP" altLang="en-US" sz="800" dirty="0">
                <a:solidFill>
                  <a:schemeClr val="bg1"/>
                </a:solidFill>
                <a:latin typeface="+mn-ea"/>
                <a:ea typeface="+mn-ea"/>
              </a:rPr>
              <a:t>場合</a:t>
            </a:r>
            <a:endParaRPr lang="en-US" altLang="ja-JP" sz="800" dirty="0" smtClean="0">
              <a:solidFill>
                <a:schemeClr val="bg1"/>
              </a:solidFill>
              <a:latin typeface="+mn-ea"/>
              <a:ea typeface="+mn-ea"/>
            </a:endParaRPr>
          </a:p>
        </p:txBody>
      </p:sp>
    </p:spTree>
    <p:extLst>
      <p:ext uri="{BB962C8B-B14F-4D97-AF65-F5344CB8AC3E}">
        <p14:creationId xmlns:p14="http://schemas.microsoft.com/office/powerpoint/2010/main" val="1143858777"/>
      </p:ext>
    </p:extLst>
  </p:cSld>
  <p:clrMapOvr>
    <a:masterClrMapping/>
  </p:clrMapOvr>
  <p:timing>
    <p:tnLst>
      <p:par>
        <p:cTn id="1" dur="indefinite" restart="never" nodeType="tmRoot"/>
      </p:par>
    </p:tnLst>
  </p:timing>
</p:sld>
</file>

<file path=ppt/theme/theme1.xml><?xml version="1.0" encoding="utf-8"?>
<a:theme xmlns:a="http://schemas.openxmlformats.org/drawingml/2006/main" name="1_社内用">
  <a:themeElements>
    <a:clrScheme name="au">
      <a:dk1>
        <a:srgbClr val="595959"/>
      </a:dk1>
      <a:lt1>
        <a:sysClr val="window" lastClr="FFFFFF"/>
      </a:lt1>
      <a:dk2>
        <a:srgbClr val="1A3D68"/>
      </a:dk2>
      <a:lt2>
        <a:srgbClr val="C2D7F0"/>
      </a:lt2>
      <a:accent1>
        <a:srgbClr val="EA6031"/>
      </a:accent1>
      <a:accent2>
        <a:srgbClr val="FADFD5"/>
      </a:accent2>
      <a:accent3>
        <a:srgbClr val="F6BFAC"/>
      </a:accent3>
      <a:accent4>
        <a:srgbClr val="595959"/>
      </a:accent4>
      <a:accent5>
        <a:srgbClr val="999999"/>
      </a:accent5>
      <a:accent6>
        <a:srgbClr val="D9D9D9"/>
      </a:accent6>
      <a:hlink>
        <a:srgbClr val="0070C0"/>
      </a:hlink>
      <a:folHlink>
        <a:srgbClr val="85AEE0"/>
      </a:folHlink>
    </a:clrScheme>
    <a:fontScheme name="ユーザー定義 1">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9050">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dirty="0" smtClean="0">
            <a:solidFill>
              <a:schemeClr val="bg1"/>
            </a:solidFill>
          </a:defRPr>
        </a:defPPr>
      </a:lstStyle>
      <a:style>
        <a:lnRef idx="2">
          <a:schemeClr val="accent2"/>
        </a:lnRef>
        <a:fillRef idx="1">
          <a:schemeClr val="lt1"/>
        </a:fillRef>
        <a:effectRef idx="0">
          <a:schemeClr val="accent2"/>
        </a:effectRef>
        <a:fontRef idx="minor">
          <a:schemeClr val="dk1"/>
        </a:fontRef>
      </a:style>
    </a:spDef>
    <a:txDef>
      <a:spPr>
        <a:noFill/>
      </a:spPr>
      <a:bodyPr wrap="none" rtlCol="0">
        <a:spAutoFit/>
      </a:bodyPr>
      <a:lstStyle>
        <a:defPPr>
          <a:defRPr kumimoji="1" dirty="0" smtClean="0"/>
        </a:defPPr>
      </a:lstStyle>
    </a:txDef>
  </a:objectDefaults>
  <a:extraClrSchemeLst/>
</a:theme>
</file>

<file path=ppt/theme/theme2.xml><?xml version="1.0" encoding="utf-8"?>
<a:theme xmlns:a="http://schemas.openxmlformats.org/drawingml/2006/main" name="2_社内用">
  <a:themeElements>
    <a:clrScheme name="au">
      <a:dk1>
        <a:srgbClr val="595959"/>
      </a:dk1>
      <a:lt1>
        <a:sysClr val="window" lastClr="FFFFFF"/>
      </a:lt1>
      <a:dk2>
        <a:srgbClr val="1A3D68"/>
      </a:dk2>
      <a:lt2>
        <a:srgbClr val="C2D7F0"/>
      </a:lt2>
      <a:accent1>
        <a:srgbClr val="EA6031"/>
      </a:accent1>
      <a:accent2>
        <a:srgbClr val="FADFD5"/>
      </a:accent2>
      <a:accent3>
        <a:srgbClr val="F6BFAC"/>
      </a:accent3>
      <a:accent4>
        <a:srgbClr val="595959"/>
      </a:accent4>
      <a:accent5>
        <a:srgbClr val="999999"/>
      </a:accent5>
      <a:accent6>
        <a:srgbClr val="D9D9D9"/>
      </a:accent6>
      <a:hlink>
        <a:srgbClr val="0070C0"/>
      </a:hlink>
      <a:folHlink>
        <a:srgbClr val="85AEE0"/>
      </a:folHlink>
    </a:clrScheme>
    <a:fontScheme name="メイリオ">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9050">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dirty="0" smtClean="0">
            <a:solidFill>
              <a:schemeClr val="bg1"/>
            </a:solidFill>
          </a:defRPr>
        </a:defPPr>
      </a:lstStyle>
      <a:style>
        <a:lnRef idx="2">
          <a:schemeClr val="accent2"/>
        </a:lnRef>
        <a:fillRef idx="1">
          <a:schemeClr val="lt1"/>
        </a:fillRef>
        <a:effectRef idx="0">
          <a:schemeClr val="accent2"/>
        </a:effectRef>
        <a:fontRef idx="minor">
          <a:schemeClr val="dk1"/>
        </a:fontRef>
      </a:style>
    </a:spDef>
    <a:txDef>
      <a:spPr>
        <a:noFill/>
      </a:spPr>
      <a:bodyPr wrap="none" rtlCol="0">
        <a:spAutoFit/>
      </a:bodyPr>
      <a:lstStyle>
        <a:defPPr>
          <a:defRPr kumimoji="1" dirty="0" smtClean="0"/>
        </a:defPPr>
      </a:lstStyle>
    </a:tx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5718</Words>
  <Application>Microsoft Office PowerPoint</Application>
  <PresentationFormat>画面に合わせる (4:3)</PresentationFormat>
  <Paragraphs>450</Paragraphs>
  <Slides>15</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2</vt:i4>
      </vt:variant>
      <vt:variant>
        <vt:lpstr>スライド タイトル</vt:lpstr>
      </vt:variant>
      <vt:variant>
        <vt:i4>15</vt:i4>
      </vt:variant>
    </vt:vector>
  </HeadingPairs>
  <TitlesOfParts>
    <vt:vector size="26" baseType="lpstr">
      <vt:lpstr>Meiryo UI</vt:lpstr>
      <vt:lpstr>ＭＳ Ｐゴシック</vt:lpstr>
      <vt:lpstr>メイリオ</vt:lpstr>
      <vt:lpstr>游ゴシック</vt:lpstr>
      <vt:lpstr>Arial</vt:lpstr>
      <vt:lpstr>Calibri</vt:lpstr>
      <vt:lpstr>Courier New</vt:lpstr>
      <vt:lpstr>Times New Roman</vt:lpstr>
      <vt:lpstr>Wingdings</vt:lpstr>
      <vt:lpstr>1_社内用</vt:lpstr>
      <vt:lpstr>2_社内用</vt:lpstr>
      <vt:lpstr>auスマートバリュー クリエイティブルール(アライアンス用)</vt:lpstr>
      <vt:lpstr>総額表示について</vt:lpstr>
      <vt:lpstr>【補足事項】総額表示について</vt:lpstr>
      <vt:lpstr>消費者庁指摘事項と各種制作物における対応</vt:lpstr>
      <vt:lpstr>更新履歴①</vt:lpstr>
      <vt:lpstr>更新履歴②</vt:lpstr>
      <vt:lpstr>更新履歴③</vt:lpstr>
      <vt:lpstr>【注意事項】家族訴求について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2020-06-02T06:05:23Z</dcterms:created>
  <dcterms:modified xsi:type="dcterms:W3CDTF">2021-11-01T00:05:36Z</dcterms:modified>
</cp:coreProperties>
</file>